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0" r:id="rId1"/>
  </p:sldMasterIdLst>
  <p:notesMasterIdLst>
    <p:notesMasterId r:id="rId172"/>
  </p:notesMasterIdLst>
  <p:handoutMasterIdLst>
    <p:handoutMasterId r:id="rId173"/>
  </p:handoutMasterIdLst>
  <p:sldIdLst>
    <p:sldId id="417" r:id="rId2"/>
    <p:sldId id="493" r:id="rId3"/>
    <p:sldId id="492" r:id="rId4"/>
    <p:sldId id="494" r:id="rId5"/>
    <p:sldId id="418" r:id="rId6"/>
    <p:sldId id="419" r:id="rId7"/>
    <p:sldId id="420" r:id="rId8"/>
    <p:sldId id="421" r:id="rId9"/>
    <p:sldId id="422" r:id="rId10"/>
    <p:sldId id="423" r:id="rId11"/>
    <p:sldId id="424" r:id="rId12"/>
    <p:sldId id="425" r:id="rId13"/>
    <p:sldId id="426" r:id="rId14"/>
    <p:sldId id="427" r:id="rId15"/>
    <p:sldId id="428" r:id="rId16"/>
    <p:sldId id="429" r:id="rId17"/>
    <p:sldId id="430" r:id="rId18"/>
    <p:sldId id="431" r:id="rId19"/>
    <p:sldId id="432" r:id="rId20"/>
    <p:sldId id="433" r:id="rId21"/>
    <p:sldId id="434" r:id="rId22"/>
    <p:sldId id="435" r:id="rId23"/>
    <p:sldId id="436" r:id="rId24"/>
    <p:sldId id="475" r:id="rId25"/>
    <p:sldId id="476" r:id="rId26"/>
    <p:sldId id="477" r:id="rId27"/>
    <p:sldId id="478" r:id="rId28"/>
    <p:sldId id="479" r:id="rId29"/>
    <p:sldId id="480" r:id="rId30"/>
    <p:sldId id="481" r:id="rId31"/>
    <p:sldId id="482" r:id="rId32"/>
    <p:sldId id="483" r:id="rId33"/>
    <p:sldId id="484" r:id="rId34"/>
    <p:sldId id="485" r:id="rId35"/>
    <p:sldId id="486" r:id="rId36"/>
    <p:sldId id="487" r:id="rId37"/>
    <p:sldId id="488" r:id="rId38"/>
    <p:sldId id="489" r:id="rId39"/>
    <p:sldId id="490" r:id="rId40"/>
    <p:sldId id="491" r:id="rId41"/>
    <p:sldId id="261" r:id="rId42"/>
    <p:sldId id="279" r:id="rId43"/>
    <p:sldId id="334" r:id="rId44"/>
    <p:sldId id="335" r:id="rId45"/>
    <p:sldId id="263" r:id="rId46"/>
    <p:sldId id="264" r:id="rId47"/>
    <p:sldId id="265" r:id="rId48"/>
    <p:sldId id="266" r:id="rId49"/>
    <p:sldId id="267" r:id="rId50"/>
    <p:sldId id="289" r:id="rId51"/>
    <p:sldId id="268" r:id="rId52"/>
    <p:sldId id="296" r:id="rId53"/>
    <p:sldId id="336" r:id="rId54"/>
    <p:sldId id="324" r:id="rId55"/>
    <p:sldId id="303" r:id="rId56"/>
    <p:sldId id="325" r:id="rId57"/>
    <p:sldId id="326" r:id="rId58"/>
    <p:sldId id="495" r:id="rId59"/>
    <p:sldId id="496" r:id="rId60"/>
    <p:sldId id="497" r:id="rId61"/>
    <p:sldId id="498" r:id="rId62"/>
    <p:sldId id="499" r:id="rId63"/>
    <p:sldId id="500" r:id="rId64"/>
    <p:sldId id="309" r:id="rId65"/>
    <p:sldId id="333" r:id="rId66"/>
    <p:sldId id="337" r:id="rId67"/>
    <p:sldId id="338" r:id="rId68"/>
    <p:sldId id="339" r:id="rId69"/>
    <p:sldId id="340" r:id="rId70"/>
    <p:sldId id="341" r:id="rId71"/>
    <p:sldId id="344" r:id="rId72"/>
    <p:sldId id="342" r:id="rId73"/>
    <p:sldId id="345" r:id="rId74"/>
    <p:sldId id="343" r:id="rId75"/>
    <p:sldId id="346" r:id="rId76"/>
    <p:sldId id="347" r:id="rId77"/>
    <p:sldId id="352" r:id="rId78"/>
    <p:sldId id="353" r:id="rId79"/>
    <p:sldId id="354" r:id="rId80"/>
    <p:sldId id="355" r:id="rId81"/>
    <p:sldId id="356" r:id="rId82"/>
    <p:sldId id="357" r:id="rId83"/>
    <p:sldId id="358" r:id="rId84"/>
    <p:sldId id="359" r:id="rId85"/>
    <p:sldId id="360" r:id="rId86"/>
    <p:sldId id="361" r:id="rId87"/>
    <p:sldId id="362" r:id="rId88"/>
    <p:sldId id="363" r:id="rId89"/>
    <p:sldId id="364" r:id="rId90"/>
    <p:sldId id="365" r:id="rId91"/>
    <p:sldId id="366" r:id="rId92"/>
    <p:sldId id="367" r:id="rId93"/>
    <p:sldId id="368" r:id="rId94"/>
    <p:sldId id="369" r:id="rId95"/>
    <p:sldId id="370" r:id="rId96"/>
    <p:sldId id="371" r:id="rId97"/>
    <p:sldId id="372" r:id="rId98"/>
    <p:sldId id="373" r:id="rId99"/>
    <p:sldId id="374" r:id="rId100"/>
    <p:sldId id="375" r:id="rId101"/>
    <p:sldId id="376" r:id="rId102"/>
    <p:sldId id="377" r:id="rId103"/>
    <p:sldId id="378" r:id="rId104"/>
    <p:sldId id="379" r:id="rId105"/>
    <p:sldId id="380" r:id="rId106"/>
    <p:sldId id="381" r:id="rId107"/>
    <p:sldId id="382" r:id="rId108"/>
    <p:sldId id="383" r:id="rId109"/>
    <p:sldId id="384" r:id="rId110"/>
    <p:sldId id="385" r:id="rId111"/>
    <p:sldId id="386" r:id="rId112"/>
    <p:sldId id="501" r:id="rId113"/>
    <p:sldId id="502" r:id="rId114"/>
    <p:sldId id="389" r:id="rId115"/>
    <p:sldId id="390" r:id="rId116"/>
    <p:sldId id="503" r:id="rId117"/>
    <p:sldId id="504" r:id="rId118"/>
    <p:sldId id="505" r:id="rId119"/>
    <p:sldId id="506" r:id="rId120"/>
    <p:sldId id="507" r:id="rId121"/>
    <p:sldId id="395" r:id="rId122"/>
    <p:sldId id="396" r:id="rId123"/>
    <p:sldId id="397" r:id="rId124"/>
    <p:sldId id="398" r:id="rId125"/>
    <p:sldId id="399" r:id="rId126"/>
    <p:sldId id="400" r:id="rId127"/>
    <p:sldId id="401" r:id="rId128"/>
    <p:sldId id="508" r:id="rId129"/>
    <p:sldId id="509" r:id="rId130"/>
    <p:sldId id="510" r:id="rId131"/>
    <p:sldId id="405" r:id="rId132"/>
    <p:sldId id="406" r:id="rId133"/>
    <p:sldId id="407" r:id="rId134"/>
    <p:sldId id="408" r:id="rId135"/>
    <p:sldId id="409" r:id="rId136"/>
    <p:sldId id="410" r:id="rId137"/>
    <p:sldId id="411" r:id="rId138"/>
    <p:sldId id="412" r:id="rId139"/>
    <p:sldId id="413" r:id="rId140"/>
    <p:sldId id="414" r:id="rId141"/>
    <p:sldId id="511" r:id="rId142"/>
    <p:sldId id="415" r:id="rId143"/>
    <p:sldId id="437" r:id="rId144"/>
    <p:sldId id="441" r:id="rId145"/>
    <p:sldId id="442" r:id="rId146"/>
    <p:sldId id="443" r:id="rId147"/>
    <p:sldId id="444" r:id="rId148"/>
    <p:sldId id="513" r:id="rId149"/>
    <p:sldId id="514" r:id="rId150"/>
    <p:sldId id="515" r:id="rId151"/>
    <p:sldId id="450" r:id="rId152"/>
    <p:sldId id="516" r:id="rId153"/>
    <p:sldId id="517" r:id="rId154"/>
    <p:sldId id="456" r:id="rId155"/>
    <p:sldId id="518" r:id="rId156"/>
    <p:sldId id="519" r:id="rId157"/>
    <p:sldId id="460" r:id="rId158"/>
    <p:sldId id="461" r:id="rId159"/>
    <p:sldId id="462" r:id="rId160"/>
    <p:sldId id="463" r:id="rId161"/>
    <p:sldId id="464" r:id="rId162"/>
    <p:sldId id="465" r:id="rId163"/>
    <p:sldId id="466" r:id="rId164"/>
    <p:sldId id="468" r:id="rId165"/>
    <p:sldId id="469" r:id="rId166"/>
    <p:sldId id="470" r:id="rId167"/>
    <p:sldId id="471" r:id="rId168"/>
    <p:sldId id="472" r:id="rId169"/>
    <p:sldId id="473" r:id="rId170"/>
    <p:sldId id="474" r:id="rId17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
          <p15:clr>
            <a:srgbClr val="A4A3A4"/>
          </p15:clr>
        </p15:guide>
        <p15:guide id="2" orient="horz" pos="436">
          <p15:clr>
            <a:srgbClr val="A4A3A4"/>
          </p15:clr>
        </p15:guide>
        <p15:guide id="3" orient="horz" pos="4179">
          <p15:clr>
            <a:srgbClr val="A4A3A4"/>
          </p15:clr>
        </p15:guide>
        <p15:guide id="4" orient="horz" pos="3888">
          <p15:clr>
            <a:srgbClr val="A4A3A4"/>
          </p15:clr>
        </p15:guide>
        <p15:guide id="5" orient="horz" pos="3984">
          <p15:clr>
            <a:srgbClr val="A4A3A4"/>
          </p15:clr>
        </p15:guide>
        <p15:guide id="6" orient="horz" pos="1104">
          <p15:clr>
            <a:srgbClr val="A4A3A4"/>
          </p15:clr>
        </p15:guide>
        <p15:guide id="7" orient="horz" pos="1008">
          <p15:clr>
            <a:srgbClr val="A4A3A4"/>
          </p15:clr>
        </p15:guide>
        <p15:guide id="8" orient="horz" pos="2448">
          <p15:clr>
            <a:srgbClr val="A4A3A4"/>
          </p15:clr>
        </p15:guide>
        <p15:guide id="9" orient="horz" pos="2544">
          <p15:clr>
            <a:srgbClr val="A4A3A4"/>
          </p15:clr>
        </p15:guide>
        <p15:guide id="10" orient="horz" pos="336">
          <p15:clr>
            <a:srgbClr val="A4A3A4"/>
          </p15:clr>
        </p15:guide>
        <p15:guide id="11" pos="2832">
          <p15:clr>
            <a:srgbClr val="A4A3A4"/>
          </p15:clr>
        </p15:guide>
        <p15:guide id="12" pos="336">
          <p15:clr>
            <a:srgbClr val="A4A3A4"/>
          </p15:clr>
        </p15:guide>
        <p15:guide id="13" pos="5424">
          <p15:clr>
            <a:srgbClr val="A4A3A4"/>
          </p15:clr>
        </p15:guide>
        <p15:guide id="14" pos="2928">
          <p15:clr>
            <a:srgbClr val="A4A3A4"/>
          </p15:clr>
        </p15:guide>
        <p15:guide id="15" pos="1968">
          <p15:clr>
            <a:srgbClr val="A4A3A4"/>
          </p15:clr>
        </p15:guide>
        <p15:guide id="16" pos="2070">
          <p15:clr>
            <a:srgbClr val="A4A3A4"/>
          </p15:clr>
        </p15:guide>
        <p15:guide id="17" pos="3792">
          <p15:clr>
            <a:srgbClr val="A4A3A4"/>
          </p15:clr>
        </p15:guide>
        <p15:guide id="18" pos="1104">
          <p15:clr>
            <a:srgbClr val="A4A3A4"/>
          </p15:clr>
        </p15:guide>
        <p15:guide id="19" pos="4656">
          <p15:clr>
            <a:srgbClr val="A4A3A4"/>
          </p15:clr>
        </p15:guide>
        <p15:guide id="20" pos="4560">
          <p15:clr>
            <a:srgbClr val="A4A3A4"/>
          </p15:clr>
        </p15:guide>
        <p15:guide id="21" pos="3696">
          <p15:clr>
            <a:srgbClr val="A4A3A4"/>
          </p15:clr>
        </p15:guide>
        <p15:guide id="22" pos="120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a Vida Villanueva" initials="MVV"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D073F8-1565-44D7-B386-08B59EADF2EE}">
  <a:tblStyle styleId="{69D073F8-1565-44D7-B386-08B59EADF2EE}" styleName="PwC Table">
    <a:wholeTbl>
      <a:tcTxStyle>
        <a:fontRef idx="major">
          <a:prstClr val="black"/>
        </a:fontRef>
        <a:schemeClr val="dk1"/>
      </a:tcTxStyle>
      <a:tcStyle>
        <a:tcBdr>
          <a:left>
            <a:ln>
              <a:noFill/>
            </a:ln>
          </a:left>
          <a:right>
            <a:ln>
              <a:noFill/>
            </a:ln>
          </a:right>
          <a:top>
            <a:ln>
              <a:noFill/>
            </a:ln>
          </a:top>
          <a:bottom>
            <a:ln>
              <a:noFill/>
            </a:ln>
          </a:bottom>
          <a:insideH>
            <a:ln>
              <a:noFill/>
            </a:ln>
          </a:insideH>
          <a:insideV>
            <a:ln>
              <a:noFill/>
            </a:ln>
          </a:insideV>
        </a:tcBdr>
        <a:fill>
          <a:noFill/>
        </a:fill>
      </a:tcStyle>
    </a:wholeTbl>
    <a:band1H>
      <a:tcStyle>
        <a:tcBdr>
          <a:bottom>
            <a:ln w="38100" cmpd="sng">
              <a:noFill/>
            </a:ln>
          </a:bottom>
        </a:tcBdr>
      </a:tcStyle>
    </a:band1H>
    <a:band2H>
      <a:tcStyle>
        <a:tcBdr>
          <a:bottom>
            <a:ln w="38100" cmpd="sng">
              <a:noFill/>
            </a:ln>
          </a:bottom>
        </a:tcBdr>
      </a:tcStyle>
    </a:band2H>
    <a:firstCol>
      <a:tcTxStyle i="on">
        <a:fontRef idx="major">
          <a:prstClr val="black"/>
        </a:fontRef>
        <a:schemeClr val="dk1"/>
      </a:tcTxStyle>
      <a:tcStyle>
        <a:tcBdr/>
        <a:fill>
          <a:noFill/>
        </a:fill>
      </a:tcStyle>
    </a:firstCol>
    <a:firstRow>
      <a:tcTxStyle b="on">
        <a:fontRef idx="major">
          <a:prstClr val="black"/>
        </a:fontRef>
        <a:schemeClr val="dk2"/>
      </a:tcTxStyle>
      <a:tcStyle>
        <a:tcBdr>
          <a:bottom>
            <a:ln w="38100" cmpd="sng">
              <a:no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79" autoAdjust="0"/>
    <p:restoredTop sz="94920" autoAdjust="0"/>
  </p:normalViewPr>
  <p:slideViewPr>
    <p:cSldViewPr>
      <p:cViewPr varScale="1">
        <p:scale>
          <a:sx n="84" d="100"/>
          <a:sy n="84" d="100"/>
        </p:scale>
        <p:origin x="906" y="84"/>
      </p:cViewPr>
      <p:guideLst>
        <p:guide orient="horz" pos="144"/>
        <p:guide orient="horz" pos="436"/>
        <p:guide orient="horz" pos="4179"/>
        <p:guide orient="horz" pos="3888"/>
        <p:guide orient="horz" pos="3984"/>
        <p:guide orient="horz" pos="1104"/>
        <p:guide orient="horz" pos="1008"/>
        <p:guide orient="horz" pos="2448"/>
        <p:guide orient="horz" pos="2544"/>
        <p:guide orient="horz" pos="336"/>
        <p:guide pos="2832"/>
        <p:guide pos="336"/>
        <p:guide pos="5424"/>
        <p:guide pos="2928"/>
        <p:guide pos="1968"/>
        <p:guide pos="2070"/>
        <p:guide pos="3792"/>
        <p:guide pos="1104"/>
        <p:guide pos="4656"/>
        <p:guide pos="4560"/>
        <p:guide pos="3696"/>
        <p:guide pos="120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98" d="100"/>
          <a:sy n="98" d="100"/>
        </p:scale>
        <p:origin x="-3564" y="-11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presProps" Target="presProps.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slide" Target="slides/slide168.xml"/><Relationship Id="rId177"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commentAuthors" Target="commentAuthor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s>
</file>

<file path=ppt/diagrams/_rels/data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image" Target="../media/image8.jpg"/></Relationships>
</file>

<file path=ppt/diagrams/_rels/drawing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image" Target="../media/image8.jp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5DA7DA-6F7B-43ED-AD3B-5BB708144878}" type="doc">
      <dgm:prSet loTypeId="urn:microsoft.com/office/officeart/2005/8/layout/pList1" loCatId="picture" qsTypeId="urn:microsoft.com/office/officeart/2005/8/quickstyle/simple1" qsCatId="simple" csTypeId="urn:microsoft.com/office/officeart/2005/8/colors/colorful5" csCatId="colorful" phldr="1"/>
      <dgm:spPr/>
      <dgm:t>
        <a:bodyPr/>
        <a:lstStyle/>
        <a:p>
          <a:endParaRPr lang="en-GB"/>
        </a:p>
      </dgm:t>
    </dgm:pt>
    <dgm:pt modelId="{B2F97723-9F78-4AB9-9A0B-DFD83AB9CD50}">
      <dgm:prSet phldrT="[Text]" custT="1"/>
      <dgm:spPr>
        <a:solidFill>
          <a:schemeClr val="tx2">
            <a:lumMod val="60000"/>
            <a:lumOff val="40000"/>
          </a:schemeClr>
        </a:solidFill>
      </dgm:spPr>
      <dgm:t>
        <a:bodyPr/>
        <a:lstStyle/>
        <a:p>
          <a:r>
            <a:rPr lang="en-GB" sz="2000" b="1" dirty="0" smtClean="0">
              <a:latin typeface="Georgia" panose="02040502050405020303" pitchFamily="18" charset="0"/>
            </a:rPr>
            <a:t>Free &amp;</a:t>
          </a:r>
        </a:p>
        <a:p>
          <a:r>
            <a:rPr lang="en-GB" sz="2000" b="1" dirty="0" smtClean="0">
              <a:latin typeface="Georgia" panose="02040502050405020303" pitchFamily="18" charset="0"/>
            </a:rPr>
            <a:t>Open-Source</a:t>
          </a:r>
          <a:endParaRPr lang="en-GB" sz="2000" b="1" dirty="0">
            <a:latin typeface="Georgia" panose="02040502050405020303" pitchFamily="18" charset="0"/>
          </a:endParaRPr>
        </a:p>
      </dgm:t>
    </dgm:pt>
    <dgm:pt modelId="{0C7A708B-6F09-4795-AC51-43CA8B0CD18C}" type="parTrans" cxnId="{19715BDB-B254-4FFF-9218-82B2B96D0867}">
      <dgm:prSet/>
      <dgm:spPr/>
      <dgm:t>
        <a:bodyPr/>
        <a:lstStyle/>
        <a:p>
          <a:endParaRPr lang="en-GB"/>
        </a:p>
      </dgm:t>
    </dgm:pt>
    <dgm:pt modelId="{448556A3-EB9F-4FEF-8605-202B73073D64}" type="sibTrans" cxnId="{19715BDB-B254-4FFF-9218-82B2B96D0867}">
      <dgm:prSet/>
      <dgm:spPr/>
      <dgm:t>
        <a:bodyPr/>
        <a:lstStyle/>
        <a:p>
          <a:endParaRPr lang="en-GB"/>
        </a:p>
      </dgm:t>
    </dgm:pt>
    <dgm:pt modelId="{37267D49-5597-4369-BB67-6202D5255886}">
      <dgm:prSet phldrT="[Text]" custT="1"/>
      <dgm:spPr>
        <a:solidFill>
          <a:schemeClr val="tx2">
            <a:lumMod val="60000"/>
            <a:lumOff val="40000"/>
          </a:schemeClr>
        </a:solidFill>
      </dgm:spPr>
      <dgm:t>
        <a:bodyPr/>
        <a:lstStyle/>
        <a:p>
          <a:r>
            <a:rPr lang="en-GB" sz="2000" b="1" dirty="0" smtClean="0">
              <a:latin typeface="Georgia" panose="02040502050405020303" pitchFamily="18" charset="0"/>
            </a:rPr>
            <a:t>Strong Package      </a:t>
          </a:r>
        </a:p>
        <a:p>
          <a:r>
            <a:rPr lang="en-GB" sz="2000" b="1" dirty="0" smtClean="0">
              <a:latin typeface="Georgia" panose="02040502050405020303" pitchFamily="18" charset="0"/>
            </a:rPr>
            <a:t>Ecosystem</a:t>
          </a:r>
          <a:endParaRPr lang="en-GB" sz="2000" b="1" dirty="0">
            <a:latin typeface="Georgia" panose="02040502050405020303" pitchFamily="18" charset="0"/>
          </a:endParaRPr>
        </a:p>
      </dgm:t>
    </dgm:pt>
    <dgm:pt modelId="{BA8F2BE3-1765-466D-8532-5096BBCCD2BE}" type="parTrans" cxnId="{F9D49EC0-5905-4037-B1A5-4060F45FF4A6}">
      <dgm:prSet/>
      <dgm:spPr/>
      <dgm:t>
        <a:bodyPr/>
        <a:lstStyle/>
        <a:p>
          <a:endParaRPr lang="en-GB"/>
        </a:p>
      </dgm:t>
    </dgm:pt>
    <dgm:pt modelId="{FDF9A40D-757C-46F0-BE07-3C4B7B5B1350}" type="sibTrans" cxnId="{F9D49EC0-5905-4037-B1A5-4060F45FF4A6}">
      <dgm:prSet/>
      <dgm:spPr/>
      <dgm:t>
        <a:bodyPr/>
        <a:lstStyle/>
        <a:p>
          <a:endParaRPr lang="en-GB"/>
        </a:p>
      </dgm:t>
    </dgm:pt>
    <dgm:pt modelId="{21DCAF85-A0A6-4C99-8387-065458A7E3AC}" type="pres">
      <dgm:prSet presAssocID="{B35DA7DA-6F7B-43ED-AD3B-5BB708144878}" presName="Name0" presStyleCnt="0">
        <dgm:presLayoutVars>
          <dgm:dir/>
          <dgm:resizeHandles val="exact"/>
        </dgm:presLayoutVars>
      </dgm:prSet>
      <dgm:spPr/>
      <dgm:t>
        <a:bodyPr/>
        <a:lstStyle/>
        <a:p>
          <a:endParaRPr lang="en-GB"/>
        </a:p>
      </dgm:t>
    </dgm:pt>
    <dgm:pt modelId="{0CBF1E4A-4128-4676-9EBC-004852FD162F}" type="pres">
      <dgm:prSet presAssocID="{B2F97723-9F78-4AB9-9A0B-DFD83AB9CD50}" presName="compNode" presStyleCnt="0"/>
      <dgm:spPr/>
    </dgm:pt>
    <dgm:pt modelId="{22ECA339-3188-499E-B47E-3C7FF8FCAB4D}" type="pres">
      <dgm:prSet presAssocID="{B2F97723-9F78-4AB9-9A0B-DFD83AB9CD50}" presName="pictRect" presStyleLbl="node1" presStyleIdx="0" presStyleCnt="2" custScaleX="92235" custScaleY="86274" custLinFactNeighborX="-29071"/>
      <dgm:spPr>
        <a:noFill/>
      </dgm:spPr>
      <dgm:t>
        <a:bodyPr/>
        <a:lstStyle/>
        <a:p>
          <a:endParaRPr lang="en-GB"/>
        </a:p>
      </dgm:t>
    </dgm:pt>
    <dgm:pt modelId="{20AD047F-D02E-44DD-8255-B2DC5D59CC20}" type="pres">
      <dgm:prSet presAssocID="{B2F97723-9F78-4AB9-9A0B-DFD83AB9CD50}" presName="textRect" presStyleLbl="revTx" presStyleIdx="0" presStyleCnt="2" custScaleX="70357" custScaleY="92994" custLinFactNeighborX="-4371" custLinFactNeighborY="1124">
        <dgm:presLayoutVars>
          <dgm:bulletEnabled val="1"/>
        </dgm:presLayoutVars>
      </dgm:prSet>
      <dgm:spPr/>
      <dgm:t>
        <a:bodyPr/>
        <a:lstStyle/>
        <a:p>
          <a:endParaRPr lang="en-GB"/>
        </a:p>
      </dgm:t>
    </dgm:pt>
    <dgm:pt modelId="{36B72DB3-FF6E-4404-A605-C132BB5562DE}" type="pres">
      <dgm:prSet presAssocID="{448556A3-EB9F-4FEF-8605-202B73073D64}" presName="sibTrans" presStyleLbl="sibTrans2D1" presStyleIdx="0" presStyleCnt="0"/>
      <dgm:spPr/>
      <dgm:t>
        <a:bodyPr/>
        <a:lstStyle/>
        <a:p>
          <a:endParaRPr lang="en-GB"/>
        </a:p>
      </dgm:t>
    </dgm:pt>
    <dgm:pt modelId="{47905AA5-0BB1-427A-A379-3B2EB308CF39}" type="pres">
      <dgm:prSet presAssocID="{37267D49-5597-4369-BB67-6202D5255886}" presName="compNode" presStyleCnt="0"/>
      <dgm:spPr/>
    </dgm:pt>
    <dgm:pt modelId="{8567994F-77B9-4085-81E0-55A21BAB54D0}" type="pres">
      <dgm:prSet presAssocID="{37267D49-5597-4369-BB67-6202D5255886}" presName="pictRect" presStyleLbl="node1" presStyleIdx="1" presStyleCnt="2" custScaleX="77768" custScaleY="89701" custLinFactNeighborX="311"/>
      <dgm:spPr>
        <a:noFill/>
      </dgm:spPr>
      <dgm:t>
        <a:bodyPr/>
        <a:lstStyle/>
        <a:p>
          <a:endParaRPr lang="en-GB"/>
        </a:p>
      </dgm:t>
    </dgm:pt>
    <dgm:pt modelId="{E04F1ED8-473B-403A-B3EC-195733528550}" type="pres">
      <dgm:prSet presAssocID="{37267D49-5597-4369-BB67-6202D5255886}" presName="textRect" presStyleLbl="revTx" presStyleIdx="1" presStyleCnt="2" custScaleX="65147" custScaleY="89416" custLinFactNeighborX="5911" custLinFactNeighborY="562">
        <dgm:presLayoutVars>
          <dgm:bulletEnabled val="1"/>
        </dgm:presLayoutVars>
      </dgm:prSet>
      <dgm:spPr/>
      <dgm:t>
        <a:bodyPr/>
        <a:lstStyle/>
        <a:p>
          <a:endParaRPr lang="en-GB"/>
        </a:p>
      </dgm:t>
    </dgm:pt>
  </dgm:ptLst>
  <dgm:cxnLst>
    <dgm:cxn modelId="{F9D49EC0-5905-4037-B1A5-4060F45FF4A6}" srcId="{B35DA7DA-6F7B-43ED-AD3B-5BB708144878}" destId="{37267D49-5597-4369-BB67-6202D5255886}" srcOrd="1" destOrd="0" parTransId="{BA8F2BE3-1765-466D-8532-5096BBCCD2BE}" sibTransId="{FDF9A40D-757C-46F0-BE07-3C4B7B5B1350}"/>
    <dgm:cxn modelId="{94338A53-946F-425A-AC1E-82E72E780B5A}" type="presOf" srcId="{448556A3-EB9F-4FEF-8605-202B73073D64}" destId="{36B72DB3-FF6E-4404-A605-C132BB5562DE}" srcOrd="0" destOrd="0" presId="urn:microsoft.com/office/officeart/2005/8/layout/pList1"/>
    <dgm:cxn modelId="{19715BDB-B254-4FFF-9218-82B2B96D0867}" srcId="{B35DA7DA-6F7B-43ED-AD3B-5BB708144878}" destId="{B2F97723-9F78-4AB9-9A0B-DFD83AB9CD50}" srcOrd="0" destOrd="0" parTransId="{0C7A708B-6F09-4795-AC51-43CA8B0CD18C}" sibTransId="{448556A3-EB9F-4FEF-8605-202B73073D64}"/>
    <dgm:cxn modelId="{A249AB83-7E82-437C-AAB8-CD8A518FFB90}" type="presOf" srcId="{37267D49-5597-4369-BB67-6202D5255886}" destId="{E04F1ED8-473B-403A-B3EC-195733528550}" srcOrd="0" destOrd="0" presId="urn:microsoft.com/office/officeart/2005/8/layout/pList1"/>
    <dgm:cxn modelId="{61D1709C-4DDE-4E2B-9CC1-A83A8A291303}" type="presOf" srcId="{B35DA7DA-6F7B-43ED-AD3B-5BB708144878}" destId="{21DCAF85-A0A6-4C99-8387-065458A7E3AC}" srcOrd="0" destOrd="0" presId="urn:microsoft.com/office/officeart/2005/8/layout/pList1"/>
    <dgm:cxn modelId="{F0174C2A-6363-4ADF-B4EF-4C379073BDB3}" type="presOf" srcId="{B2F97723-9F78-4AB9-9A0B-DFD83AB9CD50}" destId="{20AD047F-D02E-44DD-8255-B2DC5D59CC20}" srcOrd="0" destOrd="0" presId="urn:microsoft.com/office/officeart/2005/8/layout/pList1"/>
    <dgm:cxn modelId="{644A0408-3405-479F-A8A1-FC8D8B97644C}" type="presParOf" srcId="{21DCAF85-A0A6-4C99-8387-065458A7E3AC}" destId="{0CBF1E4A-4128-4676-9EBC-004852FD162F}" srcOrd="0" destOrd="0" presId="urn:microsoft.com/office/officeart/2005/8/layout/pList1"/>
    <dgm:cxn modelId="{78C26900-360D-4967-82B6-449821ED3884}" type="presParOf" srcId="{0CBF1E4A-4128-4676-9EBC-004852FD162F}" destId="{22ECA339-3188-499E-B47E-3C7FF8FCAB4D}" srcOrd="0" destOrd="0" presId="urn:microsoft.com/office/officeart/2005/8/layout/pList1"/>
    <dgm:cxn modelId="{3ACA7412-F17B-46AD-A319-9DE9FE8A432A}" type="presParOf" srcId="{0CBF1E4A-4128-4676-9EBC-004852FD162F}" destId="{20AD047F-D02E-44DD-8255-B2DC5D59CC20}" srcOrd="1" destOrd="0" presId="urn:microsoft.com/office/officeart/2005/8/layout/pList1"/>
    <dgm:cxn modelId="{CDF7035C-481E-4624-9BB6-E5D54A51B961}" type="presParOf" srcId="{21DCAF85-A0A6-4C99-8387-065458A7E3AC}" destId="{36B72DB3-FF6E-4404-A605-C132BB5562DE}" srcOrd="1" destOrd="0" presId="urn:microsoft.com/office/officeart/2005/8/layout/pList1"/>
    <dgm:cxn modelId="{29C04948-EBBD-4A87-AA1A-9D4DC874D3FB}" type="presParOf" srcId="{21DCAF85-A0A6-4C99-8387-065458A7E3AC}" destId="{47905AA5-0BB1-427A-A379-3B2EB308CF39}" srcOrd="2" destOrd="0" presId="urn:microsoft.com/office/officeart/2005/8/layout/pList1"/>
    <dgm:cxn modelId="{DE4034D8-11AA-493B-B0A9-5CFB62C8C5B8}" type="presParOf" srcId="{47905AA5-0BB1-427A-A379-3B2EB308CF39}" destId="{8567994F-77B9-4085-81E0-55A21BAB54D0}" srcOrd="0" destOrd="0" presId="urn:microsoft.com/office/officeart/2005/8/layout/pList1"/>
    <dgm:cxn modelId="{7E677C40-0CE8-44ED-84B5-6C2C16A29FFE}" type="presParOf" srcId="{47905AA5-0BB1-427A-A379-3B2EB308CF39}" destId="{E04F1ED8-473B-403A-B3EC-195733528550}"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5DA7DA-6F7B-43ED-AD3B-5BB708144878}" type="doc">
      <dgm:prSet loTypeId="urn:microsoft.com/office/officeart/2005/8/layout/pList1" loCatId="picture" qsTypeId="urn:microsoft.com/office/officeart/2005/8/quickstyle/simple1" qsCatId="simple" csTypeId="urn:microsoft.com/office/officeart/2005/8/colors/colorful5" csCatId="colorful" phldr="1"/>
      <dgm:spPr/>
      <dgm:t>
        <a:bodyPr/>
        <a:lstStyle/>
        <a:p>
          <a:endParaRPr lang="en-GB"/>
        </a:p>
      </dgm:t>
    </dgm:pt>
    <dgm:pt modelId="{B2F97723-9F78-4AB9-9A0B-DFD83AB9CD50}">
      <dgm:prSet phldrT="[Text]" custT="1"/>
      <dgm:spPr>
        <a:solidFill>
          <a:schemeClr val="tx2">
            <a:lumMod val="60000"/>
            <a:lumOff val="40000"/>
          </a:schemeClr>
        </a:solidFill>
      </dgm:spPr>
      <dgm:t>
        <a:bodyPr/>
        <a:lstStyle/>
        <a:p>
          <a:r>
            <a:rPr lang="en-GB" sz="2000" b="1" dirty="0" smtClean="0">
              <a:latin typeface="+mj-lt"/>
            </a:rPr>
            <a:t>Cross-Platform Compatibility</a:t>
          </a:r>
          <a:endParaRPr lang="en-GB" sz="2000" b="1" dirty="0">
            <a:latin typeface="+mj-lt"/>
          </a:endParaRPr>
        </a:p>
      </dgm:t>
    </dgm:pt>
    <dgm:pt modelId="{0C7A708B-6F09-4795-AC51-43CA8B0CD18C}" type="parTrans" cxnId="{19715BDB-B254-4FFF-9218-82B2B96D0867}">
      <dgm:prSet/>
      <dgm:spPr/>
      <dgm:t>
        <a:bodyPr/>
        <a:lstStyle/>
        <a:p>
          <a:endParaRPr lang="en-GB"/>
        </a:p>
      </dgm:t>
    </dgm:pt>
    <dgm:pt modelId="{448556A3-EB9F-4FEF-8605-202B73073D64}" type="sibTrans" cxnId="{19715BDB-B254-4FFF-9218-82B2B96D0867}">
      <dgm:prSet/>
      <dgm:spPr/>
      <dgm:t>
        <a:bodyPr/>
        <a:lstStyle/>
        <a:p>
          <a:endParaRPr lang="en-GB"/>
        </a:p>
      </dgm:t>
    </dgm:pt>
    <dgm:pt modelId="{37267D49-5597-4369-BB67-6202D5255886}">
      <dgm:prSet phldrT="[Text]" custT="1"/>
      <dgm:spPr>
        <a:solidFill>
          <a:schemeClr val="tx2">
            <a:lumMod val="60000"/>
            <a:lumOff val="40000"/>
          </a:schemeClr>
        </a:solidFill>
      </dgm:spPr>
      <dgm:t>
        <a:bodyPr/>
        <a:lstStyle/>
        <a:p>
          <a:r>
            <a:rPr lang="en-GB" sz="2000" b="1" dirty="0" smtClean="0">
              <a:latin typeface="+mj-lt"/>
            </a:rPr>
            <a:t>Easy Integration           with other tools</a:t>
          </a:r>
          <a:endParaRPr lang="en-GB" sz="2000" b="1" dirty="0">
            <a:latin typeface="+mj-lt"/>
          </a:endParaRPr>
        </a:p>
      </dgm:t>
    </dgm:pt>
    <dgm:pt modelId="{BA8F2BE3-1765-466D-8532-5096BBCCD2BE}" type="parTrans" cxnId="{F9D49EC0-5905-4037-B1A5-4060F45FF4A6}">
      <dgm:prSet/>
      <dgm:spPr/>
      <dgm:t>
        <a:bodyPr/>
        <a:lstStyle/>
        <a:p>
          <a:endParaRPr lang="en-GB"/>
        </a:p>
      </dgm:t>
    </dgm:pt>
    <dgm:pt modelId="{FDF9A40D-757C-46F0-BE07-3C4B7B5B1350}" type="sibTrans" cxnId="{F9D49EC0-5905-4037-B1A5-4060F45FF4A6}">
      <dgm:prSet/>
      <dgm:spPr/>
      <dgm:t>
        <a:bodyPr/>
        <a:lstStyle/>
        <a:p>
          <a:endParaRPr lang="en-GB"/>
        </a:p>
      </dgm:t>
    </dgm:pt>
    <dgm:pt modelId="{21DCAF85-A0A6-4C99-8387-065458A7E3AC}" type="pres">
      <dgm:prSet presAssocID="{B35DA7DA-6F7B-43ED-AD3B-5BB708144878}" presName="Name0" presStyleCnt="0">
        <dgm:presLayoutVars>
          <dgm:dir/>
          <dgm:resizeHandles val="exact"/>
        </dgm:presLayoutVars>
      </dgm:prSet>
      <dgm:spPr/>
      <dgm:t>
        <a:bodyPr/>
        <a:lstStyle/>
        <a:p>
          <a:endParaRPr lang="en-GB"/>
        </a:p>
      </dgm:t>
    </dgm:pt>
    <dgm:pt modelId="{0CBF1E4A-4128-4676-9EBC-004852FD162F}" type="pres">
      <dgm:prSet presAssocID="{B2F97723-9F78-4AB9-9A0B-DFD83AB9CD50}" presName="compNode" presStyleCnt="0"/>
      <dgm:spPr/>
    </dgm:pt>
    <dgm:pt modelId="{22ECA339-3188-499E-B47E-3C7FF8FCAB4D}" type="pres">
      <dgm:prSet presAssocID="{B2F97723-9F78-4AB9-9A0B-DFD83AB9CD50}" presName="pictRect" presStyleLbl="node1" presStyleIdx="0" presStyleCnt="2" custScaleX="92235" custScaleY="86274" custLinFactNeighborX="-29071"/>
      <dgm:spPr>
        <a:blipFill>
          <a:blip xmlns:r="http://schemas.openxmlformats.org/officeDocument/2006/relationships" r:embed="rId1">
            <a:extLst>
              <a:ext uri="{28A0092B-C50C-407E-A947-70E740481C1C}">
                <a14:useLocalDpi xmlns:a14="http://schemas.microsoft.com/office/drawing/2010/main" val="0"/>
              </a:ext>
            </a:extLst>
          </a:blip>
          <a:srcRect/>
          <a:stretch>
            <a:fillRect l="-2000" r="-2000"/>
          </a:stretch>
        </a:blipFill>
      </dgm:spPr>
    </dgm:pt>
    <dgm:pt modelId="{20AD047F-D02E-44DD-8255-B2DC5D59CC20}" type="pres">
      <dgm:prSet presAssocID="{B2F97723-9F78-4AB9-9A0B-DFD83AB9CD50}" presName="textRect" presStyleLbl="revTx" presStyleIdx="0" presStyleCnt="2" custScaleX="72873" custScaleY="85391" custLinFactNeighborY="1124">
        <dgm:presLayoutVars>
          <dgm:bulletEnabled val="1"/>
        </dgm:presLayoutVars>
      </dgm:prSet>
      <dgm:spPr/>
      <dgm:t>
        <a:bodyPr/>
        <a:lstStyle/>
        <a:p>
          <a:endParaRPr lang="en-GB"/>
        </a:p>
      </dgm:t>
    </dgm:pt>
    <dgm:pt modelId="{36B72DB3-FF6E-4404-A605-C132BB5562DE}" type="pres">
      <dgm:prSet presAssocID="{448556A3-EB9F-4FEF-8605-202B73073D64}" presName="sibTrans" presStyleLbl="sibTrans2D1" presStyleIdx="0" presStyleCnt="0"/>
      <dgm:spPr/>
      <dgm:t>
        <a:bodyPr/>
        <a:lstStyle/>
        <a:p>
          <a:endParaRPr lang="en-GB"/>
        </a:p>
      </dgm:t>
    </dgm:pt>
    <dgm:pt modelId="{47905AA5-0BB1-427A-A379-3B2EB308CF39}" type="pres">
      <dgm:prSet presAssocID="{37267D49-5597-4369-BB67-6202D5255886}" presName="compNode" presStyleCnt="0"/>
      <dgm:spPr/>
    </dgm:pt>
    <dgm:pt modelId="{8567994F-77B9-4085-81E0-55A21BAB54D0}" type="pres">
      <dgm:prSet presAssocID="{37267D49-5597-4369-BB67-6202D5255886}" presName="pictRect" presStyleLbl="node1" presStyleIdx="1" presStyleCnt="2" custScaleX="77768" custScaleY="89701" custLinFactNeighborX="311"/>
      <dgm:spPr>
        <a:blipFill>
          <a:blip xmlns:r="http://schemas.openxmlformats.org/officeDocument/2006/relationships" r:embed="rId2">
            <a:extLst>
              <a:ext uri="{28A0092B-C50C-407E-A947-70E740481C1C}">
                <a14:useLocalDpi xmlns:a14="http://schemas.microsoft.com/office/drawing/2010/main" val="0"/>
              </a:ext>
            </a:extLst>
          </a:blip>
          <a:srcRect/>
          <a:stretch>
            <a:fillRect t="-8000" b="-8000"/>
          </a:stretch>
        </a:blipFill>
      </dgm:spPr>
    </dgm:pt>
    <dgm:pt modelId="{E04F1ED8-473B-403A-B3EC-195733528550}" type="pres">
      <dgm:prSet presAssocID="{37267D49-5597-4369-BB67-6202D5255886}" presName="textRect" presStyleLbl="revTx" presStyleIdx="1" presStyleCnt="2" custScaleX="65147" custScaleY="89270" custLinFactNeighborX="-625" custLinFactNeighborY="562">
        <dgm:presLayoutVars>
          <dgm:bulletEnabled val="1"/>
        </dgm:presLayoutVars>
      </dgm:prSet>
      <dgm:spPr/>
      <dgm:t>
        <a:bodyPr/>
        <a:lstStyle/>
        <a:p>
          <a:endParaRPr lang="en-GB"/>
        </a:p>
      </dgm:t>
    </dgm:pt>
  </dgm:ptLst>
  <dgm:cxnLst>
    <dgm:cxn modelId="{3595276C-93B7-4FBD-B631-2A511E9C7371}" type="presOf" srcId="{B2F97723-9F78-4AB9-9A0B-DFD83AB9CD50}" destId="{20AD047F-D02E-44DD-8255-B2DC5D59CC20}" srcOrd="0" destOrd="0" presId="urn:microsoft.com/office/officeart/2005/8/layout/pList1"/>
    <dgm:cxn modelId="{37C86458-8421-423D-A5C2-E67523889334}" type="presOf" srcId="{37267D49-5597-4369-BB67-6202D5255886}" destId="{E04F1ED8-473B-403A-B3EC-195733528550}" srcOrd="0" destOrd="0" presId="urn:microsoft.com/office/officeart/2005/8/layout/pList1"/>
    <dgm:cxn modelId="{19715BDB-B254-4FFF-9218-82B2B96D0867}" srcId="{B35DA7DA-6F7B-43ED-AD3B-5BB708144878}" destId="{B2F97723-9F78-4AB9-9A0B-DFD83AB9CD50}" srcOrd="0" destOrd="0" parTransId="{0C7A708B-6F09-4795-AC51-43CA8B0CD18C}" sibTransId="{448556A3-EB9F-4FEF-8605-202B73073D64}"/>
    <dgm:cxn modelId="{7A9BA853-6484-4521-9F76-0A27163F3CE0}" type="presOf" srcId="{B35DA7DA-6F7B-43ED-AD3B-5BB708144878}" destId="{21DCAF85-A0A6-4C99-8387-065458A7E3AC}" srcOrd="0" destOrd="0" presId="urn:microsoft.com/office/officeart/2005/8/layout/pList1"/>
    <dgm:cxn modelId="{A181F103-0641-4673-9DCC-A661D51C2160}" type="presOf" srcId="{448556A3-EB9F-4FEF-8605-202B73073D64}" destId="{36B72DB3-FF6E-4404-A605-C132BB5562DE}" srcOrd="0" destOrd="0" presId="urn:microsoft.com/office/officeart/2005/8/layout/pList1"/>
    <dgm:cxn modelId="{F9D49EC0-5905-4037-B1A5-4060F45FF4A6}" srcId="{B35DA7DA-6F7B-43ED-AD3B-5BB708144878}" destId="{37267D49-5597-4369-BB67-6202D5255886}" srcOrd="1" destOrd="0" parTransId="{BA8F2BE3-1765-466D-8532-5096BBCCD2BE}" sibTransId="{FDF9A40D-757C-46F0-BE07-3C4B7B5B1350}"/>
    <dgm:cxn modelId="{7848CF9E-D4E0-464F-8395-7089B5EAB9CD}" type="presParOf" srcId="{21DCAF85-A0A6-4C99-8387-065458A7E3AC}" destId="{0CBF1E4A-4128-4676-9EBC-004852FD162F}" srcOrd="0" destOrd="0" presId="urn:microsoft.com/office/officeart/2005/8/layout/pList1"/>
    <dgm:cxn modelId="{6D7CAA65-6FEF-403F-B27E-48CE670825E9}" type="presParOf" srcId="{0CBF1E4A-4128-4676-9EBC-004852FD162F}" destId="{22ECA339-3188-499E-B47E-3C7FF8FCAB4D}" srcOrd="0" destOrd="0" presId="urn:microsoft.com/office/officeart/2005/8/layout/pList1"/>
    <dgm:cxn modelId="{4DD833B0-7C6F-4C94-93EB-87D12E10B250}" type="presParOf" srcId="{0CBF1E4A-4128-4676-9EBC-004852FD162F}" destId="{20AD047F-D02E-44DD-8255-B2DC5D59CC20}" srcOrd="1" destOrd="0" presId="urn:microsoft.com/office/officeart/2005/8/layout/pList1"/>
    <dgm:cxn modelId="{C2AF62F5-B3EE-45AE-868B-ADA4C45AA462}" type="presParOf" srcId="{21DCAF85-A0A6-4C99-8387-065458A7E3AC}" destId="{36B72DB3-FF6E-4404-A605-C132BB5562DE}" srcOrd="1" destOrd="0" presId="urn:microsoft.com/office/officeart/2005/8/layout/pList1"/>
    <dgm:cxn modelId="{5A992174-69C9-4086-AE93-8EAEB367D270}" type="presParOf" srcId="{21DCAF85-A0A6-4C99-8387-065458A7E3AC}" destId="{47905AA5-0BB1-427A-A379-3B2EB308CF39}" srcOrd="2" destOrd="0" presId="urn:microsoft.com/office/officeart/2005/8/layout/pList1"/>
    <dgm:cxn modelId="{819B8545-E6DB-47EC-B025-C63CC04DFDE2}" type="presParOf" srcId="{47905AA5-0BB1-427A-A379-3B2EB308CF39}" destId="{8567994F-77B9-4085-81E0-55A21BAB54D0}" srcOrd="0" destOrd="0" presId="urn:microsoft.com/office/officeart/2005/8/layout/pList1"/>
    <dgm:cxn modelId="{75378F28-B72F-4CDF-825D-49758648E24C}" type="presParOf" srcId="{47905AA5-0BB1-427A-A379-3B2EB308CF39}" destId="{E04F1ED8-473B-403A-B3EC-195733528550}"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35DA7DA-6F7B-43ED-AD3B-5BB708144878}" type="doc">
      <dgm:prSet loTypeId="urn:microsoft.com/office/officeart/2005/8/layout/pList1" loCatId="picture" qsTypeId="urn:microsoft.com/office/officeart/2005/8/quickstyle/simple1" qsCatId="simple" csTypeId="urn:microsoft.com/office/officeart/2005/8/colors/colorful5" csCatId="colorful" phldr="1"/>
      <dgm:spPr/>
      <dgm:t>
        <a:bodyPr/>
        <a:lstStyle/>
        <a:p>
          <a:endParaRPr lang="en-GB"/>
        </a:p>
      </dgm:t>
    </dgm:pt>
    <dgm:pt modelId="{B2F97723-9F78-4AB9-9A0B-DFD83AB9CD50}">
      <dgm:prSet phldrT="[Text]" custT="1"/>
      <dgm:spPr>
        <a:solidFill>
          <a:schemeClr val="tx2">
            <a:lumMod val="60000"/>
            <a:lumOff val="40000"/>
          </a:schemeClr>
        </a:solidFill>
      </dgm:spPr>
      <dgm:t>
        <a:bodyPr/>
        <a:lstStyle/>
        <a:p>
          <a:r>
            <a:rPr lang="en-GB" sz="2000" b="1" dirty="0" smtClean="0">
              <a:latin typeface="+mj-lt"/>
            </a:rPr>
            <a:t>Easy Integration        </a:t>
          </a:r>
        </a:p>
        <a:p>
          <a:r>
            <a:rPr lang="en-GB" sz="2000" b="1" dirty="0" smtClean="0">
              <a:latin typeface="+mj-lt"/>
            </a:rPr>
            <a:t>with other </a:t>
          </a:r>
        </a:p>
        <a:p>
          <a:r>
            <a:rPr lang="en-GB" sz="2000" b="1" dirty="0" smtClean="0">
              <a:latin typeface="+mj-lt"/>
            </a:rPr>
            <a:t>languages</a:t>
          </a:r>
          <a:endParaRPr lang="en-GB" sz="2000" b="1" dirty="0">
            <a:latin typeface="+mj-lt"/>
          </a:endParaRPr>
        </a:p>
      </dgm:t>
    </dgm:pt>
    <dgm:pt modelId="{0C7A708B-6F09-4795-AC51-43CA8B0CD18C}" type="parTrans" cxnId="{19715BDB-B254-4FFF-9218-82B2B96D0867}">
      <dgm:prSet/>
      <dgm:spPr/>
      <dgm:t>
        <a:bodyPr/>
        <a:lstStyle/>
        <a:p>
          <a:endParaRPr lang="en-GB"/>
        </a:p>
      </dgm:t>
    </dgm:pt>
    <dgm:pt modelId="{448556A3-EB9F-4FEF-8605-202B73073D64}" type="sibTrans" cxnId="{19715BDB-B254-4FFF-9218-82B2B96D0867}">
      <dgm:prSet/>
      <dgm:spPr/>
      <dgm:t>
        <a:bodyPr/>
        <a:lstStyle/>
        <a:p>
          <a:endParaRPr lang="en-GB"/>
        </a:p>
      </dgm:t>
    </dgm:pt>
    <dgm:pt modelId="{37267D49-5597-4369-BB67-6202D5255886}">
      <dgm:prSet phldrT="[Text]" custT="1"/>
      <dgm:spPr>
        <a:solidFill>
          <a:schemeClr val="tx2">
            <a:lumMod val="60000"/>
            <a:lumOff val="40000"/>
          </a:schemeClr>
        </a:solidFill>
      </dgm:spPr>
      <dgm:t>
        <a:bodyPr/>
        <a:lstStyle/>
        <a:p>
          <a:r>
            <a:rPr lang="en-GB" sz="2400" b="1" dirty="0" smtClean="0">
              <a:latin typeface="+mj-lt"/>
            </a:rPr>
            <a:t>Graphics </a:t>
          </a:r>
        </a:p>
        <a:p>
          <a:r>
            <a:rPr lang="en-GB" sz="2400" b="1" dirty="0" smtClean="0">
              <a:latin typeface="+mj-lt"/>
            </a:rPr>
            <a:t>and    </a:t>
          </a:r>
        </a:p>
      </dgm:t>
    </dgm:pt>
    <dgm:pt modelId="{FDF9A40D-757C-46F0-BE07-3C4B7B5B1350}" type="sibTrans" cxnId="{F9D49EC0-5905-4037-B1A5-4060F45FF4A6}">
      <dgm:prSet/>
      <dgm:spPr/>
      <dgm:t>
        <a:bodyPr/>
        <a:lstStyle/>
        <a:p>
          <a:endParaRPr lang="en-GB"/>
        </a:p>
      </dgm:t>
    </dgm:pt>
    <dgm:pt modelId="{BA8F2BE3-1765-466D-8532-5096BBCCD2BE}" type="parTrans" cxnId="{F9D49EC0-5905-4037-B1A5-4060F45FF4A6}">
      <dgm:prSet/>
      <dgm:spPr/>
      <dgm:t>
        <a:bodyPr/>
        <a:lstStyle/>
        <a:p>
          <a:endParaRPr lang="en-GB"/>
        </a:p>
      </dgm:t>
    </dgm:pt>
    <dgm:pt modelId="{21DCAF85-A0A6-4C99-8387-065458A7E3AC}" type="pres">
      <dgm:prSet presAssocID="{B35DA7DA-6F7B-43ED-AD3B-5BB708144878}" presName="Name0" presStyleCnt="0">
        <dgm:presLayoutVars>
          <dgm:dir/>
          <dgm:resizeHandles val="exact"/>
        </dgm:presLayoutVars>
      </dgm:prSet>
      <dgm:spPr/>
      <dgm:t>
        <a:bodyPr/>
        <a:lstStyle/>
        <a:p>
          <a:endParaRPr lang="en-GB"/>
        </a:p>
      </dgm:t>
    </dgm:pt>
    <dgm:pt modelId="{0CBF1E4A-4128-4676-9EBC-004852FD162F}" type="pres">
      <dgm:prSet presAssocID="{B2F97723-9F78-4AB9-9A0B-DFD83AB9CD50}" presName="compNode" presStyleCnt="0"/>
      <dgm:spPr/>
    </dgm:pt>
    <dgm:pt modelId="{22ECA339-3188-499E-B47E-3C7FF8FCAB4D}" type="pres">
      <dgm:prSet presAssocID="{B2F97723-9F78-4AB9-9A0B-DFD83AB9CD50}" presName="pictRect" presStyleLbl="node1" presStyleIdx="0" presStyleCnt="2" custScaleX="88860" custScaleY="93026" custLinFactNeighborX="-29071"/>
      <dgm:spPr>
        <a:noFill/>
      </dgm:spPr>
      <dgm:t>
        <a:bodyPr/>
        <a:lstStyle/>
        <a:p>
          <a:endParaRPr lang="en-GB"/>
        </a:p>
      </dgm:t>
    </dgm:pt>
    <dgm:pt modelId="{20AD047F-D02E-44DD-8255-B2DC5D59CC20}" type="pres">
      <dgm:prSet presAssocID="{B2F97723-9F78-4AB9-9A0B-DFD83AB9CD50}" presName="textRect" presStyleLbl="revTx" presStyleIdx="0" presStyleCnt="2" custScaleX="88935" custScaleY="86456" custLinFactNeighborY="26234">
        <dgm:presLayoutVars>
          <dgm:bulletEnabled val="1"/>
        </dgm:presLayoutVars>
      </dgm:prSet>
      <dgm:spPr/>
      <dgm:t>
        <a:bodyPr/>
        <a:lstStyle/>
        <a:p>
          <a:endParaRPr lang="en-GB"/>
        </a:p>
      </dgm:t>
    </dgm:pt>
    <dgm:pt modelId="{36B72DB3-FF6E-4404-A605-C132BB5562DE}" type="pres">
      <dgm:prSet presAssocID="{448556A3-EB9F-4FEF-8605-202B73073D64}" presName="sibTrans" presStyleLbl="sibTrans2D1" presStyleIdx="0" presStyleCnt="0"/>
      <dgm:spPr/>
      <dgm:t>
        <a:bodyPr/>
        <a:lstStyle/>
        <a:p>
          <a:endParaRPr lang="en-GB"/>
        </a:p>
      </dgm:t>
    </dgm:pt>
    <dgm:pt modelId="{47905AA5-0BB1-427A-A379-3B2EB308CF39}" type="pres">
      <dgm:prSet presAssocID="{37267D49-5597-4369-BB67-6202D5255886}" presName="compNode" presStyleCnt="0"/>
      <dgm:spPr/>
    </dgm:pt>
    <dgm:pt modelId="{8567994F-77B9-4085-81E0-55A21BAB54D0}" type="pres">
      <dgm:prSet presAssocID="{37267D49-5597-4369-BB67-6202D5255886}" presName="pictRect" presStyleLbl="node1" presStyleIdx="1" presStyleCnt="2" custScaleX="92401" custScaleY="91612" custLinFactNeighborX="311"/>
      <dgm:spPr>
        <a:noFill/>
      </dgm:spPr>
      <dgm:t>
        <a:bodyPr/>
        <a:lstStyle/>
        <a:p>
          <a:endParaRPr lang="en-GB"/>
        </a:p>
      </dgm:t>
    </dgm:pt>
    <dgm:pt modelId="{E04F1ED8-473B-403A-B3EC-195733528550}" type="pres">
      <dgm:prSet presAssocID="{37267D49-5597-4369-BB67-6202D5255886}" presName="textRect" presStyleLbl="revTx" presStyleIdx="1" presStyleCnt="2" custScaleX="73237" custScaleY="78203" custLinFactNeighborX="9875" custLinFactNeighborY="20868">
        <dgm:presLayoutVars>
          <dgm:bulletEnabled val="1"/>
        </dgm:presLayoutVars>
      </dgm:prSet>
      <dgm:spPr/>
      <dgm:t>
        <a:bodyPr/>
        <a:lstStyle/>
        <a:p>
          <a:endParaRPr lang="en-GB"/>
        </a:p>
      </dgm:t>
    </dgm:pt>
  </dgm:ptLst>
  <dgm:cxnLst>
    <dgm:cxn modelId="{BF9F05CF-6FF7-4D64-9B62-829DE981C65E}" type="presOf" srcId="{448556A3-EB9F-4FEF-8605-202B73073D64}" destId="{36B72DB3-FF6E-4404-A605-C132BB5562DE}" srcOrd="0" destOrd="0" presId="urn:microsoft.com/office/officeart/2005/8/layout/pList1"/>
    <dgm:cxn modelId="{C021C0A6-4CD4-472B-950A-854369E5552E}" type="presOf" srcId="{37267D49-5597-4369-BB67-6202D5255886}" destId="{E04F1ED8-473B-403A-B3EC-195733528550}" srcOrd="0" destOrd="0" presId="urn:microsoft.com/office/officeart/2005/8/layout/pList1"/>
    <dgm:cxn modelId="{19715BDB-B254-4FFF-9218-82B2B96D0867}" srcId="{B35DA7DA-6F7B-43ED-AD3B-5BB708144878}" destId="{B2F97723-9F78-4AB9-9A0B-DFD83AB9CD50}" srcOrd="0" destOrd="0" parTransId="{0C7A708B-6F09-4795-AC51-43CA8B0CD18C}" sibTransId="{448556A3-EB9F-4FEF-8605-202B73073D64}"/>
    <dgm:cxn modelId="{354A0CF6-2B78-4D79-94DE-B9C18936D7F3}" type="presOf" srcId="{B35DA7DA-6F7B-43ED-AD3B-5BB708144878}" destId="{21DCAF85-A0A6-4C99-8387-065458A7E3AC}" srcOrd="0" destOrd="0" presId="urn:microsoft.com/office/officeart/2005/8/layout/pList1"/>
    <dgm:cxn modelId="{07A11795-D063-4006-91EB-33E715A2B9BC}" type="presOf" srcId="{B2F97723-9F78-4AB9-9A0B-DFD83AB9CD50}" destId="{20AD047F-D02E-44DD-8255-B2DC5D59CC20}" srcOrd="0" destOrd="0" presId="urn:microsoft.com/office/officeart/2005/8/layout/pList1"/>
    <dgm:cxn modelId="{F9D49EC0-5905-4037-B1A5-4060F45FF4A6}" srcId="{B35DA7DA-6F7B-43ED-AD3B-5BB708144878}" destId="{37267D49-5597-4369-BB67-6202D5255886}" srcOrd="1" destOrd="0" parTransId="{BA8F2BE3-1765-466D-8532-5096BBCCD2BE}" sibTransId="{FDF9A40D-757C-46F0-BE07-3C4B7B5B1350}"/>
    <dgm:cxn modelId="{B7A8693A-97F5-453A-8439-81BA2DFC9CEF}" type="presParOf" srcId="{21DCAF85-A0A6-4C99-8387-065458A7E3AC}" destId="{0CBF1E4A-4128-4676-9EBC-004852FD162F}" srcOrd="0" destOrd="0" presId="urn:microsoft.com/office/officeart/2005/8/layout/pList1"/>
    <dgm:cxn modelId="{A24AF1D3-8906-427D-B94B-238F2BF49A3C}" type="presParOf" srcId="{0CBF1E4A-4128-4676-9EBC-004852FD162F}" destId="{22ECA339-3188-499E-B47E-3C7FF8FCAB4D}" srcOrd="0" destOrd="0" presId="urn:microsoft.com/office/officeart/2005/8/layout/pList1"/>
    <dgm:cxn modelId="{887E861F-B93A-42D9-B48C-BBEB1B5106CE}" type="presParOf" srcId="{0CBF1E4A-4128-4676-9EBC-004852FD162F}" destId="{20AD047F-D02E-44DD-8255-B2DC5D59CC20}" srcOrd="1" destOrd="0" presId="urn:microsoft.com/office/officeart/2005/8/layout/pList1"/>
    <dgm:cxn modelId="{F5ECFCBA-3C2C-4E8E-8C74-0677440221F7}" type="presParOf" srcId="{21DCAF85-A0A6-4C99-8387-065458A7E3AC}" destId="{36B72DB3-FF6E-4404-A605-C132BB5562DE}" srcOrd="1" destOrd="0" presId="urn:microsoft.com/office/officeart/2005/8/layout/pList1"/>
    <dgm:cxn modelId="{227E78A4-32D6-415E-B172-8EC4626E8D26}" type="presParOf" srcId="{21DCAF85-A0A6-4C99-8387-065458A7E3AC}" destId="{47905AA5-0BB1-427A-A379-3B2EB308CF39}" srcOrd="2" destOrd="0" presId="urn:microsoft.com/office/officeart/2005/8/layout/pList1"/>
    <dgm:cxn modelId="{683AD908-1154-416B-87FC-4FC4552D0285}" type="presParOf" srcId="{47905AA5-0BB1-427A-A379-3B2EB308CF39}" destId="{8567994F-77B9-4085-81E0-55A21BAB54D0}" srcOrd="0" destOrd="0" presId="urn:microsoft.com/office/officeart/2005/8/layout/pList1"/>
    <dgm:cxn modelId="{FC1A532C-545A-490D-9890-589D06C43305}" type="presParOf" srcId="{47905AA5-0BB1-427A-A379-3B2EB308CF39}" destId="{E04F1ED8-473B-403A-B3EC-195733528550}"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ECA339-3188-499E-B47E-3C7FF8FCAB4D}">
      <dsp:nvSpPr>
        <dsp:cNvPr id="0" name=""/>
        <dsp:cNvSpPr/>
      </dsp:nvSpPr>
      <dsp:spPr>
        <a:xfrm>
          <a:off x="0" y="134146"/>
          <a:ext cx="3584033" cy="2309805"/>
        </a:xfrm>
        <a:prstGeom prst="round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AD047F-D02E-44DD-8255-B2DC5D59CC20}">
      <dsp:nvSpPr>
        <dsp:cNvPr id="0" name=""/>
        <dsp:cNvSpPr/>
      </dsp:nvSpPr>
      <dsp:spPr>
        <a:xfrm>
          <a:off x="255863" y="2694397"/>
          <a:ext cx="2733905" cy="1340618"/>
        </a:xfrm>
        <a:prstGeom prst="rect">
          <a:avLst/>
        </a:prstGeom>
        <a:solidFill>
          <a:schemeClr val="tx2">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lvl="0" algn="ctr" defTabSz="889000">
            <a:lnSpc>
              <a:spcPct val="90000"/>
            </a:lnSpc>
            <a:spcBef>
              <a:spcPct val="0"/>
            </a:spcBef>
            <a:spcAft>
              <a:spcPct val="35000"/>
            </a:spcAft>
          </a:pPr>
          <a:r>
            <a:rPr lang="en-GB" sz="2000" b="1" kern="1200" dirty="0" smtClean="0">
              <a:latin typeface="Georgia" panose="02040502050405020303" pitchFamily="18" charset="0"/>
            </a:rPr>
            <a:t>Free &amp;</a:t>
          </a:r>
        </a:p>
        <a:p>
          <a:pPr lvl="0" algn="ctr" defTabSz="889000">
            <a:lnSpc>
              <a:spcPct val="90000"/>
            </a:lnSpc>
            <a:spcBef>
              <a:spcPct val="0"/>
            </a:spcBef>
            <a:spcAft>
              <a:spcPct val="35000"/>
            </a:spcAft>
          </a:pPr>
          <a:r>
            <a:rPr lang="en-GB" sz="2000" b="1" kern="1200" dirty="0" smtClean="0">
              <a:latin typeface="Georgia" panose="02040502050405020303" pitchFamily="18" charset="0"/>
            </a:rPr>
            <a:t>Open-Source</a:t>
          </a:r>
          <a:endParaRPr lang="en-GB" sz="2000" b="1" kern="1200" dirty="0">
            <a:latin typeface="Georgia" panose="02040502050405020303" pitchFamily="18" charset="0"/>
          </a:endParaRPr>
        </a:p>
      </dsp:txBody>
      <dsp:txXfrm>
        <a:off x="255863" y="2694397"/>
        <a:ext cx="2733905" cy="1340618"/>
      </dsp:txXfrm>
    </dsp:sp>
    <dsp:sp modelId="{8567994F-77B9-4085-81E0-55A21BAB54D0}">
      <dsp:nvSpPr>
        <dsp:cNvPr id="0" name=""/>
        <dsp:cNvSpPr/>
      </dsp:nvSpPr>
      <dsp:spPr>
        <a:xfrm>
          <a:off x="3974065" y="124103"/>
          <a:ext cx="3021879" cy="2401556"/>
        </a:xfrm>
        <a:prstGeom prst="round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4F1ED8-473B-403A-B3EC-195733528550}">
      <dsp:nvSpPr>
        <dsp:cNvPr id="0" name=""/>
        <dsp:cNvSpPr/>
      </dsp:nvSpPr>
      <dsp:spPr>
        <a:xfrm>
          <a:off x="4448317" y="2747919"/>
          <a:ext cx="2531457" cy="1289037"/>
        </a:xfrm>
        <a:prstGeom prst="rect">
          <a:avLst/>
        </a:prstGeom>
        <a:solidFill>
          <a:schemeClr val="tx2">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lvl="0" algn="ctr" defTabSz="889000">
            <a:lnSpc>
              <a:spcPct val="90000"/>
            </a:lnSpc>
            <a:spcBef>
              <a:spcPct val="0"/>
            </a:spcBef>
            <a:spcAft>
              <a:spcPct val="35000"/>
            </a:spcAft>
          </a:pPr>
          <a:r>
            <a:rPr lang="en-GB" sz="2000" b="1" kern="1200" dirty="0" smtClean="0">
              <a:latin typeface="Georgia" panose="02040502050405020303" pitchFamily="18" charset="0"/>
            </a:rPr>
            <a:t>Strong Package      </a:t>
          </a:r>
        </a:p>
        <a:p>
          <a:pPr lvl="0" algn="ctr" defTabSz="889000">
            <a:lnSpc>
              <a:spcPct val="90000"/>
            </a:lnSpc>
            <a:spcBef>
              <a:spcPct val="0"/>
            </a:spcBef>
            <a:spcAft>
              <a:spcPct val="35000"/>
            </a:spcAft>
          </a:pPr>
          <a:r>
            <a:rPr lang="en-GB" sz="2000" b="1" kern="1200" dirty="0" smtClean="0">
              <a:latin typeface="Georgia" panose="02040502050405020303" pitchFamily="18" charset="0"/>
            </a:rPr>
            <a:t>Ecosystem</a:t>
          </a:r>
          <a:endParaRPr lang="en-GB" sz="2000" b="1" kern="1200" dirty="0">
            <a:latin typeface="Georgia" panose="02040502050405020303" pitchFamily="18" charset="0"/>
          </a:endParaRPr>
        </a:p>
      </dsp:txBody>
      <dsp:txXfrm>
        <a:off x="4448317" y="2747919"/>
        <a:ext cx="2531457" cy="12890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ECA339-3188-499E-B47E-3C7FF8FCAB4D}">
      <dsp:nvSpPr>
        <dsp:cNvPr id="0" name=""/>
        <dsp:cNvSpPr/>
      </dsp:nvSpPr>
      <dsp:spPr>
        <a:xfrm>
          <a:off x="0" y="170958"/>
          <a:ext cx="3448596" cy="2222520"/>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000" r="-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AD047F-D02E-44DD-8255-B2DC5D59CC20}">
      <dsp:nvSpPr>
        <dsp:cNvPr id="0" name=""/>
        <dsp:cNvSpPr/>
      </dsp:nvSpPr>
      <dsp:spPr>
        <a:xfrm>
          <a:off x="362587" y="2687193"/>
          <a:ext cx="2724666" cy="1184493"/>
        </a:xfrm>
        <a:prstGeom prst="rect">
          <a:avLst/>
        </a:prstGeom>
        <a:solidFill>
          <a:schemeClr val="tx2">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lvl="0" algn="ctr" defTabSz="889000">
            <a:lnSpc>
              <a:spcPct val="90000"/>
            </a:lnSpc>
            <a:spcBef>
              <a:spcPct val="0"/>
            </a:spcBef>
            <a:spcAft>
              <a:spcPct val="35000"/>
            </a:spcAft>
          </a:pPr>
          <a:r>
            <a:rPr lang="en-GB" sz="2000" b="1" kern="1200" dirty="0" smtClean="0">
              <a:latin typeface="+mj-lt"/>
            </a:rPr>
            <a:t>Cross-Platform Compatibility</a:t>
          </a:r>
          <a:endParaRPr lang="en-GB" sz="2000" b="1" kern="1200" dirty="0">
            <a:latin typeface="+mj-lt"/>
          </a:endParaRPr>
        </a:p>
      </dsp:txBody>
      <dsp:txXfrm>
        <a:off x="362587" y="2687193"/>
        <a:ext cx="2724666" cy="1184493"/>
      </dsp:txXfrm>
    </dsp:sp>
    <dsp:sp modelId="{8567994F-77B9-4085-81E0-55A21BAB54D0}">
      <dsp:nvSpPr>
        <dsp:cNvPr id="0" name=""/>
        <dsp:cNvSpPr/>
      </dsp:nvSpPr>
      <dsp:spPr>
        <a:xfrm>
          <a:off x="3823890" y="135436"/>
          <a:ext cx="2907686" cy="2310804"/>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8000" b="-8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4F1ED8-473B-403A-B3EC-195733528550}">
      <dsp:nvSpPr>
        <dsp:cNvPr id="0" name=""/>
        <dsp:cNvSpPr/>
      </dsp:nvSpPr>
      <dsp:spPr>
        <a:xfrm>
          <a:off x="4035844" y="2661113"/>
          <a:ext cx="2435797" cy="1238300"/>
        </a:xfrm>
        <a:prstGeom prst="rect">
          <a:avLst/>
        </a:prstGeom>
        <a:solidFill>
          <a:schemeClr val="tx2">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lvl="0" algn="ctr" defTabSz="889000">
            <a:lnSpc>
              <a:spcPct val="90000"/>
            </a:lnSpc>
            <a:spcBef>
              <a:spcPct val="0"/>
            </a:spcBef>
            <a:spcAft>
              <a:spcPct val="35000"/>
            </a:spcAft>
          </a:pPr>
          <a:r>
            <a:rPr lang="en-GB" sz="2000" b="1" kern="1200" dirty="0" smtClean="0">
              <a:latin typeface="+mj-lt"/>
            </a:rPr>
            <a:t>Easy Integration           with other tools</a:t>
          </a:r>
          <a:endParaRPr lang="en-GB" sz="2000" b="1" kern="1200" dirty="0">
            <a:latin typeface="+mj-lt"/>
          </a:endParaRPr>
        </a:p>
      </dsp:txBody>
      <dsp:txXfrm>
        <a:off x="4035844" y="2661113"/>
        <a:ext cx="2435797" cy="12383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ECA339-3188-499E-B47E-3C7FF8FCAB4D}">
      <dsp:nvSpPr>
        <dsp:cNvPr id="0" name=""/>
        <dsp:cNvSpPr/>
      </dsp:nvSpPr>
      <dsp:spPr>
        <a:xfrm>
          <a:off x="0" y="236700"/>
          <a:ext cx="3123881" cy="2253262"/>
        </a:xfrm>
        <a:prstGeom prst="round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AD047F-D02E-44DD-8255-B2DC5D59CC20}">
      <dsp:nvSpPr>
        <dsp:cNvPr id="0" name=""/>
        <dsp:cNvSpPr/>
      </dsp:nvSpPr>
      <dsp:spPr>
        <a:xfrm>
          <a:off x="2497" y="2899449"/>
          <a:ext cx="3126517" cy="1127605"/>
        </a:xfrm>
        <a:prstGeom prst="rect">
          <a:avLst/>
        </a:prstGeom>
        <a:solidFill>
          <a:schemeClr val="tx2">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lvl="0" algn="ctr" defTabSz="889000">
            <a:lnSpc>
              <a:spcPct val="90000"/>
            </a:lnSpc>
            <a:spcBef>
              <a:spcPct val="0"/>
            </a:spcBef>
            <a:spcAft>
              <a:spcPct val="35000"/>
            </a:spcAft>
          </a:pPr>
          <a:r>
            <a:rPr lang="en-GB" sz="2000" b="1" kern="1200" dirty="0" smtClean="0">
              <a:latin typeface="+mj-lt"/>
            </a:rPr>
            <a:t>Easy Integration        </a:t>
          </a:r>
        </a:p>
        <a:p>
          <a:pPr lvl="0" algn="ctr" defTabSz="889000">
            <a:lnSpc>
              <a:spcPct val="90000"/>
            </a:lnSpc>
            <a:spcBef>
              <a:spcPct val="0"/>
            </a:spcBef>
            <a:spcAft>
              <a:spcPct val="35000"/>
            </a:spcAft>
          </a:pPr>
          <a:r>
            <a:rPr lang="en-GB" sz="2000" b="1" kern="1200" dirty="0" smtClean="0">
              <a:latin typeface="+mj-lt"/>
            </a:rPr>
            <a:t>with other </a:t>
          </a:r>
        </a:p>
        <a:p>
          <a:pPr lvl="0" algn="ctr" defTabSz="889000">
            <a:lnSpc>
              <a:spcPct val="90000"/>
            </a:lnSpc>
            <a:spcBef>
              <a:spcPct val="0"/>
            </a:spcBef>
            <a:spcAft>
              <a:spcPct val="35000"/>
            </a:spcAft>
          </a:pPr>
          <a:r>
            <a:rPr lang="en-GB" sz="2000" b="1" kern="1200" dirty="0" smtClean="0">
              <a:latin typeface="+mj-lt"/>
            </a:rPr>
            <a:t>languages</a:t>
          </a:r>
          <a:endParaRPr lang="en-GB" sz="2000" b="1" kern="1200" dirty="0">
            <a:latin typeface="+mj-lt"/>
          </a:endParaRPr>
        </a:p>
      </dsp:txBody>
      <dsp:txXfrm>
        <a:off x="2497" y="2899449"/>
        <a:ext cx="3126517" cy="1127605"/>
      </dsp:txXfrm>
    </dsp:sp>
    <dsp:sp modelId="{8567994F-77B9-4085-81E0-55A21BAB54D0}">
      <dsp:nvSpPr>
        <dsp:cNvPr id="0" name=""/>
        <dsp:cNvSpPr/>
      </dsp:nvSpPr>
      <dsp:spPr>
        <a:xfrm>
          <a:off x="3483211" y="272173"/>
          <a:ext cx="3248365" cy="2219012"/>
        </a:xfrm>
        <a:prstGeom prst="roundRect">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4F1ED8-473B-403A-B3EC-195733528550}">
      <dsp:nvSpPr>
        <dsp:cNvPr id="0" name=""/>
        <dsp:cNvSpPr/>
      </dsp:nvSpPr>
      <dsp:spPr>
        <a:xfrm>
          <a:off x="4156923" y="3007088"/>
          <a:ext cx="2574653" cy="1019965"/>
        </a:xfrm>
        <a:prstGeom prst="rect">
          <a:avLst/>
        </a:prstGeom>
        <a:solidFill>
          <a:schemeClr val="tx2">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GB" sz="2400" b="1" kern="1200" dirty="0" smtClean="0">
              <a:latin typeface="+mj-lt"/>
            </a:rPr>
            <a:t>Graphics </a:t>
          </a:r>
        </a:p>
        <a:p>
          <a:pPr lvl="0" algn="ctr" defTabSz="1066800">
            <a:lnSpc>
              <a:spcPct val="90000"/>
            </a:lnSpc>
            <a:spcBef>
              <a:spcPct val="0"/>
            </a:spcBef>
            <a:spcAft>
              <a:spcPct val="35000"/>
            </a:spcAft>
          </a:pPr>
          <a:r>
            <a:rPr lang="en-GB" sz="2400" b="1" kern="1200" dirty="0" smtClean="0">
              <a:latin typeface="+mj-lt"/>
            </a:rPr>
            <a:t>and    </a:t>
          </a:r>
        </a:p>
      </dsp:txBody>
      <dsp:txXfrm>
        <a:off x="4156923" y="3007088"/>
        <a:ext cx="2574653" cy="1019965"/>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latin typeface="Arial" pitchFamily="34" charset="0"/>
              <a:cs typeface="Arial"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5F05CFF-548C-4E04-B325-CF1209D66BDC}" type="datetimeFigureOut">
              <a:rPr lang="en-GB" smtClean="0">
                <a:latin typeface="Arial" pitchFamily="34" charset="0"/>
                <a:cs typeface="Arial" pitchFamily="34" charset="0"/>
              </a:rPr>
              <a:pPr/>
              <a:t>08/03/2016</a:t>
            </a:fld>
            <a:endParaRPr lang="en-GB" dirty="0">
              <a:latin typeface="Arial" pitchFamily="34" charset="0"/>
              <a:cs typeface="Arial"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latin typeface="Arial" pitchFamily="34" charset="0"/>
              <a:cs typeface="Arial" pitchFamily="34"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EE90EF7-3E10-491C-87C2-59674BB3AAF6}" type="slidenum">
              <a:rPr lang="en-GB" smtClean="0">
                <a:latin typeface="Arial" pitchFamily="34" charset="0"/>
                <a:cs typeface="Arial" pitchFamily="34" charset="0"/>
              </a:rPr>
              <a:pPr/>
              <a:t>‹#›</a:t>
            </a:fld>
            <a:endParaRPr lang="en-GB" dirty="0">
              <a:latin typeface="Arial" pitchFamily="34" charset="0"/>
              <a:cs typeface="Arial" pitchFamily="34" charset="0"/>
            </a:endParaRPr>
          </a:p>
        </p:txBody>
      </p:sp>
    </p:spTree>
    <p:extLst>
      <p:ext uri="{BB962C8B-B14F-4D97-AF65-F5344CB8AC3E}">
        <p14:creationId xmlns:p14="http://schemas.microsoft.com/office/powerpoint/2010/main" val="23375995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cs typeface="Arial" pitchFamily="34" charset="0"/>
              </a:defRPr>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cs typeface="Arial" pitchFamily="34" charset="0"/>
              </a:defRPr>
            </a:lvl1pPr>
          </a:lstStyle>
          <a:p>
            <a:fld id="{5EFB8DA3-BCA9-4B7D-B50D-14F47506B614}" type="datetimeFigureOut">
              <a:rPr lang="en-GB" smtClean="0"/>
              <a:pPr/>
              <a:t>08/03/2016</a:t>
            </a:fld>
            <a:endParaRPr lang="en-GB"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cs typeface="Arial" pitchFamily="34" charset="0"/>
              </a:defRPr>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cs typeface="Arial" pitchFamily="34" charset="0"/>
              </a:defRPr>
            </a:lvl1pPr>
          </a:lstStyle>
          <a:p>
            <a:fld id="{F07B8F03-BC93-4120-96CA-A36DF640BE24}" type="slidenum">
              <a:rPr lang="en-GB" smtClean="0"/>
              <a:pPr/>
              <a:t>‹#›</a:t>
            </a:fld>
            <a:endParaRPr lang="en-GB" dirty="0"/>
          </a:p>
        </p:txBody>
      </p:sp>
    </p:spTree>
    <p:extLst>
      <p:ext uri="{BB962C8B-B14F-4D97-AF65-F5344CB8AC3E}">
        <p14:creationId xmlns:p14="http://schemas.microsoft.com/office/powerpoint/2010/main" val="242598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200" kern="1200">
        <a:solidFill>
          <a:schemeClr val="tx1"/>
        </a:solidFill>
        <a:latin typeface="Arial" pitchFamily="34" charset="0"/>
        <a:ea typeface="+mn-ea"/>
        <a:cs typeface="Arial" pitchFamily="34" charset="0"/>
      </a:defRPr>
    </a:lvl2pPr>
    <a:lvl3pPr marL="914400" algn="l" defTabSz="914400" rtl="0" eaLnBrk="1" latinLnBrk="0" hangingPunct="1">
      <a:defRPr sz="1200" kern="1200">
        <a:solidFill>
          <a:schemeClr val="tx1"/>
        </a:solidFill>
        <a:latin typeface="Arial" pitchFamily="34" charset="0"/>
        <a:ea typeface="+mn-ea"/>
        <a:cs typeface="Arial" pitchFamily="34" charset="0"/>
      </a:defRPr>
    </a:lvl3pPr>
    <a:lvl4pPr marL="1371600" algn="l" defTabSz="914400" rtl="0" eaLnBrk="1" latinLnBrk="0" hangingPunct="1">
      <a:defRPr sz="1200" kern="1200">
        <a:solidFill>
          <a:schemeClr val="tx1"/>
        </a:solidFill>
        <a:latin typeface="Arial" pitchFamily="34" charset="0"/>
        <a:ea typeface="+mn-ea"/>
        <a:cs typeface="Arial" pitchFamily="34" charset="0"/>
      </a:defRPr>
    </a:lvl4pPr>
    <a:lvl5pPr marL="1828800" algn="l" defTabSz="914400" rtl="0" eaLnBrk="1" latinLnBrk="0" hangingPunct="1">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2</a:t>
            </a:fld>
            <a:endParaRPr lang="en-GB" dirty="0"/>
          </a:p>
        </p:txBody>
      </p:sp>
    </p:spTree>
    <p:extLst>
      <p:ext uri="{BB962C8B-B14F-4D97-AF65-F5344CB8AC3E}">
        <p14:creationId xmlns:p14="http://schemas.microsoft.com/office/powerpoint/2010/main" val="3342240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32</a:t>
            </a:fld>
            <a:endParaRPr lang="en-GB" dirty="0"/>
          </a:p>
        </p:txBody>
      </p:sp>
    </p:spTree>
    <p:extLst>
      <p:ext uri="{BB962C8B-B14F-4D97-AF65-F5344CB8AC3E}">
        <p14:creationId xmlns:p14="http://schemas.microsoft.com/office/powerpoint/2010/main" val="8268962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33</a:t>
            </a:fld>
            <a:endParaRPr lang="en-GB" dirty="0"/>
          </a:p>
        </p:txBody>
      </p:sp>
    </p:spTree>
    <p:extLst>
      <p:ext uri="{BB962C8B-B14F-4D97-AF65-F5344CB8AC3E}">
        <p14:creationId xmlns:p14="http://schemas.microsoft.com/office/powerpoint/2010/main" val="3508485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34</a:t>
            </a:fld>
            <a:endParaRPr lang="en-GB" dirty="0"/>
          </a:p>
        </p:txBody>
      </p:sp>
    </p:spTree>
    <p:extLst>
      <p:ext uri="{BB962C8B-B14F-4D97-AF65-F5344CB8AC3E}">
        <p14:creationId xmlns:p14="http://schemas.microsoft.com/office/powerpoint/2010/main" val="42035519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35</a:t>
            </a:fld>
            <a:endParaRPr lang="en-GB" dirty="0"/>
          </a:p>
        </p:txBody>
      </p:sp>
    </p:spTree>
    <p:extLst>
      <p:ext uri="{BB962C8B-B14F-4D97-AF65-F5344CB8AC3E}">
        <p14:creationId xmlns:p14="http://schemas.microsoft.com/office/powerpoint/2010/main" val="3962453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36</a:t>
            </a:fld>
            <a:endParaRPr lang="en-GB" dirty="0"/>
          </a:p>
        </p:txBody>
      </p:sp>
    </p:spTree>
    <p:extLst>
      <p:ext uri="{BB962C8B-B14F-4D97-AF65-F5344CB8AC3E}">
        <p14:creationId xmlns:p14="http://schemas.microsoft.com/office/powerpoint/2010/main" val="12813441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37</a:t>
            </a:fld>
            <a:endParaRPr lang="en-GB" dirty="0"/>
          </a:p>
        </p:txBody>
      </p:sp>
    </p:spTree>
    <p:extLst>
      <p:ext uri="{BB962C8B-B14F-4D97-AF65-F5344CB8AC3E}">
        <p14:creationId xmlns:p14="http://schemas.microsoft.com/office/powerpoint/2010/main" val="4318442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38</a:t>
            </a:fld>
            <a:endParaRPr lang="en-GB" dirty="0"/>
          </a:p>
        </p:txBody>
      </p:sp>
    </p:spTree>
    <p:extLst>
      <p:ext uri="{BB962C8B-B14F-4D97-AF65-F5344CB8AC3E}">
        <p14:creationId xmlns:p14="http://schemas.microsoft.com/office/powerpoint/2010/main" val="2089427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39</a:t>
            </a:fld>
            <a:endParaRPr lang="en-GB" dirty="0"/>
          </a:p>
        </p:txBody>
      </p:sp>
    </p:spTree>
    <p:extLst>
      <p:ext uri="{BB962C8B-B14F-4D97-AF65-F5344CB8AC3E}">
        <p14:creationId xmlns:p14="http://schemas.microsoft.com/office/powerpoint/2010/main" val="35973131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40</a:t>
            </a:fld>
            <a:endParaRPr lang="en-GB" dirty="0"/>
          </a:p>
        </p:txBody>
      </p:sp>
    </p:spTree>
    <p:extLst>
      <p:ext uri="{BB962C8B-B14F-4D97-AF65-F5344CB8AC3E}">
        <p14:creationId xmlns:p14="http://schemas.microsoft.com/office/powerpoint/2010/main" val="1706852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42</a:t>
            </a:fld>
            <a:endParaRPr lang="en-GB" dirty="0"/>
          </a:p>
        </p:txBody>
      </p:sp>
    </p:spTree>
    <p:extLst>
      <p:ext uri="{BB962C8B-B14F-4D97-AF65-F5344CB8AC3E}">
        <p14:creationId xmlns:p14="http://schemas.microsoft.com/office/powerpoint/2010/main" val="4285118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4</a:t>
            </a:fld>
            <a:endParaRPr lang="en-GB" dirty="0"/>
          </a:p>
        </p:txBody>
      </p:sp>
    </p:spTree>
    <p:extLst>
      <p:ext uri="{BB962C8B-B14F-4D97-AF65-F5344CB8AC3E}">
        <p14:creationId xmlns:p14="http://schemas.microsoft.com/office/powerpoint/2010/main" val="34931944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43</a:t>
            </a:fld>
            <a:endParaRPr lang="en-GB" dirty="0"/>
          </a:p>
        </p:txBody>
      </p:sp>
    </p:spTree>
    <p:extLst>
      <p:ext uri="{BB962C8B-B14F-4D97-AF65-F5344CB8AC3E}">
        <p14:creationId xmlns:p14="http://schemas.microsoft.com/office/powerpoint/2010/main" val="35521986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44</a:t>
            </a:fld>
            <a:endParaRPr lang="en-GB" dirty="0"/>
          </a:p>
        </p:txBody>
      </p:sp>
    </p:spTree>
    <p:extLst>
      <p:ext uri="{BB962C8B-B14F-4D97-AF65-F5344CB8AC3E}">
        <p14:creationId xmlns:p14="http://schemas.microsoft.com/office/powerpoint/2010/main" val="4444371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45</a:t>
            </a:fld>
            <a:endParaRPr lang="en-GB" dirty="0"/>
          </a:p>
        </p:txBody>
      </p:sp>
    </p:spTree>
    <p:extLst>
      <p:ext uri="{BB962C8B-B14F-4D97-AF65-F5344CB8AC3E}">
        <p14:creationId xmlns:p14="http://schemas.microsoft.com/office/powerpoint/2010/main" val="25792152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46</a:t>
            </a:fld>
            <a:endParaRPr lang="en-GB" dirty="0"/>
          </a:p>
        </p:txBody>
      </p:sp>
    </p:spTree>
    <p:extLst>
      <p:ext uri="{BB962C8B-B14F-4D97-AF65-F5344CB8AC3E}">
        <p14:creationId xmlns:p14="http://schemas.microsoft.com/office/powerpoint/2010/main" val="714593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47</a:t>
            </a:fld>
            <a:endParaRPr lang="en-GB" dirty="0"/>
          </a:p>
        </p:txBody>
      </p:sp>
    </p:spTree>
    <p:extLst>
      <p:ext uri="{BB962C8B-B14F-4D97-AF65-F5344CB8AC3E}">
        <p14:creationId xmlns:p14="http://schemas.microsoft.com/office/powerpoint/2010/main" val="31979896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48</a:t>
            </a:fld>
            <a:endParaRPr lang="en-GB" dirty="0"/>
          </a:p>
        </p:txBody>
      </p:sp>
    </p:spTree>
    <p:extLst>
      <p:ext uri="{BB962C8B-B14F-4D97-AF65-F5344CB8AC3E}">
        <p14:creationId xmlns:p14="http://schemas.microsoft.com/office/powerpoint/2010/main" val="31467176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49</a:t>
            </a:fld>
            <a:endParaRPr lang="en-GB" dirty="0"/>
          </a:p>
        </p:txBody>
      </p:sp>
    </p:spTree>
    <p:extLst>
      <p:ext uri="{BB962C8B-B14F-4D97-AF65-F5344CB8AC3E}">
        <p14:creationId xmlns:p14="http://schemas.microsoft.com/office/powerpoint/2010/main" val="10517506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50</a:t>
            </a:fld>
            <a:endParaRPr lang="en-GB" dirty="0"/>
          </a:p>
        </p:txBody>
      </p:sp>
    </p:spTree>
    <p:extLst>
      <p:ext uri="{BB962C8B-B14F-4D97-AF65-F5344CB8AC3E}">
        <p14:creationId xmlns:p14="http://schemas.microsoft.com/office/powerpoint/2010/main" val="13890000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51</a:t>
            </a:fld>
            <a:endParaRPr lang="en-GB" dirty="0"/>
          </a:p>
        </p:txBody>
      </p:sp>
    </p:spTree>
    <p:extLst>
      <p:ext uri="{BB962C8B-B14F-4D97-AF65-F5344CB8AC3E}">
        <p14:creationId xmlns:p14="http://schemas.microsoft.com/office/powerpoint/2010/main" val="24086182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52</a:t>
            </a:fld>
            <a:endParaRPr lang="en-GB" dirty="0"/>
          </a:p>
        </p:txBody>
      </p:sp>
    </p:spTree>
    <p:extLst>
      <p:ext uri="{BB962C8B-B14F-4D97-AF65-F5344CB8AC3E}">
        <p14:creationId xmlns:p14="http://schemas.microsoft.com/office/powerpoint/2010/main" val="381361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25</a:t>
            </a:fld>
            <a:endParaRPr lang="en-GB" dirty="0"/>
          </a:p>
        </p:txBody>
      </p:sp>
    </p:spTree>
    <p:extLst>
      <p:ext uri="{BB962C8B-B14F-4D97-AF65-F5344CB8AC3E}">
        <p14:creationId xmlns:p14="http://schemas.microsoft.com/office/powerpoint/2010/main" val="7845721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53</a:t>
            </a:fld>
            <a:endParaRPr lang="en-GB" dirty="0"/>
          </a:p>
        </p:txBody>
      </p:sp>
    </p:spTree>
    <p:extLst>
      <p:ext uri="{BB962C8B-B14F-4D97-AF65-F5344CB8AC3E}">
        <p14:creationId xmlns:p14="http://schemas.microsoft.com/office/powerpoint/2010/main" val="12055390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54</a:t>
            </a:fld>
            <a:endParaRPr lang="en-GB" dirty="0"/>
          </a:p>
        </p:txBody>
      </p:sp>
    </p:spTree>
    <p:extLst>
      <p:ext uri="{BB962C8B-B14F-4D97-AF65-F5344CB8AC3E}">
        <p14:creationId xmlns:p14="http://schemas.microsoft.com/office/powerpoint/2010/main" val="16829799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55</a:t>
            </a:fld>
            <a:endParaRPr lang="en-GB" dirty="0"/>
          </a:p>
        </p:txBody>
      </p:sp>
    </p:spTree>
    <p:extLst>
      <p:ext uri="{BB962C8B-B14F-4D97-AF65-F5344CB8AC3E}">
        <p14:creationId xmlns:p14="http://schemas.microsoft.com/office/powerpoint/2010/main" val="28869556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56</a:t>
            </a:fld>
            <a:endParaRPr lang="en-GB" dirty="0"/>
          </a:p>
        </p:txBody>
      </p:sp>
    </p:spTree>
    <p:extLst>
      <p:ext uri="{BB962C8B-B14F-4D97-AF65-F5344CB8AC3E}">
        <p14:creationId xmlns:p14="http://schemas.microsoft.com/office/powerpoint/2010/main" val="37003253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57</a:t>
            </a:fld>
            <a:endParaRPr lang="en-GB" dirty="0"/>
          </a:p>
        </p:txBody>
      </p:sp>
    </p:spTree>
    <p:extLst>
      <p:ext uri="{BB962C8B-B14F-4D97-AF65-F5344CB8AC3E}">
        <p14:creationId xmlns:p14="http://schemas.microsoft.com/office/powerpoint/2010/main" val="28852653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58</a:t>
            </a:fld>
            <a:endParaRPr lang="en-GB" dirty="0"/>
          </a:p>
        </p:txBody>
      </p:sp>
    </p:spTree>
    <p:extLst>
      <p:ext uri="{BB962C8B-B14F-4D97-AF65-F5344CB8AC3E}">
        <p14:creationId xmlns:p14="http://schemas.microsoft.com/office/powerpoint/2010/main" val="26774706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59</a:t>
            </a:fld>
            <a:endParaRPr lang="en-GB" dirty="0"/>
          </a:p>
        </p:txBody>
      </p:sp>
    </p:spTree>
    <p:extLst>
      <p:ext uri="{BB962C8B-B14F-4D97-AF65-F5344CB8AC3E}">
        <p14:creationId xmlns:p14="http://schemas.microsoft.com/office/powerpoint/2010/main" val="24924518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60</a:t>
            </a:fld>
            <a:endParaRPr lang="en-GB" dirty="0"/>
          </a:p>
        </p:txBody>
      </p:sp>
    </p:spTree>
    <p:extLst>
      <p:ext uri="{BB962C8B-B14F-4D97-AF65-F5344CB8AC3E}">
        <p14:creationId xmlns:p14="http://schemas.microsoft.com/office/powerpoint/2010/main" val="1903377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61</a:t>
            </a:fld>
            <a:endParaRPr lang="en-GB" dirty="0"/>
          </a:p>
        </p:txBody>
      </p:sp>
    </p:spTree>
    <p:extLst>
      <p:ext uri="{BB962C8B-B14F-4D97-AF65-F5344CB8AC3E}">
        <p14:creationId xmlns:p14="http://schemas.microsoft.com/office/powerpoint/2010/main" val="2303506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62</a:t>
            </a:fld>
            <a:endParaRPr lang="en-GB" dirty="0"/>
          </a:p>
        </p:txBody>
      </p:sp>
    </p:spTree>
    <p:extLst>
      <p:ext uri="{BB962C8B-B14F-4D97-AF65-F5344CB8AC3E}">
        <p14:creationId xmlns:p14="http://schemas.microsoft.com/office/powerpoint/2010/main" val="201871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26</a:t>
            </a:fld>
            <a:endParaRPr lang="en-GB" dirty="0"/>
          </a:p>
        </p:txBody>
      </p:sp>
    </p:spTree>
    <p:extLst>
      <p:ext uri="{BB962C8B-B14F-4D97-AF65-F5344CB8AC3E}">
        <p14:creationId xmlns:p14="http://schemas.microsoft.com/office/powerpoint/2010/main" val="26157441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63</a:t>
            </a:fld>
            <a:endParaRPr lang="en-GB" dirty="0"/>
          </a:p>
        </p:txBody>
      </p:sp>
    </p:spTree>
    <p:extLst>
      <p:ext uri="{BB962C8B-B14F-4D97-AF65-F5344CB8AC3E}">
        <p14:creationId xmlns:p14="http://schemas.microsoft.com/office/powerpoint/2010/main" val="33402553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65</a:t>
            </a:fld>
            <a:endParaRPr lang="en-GB" dirty="0"/>
          </a:p>
        </p:txBody>
      </p:sp>
    </p:spTree>
    <p:extLst>
      <p:ext uri="{BB962C8B-B14F-4D97-AF65-F5344CB8AC3E}">
        <p14:creationId xmlns:p14="http://schemas.microsoft.com/office/powerpoint/2010/main" val="40361309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66</a:t>
            </a:fld>
            <a:endParaRPr lang="en-GB" dirty="0"/>
          </a:p>
        </p:txBody>
      </p:sp>
    </p:spTree>
    <p:extLst>
      <p:ext uri="{BB962C8B-B14F-4D97-AF65-F5344CB8AC3E}">
        <p14:creationId xmlns:p14="http://schemas.microsoft.com/office/powerpoint/2010/main" val="11496514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67</a:t>
            </a:fld>
            <a:endParaRPr lang="en-GB" dirty="0"/>
          </a:p>
        </p:txBody>
      </p:sp>
    </p:spTree>
    <p:extLst>
      <p:ext uri="{BB962C8B-B14F-4D97-AF65-F5344CB8AC3E}">
        <p14:creationId xmlns:p14="http://schemas.microsoft.com/office/powerpoint/2010/main" val="21381970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68</a:t>
            </a:fld>
            <a:endParaRPr lang="en-GB" dirty="0"/>
          </a:p>
        </p:txBody>
      </p:sp>
    </p:spTree>
    <p:extLst>
      <p:ext uri="{BB962C8B-B14F-4D97-AF65-F5344CB8AC3E}">
        <p14:creationId xmlns:p14="http://schemas.microsoft.com/office/powerpoint/2010/main" val="8574046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69</a:t>
            </a:fld>
            <a:endParaRPr lang="en-GB" dirty="0"/>
          </a:p>
        </p:txBody>
      </p:sp>
    </p:spTree>
    <p:extLst>
      <p:ext uri="{BB962C8B-B14F-4D97-AF65-F5344CB8AC3E}">
        <p14:creationId xmlns:p14="http://schemas.microsoft.com/office/powerpoint/2010/main" val="30382157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70</a:t>
            </a:fld>
            <a:endParaRPr lang="en-GB" dirty="0"/>
          </a:p>
        </p:txBody>
      </p:sp>
    </p:spTree>
    <p:extLst>
      <p:ext uri="{BB962C8B-B14F-4D97-AF65-F5344CB8AC3E}">
        <p14:creationId xmlns:p14="http://schemas.microsoft.com/office/powerpoint/2010/main" val="34142260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71</a:t>
            </a:fld>
            <a:endParaRPr lang="en-GB" dirty="0"/>
          </a:p>
        </p:txBody>
      </p:sp>
    </p:spTree>
    <p:extLst>
      <p:ext uri="{BB962C8B-B14F-4D97-AF65-F5344CB8AC3E}">
        <p14:creationId xmlns:p14="http://schemas.microsoft.com/office/powerpoint/2010/main" val="8926806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72</a:t>
            </a:fld>
            <a:endParaRPr lang="en-GB" dirty="0"/>
          </a:p>
        </p:txBody>
      </p:sp>
    </p:spTree>
    <p:extLst>
      <p:ext uri="{BB962C8B-B14F-4D97-AF65-F5344CB8AC3E}">
        <p14:creationId xmlns:p14="http://schemas.microsoft.com/office/powerpoint/2010/main" val="34230664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73</a:t>
            </a:fld>
            <a:endParaRPr lang="en-GB" dirty="0"/>
          </a:p>
        </p:txBody>
      </p:sp>
    </p:spTree>
    <p:extLst>
      <p:ext uri="{BB962C8B-B14F-4D97-AF65-F5344CB8AC3E}">
        <p14:creationId xmlns:p14="http://schemas.microsoft.com/office/powerpoint/2010/main" val="1592688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27</a:t>
            </a:fld>
            <a:endParaRPr lang="en-GB" dirty="0"/>
          </a:p>
        </p:txBody>
      </p:sp>
    </p:spTree>
    <p:extLst>
      <p:ext uri="{BB962C8B-B14F-4D97-AF65-F5344CB8AC3E}">
        <p14:creationId xmlns:p14="http://schemas.microsoft.com/office/powerpoint/2010/main" val="9606420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74</a:t>
            </a:fld>
            <a:endParaRPr lang="en-GB" dirty="0"/>
          </a:p>
        </p:txBody>
      </p:sp>
    </p:spTree>
    <p:extLst>
      <p:ext uri="{BB962C8B-B14F-4D97-AF65-F5344CB8AC3E}">
        <p14:creationId xmlns:p14="http://schemas.microsoft.com/office/powerpoint/2010/main" val="4481484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75</a:t>
            </a:fld>
            <a:endParaRPr lang="en-GB" dirty="0"/>
          </a:p>
        </p:txBody>
      </p:sp>
    </p:spTree>
    <p:extLst>
      <p:ext uri="{BB962C8B-B14F-4D97-AF65-F5344CB8AC3E}">
        <p14:creationId xmlns:p14="http://schemas.microsoft.com/office/powerpoint/2010/main" val="18767190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smtClean="0"/>
              <a:t>Explain how this was helpful in EIOPA </a:t>
            </a:r>
            <a:r>
              <a:rPr lang="en-GB" sz="1200" dirty="0" err="1" smtClean="0"/>
              <a:t>Rfr</a:t>
            </a:r>
            <a:r>
              <a:rPr lang="en-GB" sz="1200" baseline="0" dirty="0" smtClean="0"/>
              <a:t> – looping through countries and currencies</a:t>
            </a:r>
            <a:endParaRPr lang="en-GB" sz="1200" dirty="0" smtClean="0"/>
          </a:p>
          <a:p>
            <a:endParaRPr lang="en-GB" dirty="0"/>
          </a:p>
        </p:txBody>
      </p:sp>
      <p:sp>
        <p:nvSpPr>
          <p:cNvPr id="4" name="Slide Number Placeholder 3"/>
          <p:cNvSpPr>
            <a:spLocks noGrp="1"/>
          </p:cNvSpPr>
          <p:nvPr>
            <p:ph type="sldNum" sz="quarter" idx="10"/>
          </p:nvPr>
        </p:nvSpPr>
        <p:spPr/>
        <p:txBody>
          <a:bodyPr/>
          <a:lstStyle/>
          <a:p>
            <a:fld id="{01C153FE-DD9F-47EC-A41E-77D645E3DF0A}" type="slidenum">
              <a:rPr lang="en-GB" smtClean="0"/>
              <a:t>95</a:t>
            </a:fld>
            <a:endParaRPr lang="en-GB"/>
          </a:p>
        </p:txBody>
      </p:sp>
    </p:spTree>
    <p:extLst>
      <p:ext uri="{BB962C8B-B14F-4D97-AF65-F5344CB8AC3E}">
        <p14:creationId xmlns:p14="http://schemas.microsoft.com/office/powerpoint/2010/main" val="6720397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1C153FE-DD9F-47EC-A41E-77D645E3DF0A}" type="slidenum">
              <a:rPr lang="en-GB" smtClean="0"/>
              <a:t>110</a:t>
            </a:fld>
            <a:endParaRPr lang="en-GB"/>
          </a:p>
        </p:txBody>
      </p:sp>
    </p:spTree>
    <p:extLst>
      <p:ext uri="{BB962C8B-B14F-4D97-AF65-F5344CB8AC3E}">
        <p14:creationId xmlns:p14="http://schemas.microsoft.com/office/powerpoint/2010/main" val="13706144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1C153FE-DD9F-47EC-A41E-77D645E3DF0A}" type="slidenum">
              <a:rPr lang="en-GB" smtClean="0"/>
              <a:t>111</a:t>
            </a:fld>
            <a:endParaRPr lang="en-GB"/>
          </a:p>
        </p:txBody>
      </p:sp>
    </p:spTree>
    <p:extLst>
      <p:ext uri="{BB962C8B-B14F-4D97-AF65-F5344CB8AC3E}">
        <p14:creationId xmlns:p14="http://schemas.microsoft.com/office/powerpoint/2010/main" val="42078554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1C153FE-DD9F-47EC-A41E-77D645E3DF0A}" type="slidenum">
              <a:rPr lang="en-GB" smtClean="0"/>
              <a:t>112</a:t>
            </a:fld>
            <a:endParaRPr lang="en-GB"/>
          </a:p>
        </p:txBody>
      </p:sp>
    </p:spTree>
    <p:extLst>
      <p:ext uri="{BB962C8B-B14F-4D97-AF65-F5344CB8AC3E}">
        <p14:creationId xmlns:p14="http://schemas.microsoft.com/office/powerpoint/2010/main" val="24871721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1C153FE-DD9F-47EC-A41E-77D645E3DF0A}" type="slidenum">
              <a:rPr lang="en-GB" smtClean="0"/>
              <a:t>113</a:t>
            </a:fld>
            <a:endParaRPr lang="en-GB"/>
          </a:p>
        </p:txBody>
      </p:sp>
    </p:spTree>
    <p:extLst>
      <p:ext uri="{BB962C8B-B14F-4D97-AF65-F5344CB8AC3E}">
        <p14:creationId xmlns:p14="http://schemas.microsoft.com/office/powerpoint/2010/main" val="4397317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Pull up R</a:t>
            </a:r>
            <a:r>
              <a:rPr lang="en-GB" baseline="0" dirty="0" smtClean="0"/>
              <a:t> and do the interest rate example</a:t>
            </a:r>
            <a:endParaRPr lang="en-GB" dirty="0"/>
          </a:p>
        </p:txBody>
      </p:sp>
      <p:sp>
        <p:nvSpPr>
          <p:cNvPr id="4" name="Slide Number Placeholder 3"/>
          <p:cNvSpPr>
            <a:spLocks noGrp="1"/>
          </p:cNvSpPr>
          <p:nvPr>
            <p:ph type="sldNum" sz="quarter" idx="10"/>
          </p:nvPr>
        </p:nvSpPr>
        <p:spPr/>
        <p:txBody>
          <a:bodyPr/>
          <a:lstStyle/>
          <a:p>
            <a:fld id="{01C153FE-DD9F-47EC-A41E-77D645E3DF0A}" type="slidenum">
              <a:rPr lang="en-GB" smtClean="0"/>
              <a:t>114</a:t>
            </a:fld>
            <a:endParaRPr lang="en-GB"/>
          </a:p>
        </p:txBody>
      </p:sp>
    </p:spTree>
    <p:extLst>
      <p:ext uri="{BB962C8B-B14F-4D97-AF65-F5344CB8AC3E}">
        <p14:creationId xmlns:p14="http://schemas.microsoft.com/office/powerpoint/2010/main" val="34593733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Pull up R</a:t>
            </a:r>
            <a:r>
              <a:rPr lang="en-GB" baseline="0" dirty="0" smtClean="0"/>
              <a:t> and do the interest rate example</a:t>
            </a:r>
            <a:endParaRPr lang="en-GB" dirty="0"/>
          </a:p>
        </p:txBody>
      </p:sp>
      <p:sp>
        <p:nvSpPr>
          <p:cNvPr id="4" name="Slide Number Placeholder 3"/>
          <p:cNvSpPr>
            <a:spLocks noGrp="1"/>
          </p:cNvSpPr>
          <p:nvPr>
            <p:ph type="sldNum" sz="quarter" idx="10"/>
          </p:nvPr>
        </p:nvSpPr>
        <p:spPr/>
        <p:txBody>
          <a:bodyPr/>
          <a:lstStyle/>
          <a:p>
            <a:fld id="{01C153FE-DD9F-47EC-A41E-77D645E3DF0A}" type="slidenum">
              <a:rPr lang="en-GB" smtClean="0"/>
              <a:t>115</a:t>
            </a:fld>
            <a:endParaRPr lang="en-GB"/>
          </a:p>
        </p:txBody>
      </p:sp>
    </p:spTree>
    <p:extLst>
      <p:ext uri="{BB962C8B-B14F-4D97-AF65-F5344CB8AC3E}">
        <p14:creationId xmlns:p14="http://schemas.microsoft.com/office/powerpoint/2010/main" val="20730258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Pull up R</a:t>
            </a:r>
            <a:r>
              <a:rPr lang="en-GB" baseline="0" dirty="0" smtClean="0"/>
              <a:t> and do the interest rate example</a:t>
            </a:r>
            <a:endParaRPr lang="en-GB" dirty="0"/>
          </a:p>
        </p:txBody>
      </p:sp>
      <p:sp>
        <p:nvSpPr>
          <p:cNvPr id="4" name="Slide Number Placeholder 3"/>
          <p:cNvSpPr>
            <a:spLocks noGrp="1"/>
          </p:cNvSpPr>
          <p:nvPr>
            <p:ph type="sldNum" sz="quarter" idx="10"/>
          </p:nvPr>
        </p:nvSpPr>
        <p:spPr/>
        <p:txBody>
          <a:bodyPr/>
          <a:lstStyle/>
          <a:p>
            <a:fld id="{01C153FE-DD9F-47EC-A41E-77D645E3DF0A}" type="slidenum">
              <a:rPr lang="en-GB" smtClean="0"/>
              <a:t>116</a:t>
            </a:fld>
            <a:endParaRPr lang="en-GB"/>
          </a:p>
        </p:txBody>
      </p:sp>
    </p:spTree>
    <p:extLst>
      <p:ext uri="{BB962C8B-B14F-4D97-AF65-F5344CB8AC3E}">
        <p14:creationId xmlns:p14="http://schemas.microsoft.com/office/powerpoint/2010/main" val="3740803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28</a:t>
            </a:fld>
            <a:endParaRPr lang="en-GB" dirty="0"/>
          </a:p>
        </p:txBody>
      </p:sp>
    </p:spTree>
    <p:extLst>
      <p:ext uri="{BB962C8B-B14F-4D97-AF65-F5344CB8AC3E}">
        <p14:creationId xmlns:p14="http://schemas.microsoft.com/office/powerpoint/2010/main" val="32614077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Pull up R</a:t>
            </a:r>
            <a:r>
              <a:rPr lang="en-GB" baseline="0" dirty="0" smtClean="0"/>
              <a:t> and do the interest rate example</a:t>
            </a:r>
            <a:endParaRPr lang="en-GB" dirty="0"/>
          </a:p>
        </p:txBody>
      </p:sp>
      <p:sp>
        <p:nvSpPr>
          <p:cNvPr id="4" name="Slide Number Placeholder 3"/>
          <p:cNvSpPr>
            <a:spLocks noGrp="1"/>
          </p:cNvSpPr>
          <p:nvPr>
            <p:ph type="sldNum" sz="quarter" idx="10"/>
          </p:nvPr>
        </p:nvSpPr>
        <p:spPr/>
        <p:txBody>
          <a:bodyPr/>
          <a:lstStyle/>
          <a:p>
            <a:fld id="{01C153FE-DD9F-47EC-A41E-77D645E3DF0A}" type="slidenum">
              <a:rPr lang="en-GB" smtClean="0"/>
              <a:t>117</a:t>
            </a:fld>
            <a:endParaRPr lang="en-GB"/>
          </a:p>
        </p:txBody>
      </p:sp>
    </p:spTree>
    <p:extLst>
      <p:ext uri="{BB962C8B-B14F-4D97-AF65-F5344CB8AC3E}">
        <p14:creationId xmlns:p14="http://schemas.microsoft.com/office/powerpoint/2010/main" val="3088905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Pull up R</a:t>
            </a:r>
            <a:r>
              <a:rPr lang="en-GB" baseline="0" dirty="0" smtClean="0"/>
              <a:t> and do the interest rate example</a:t>
            </a:r>
            <a:endParaRPr lang="en-GB" dirty="0"/>
          </a:p>
        </p:txBody>
      </p:sp>
      <p:sp>
        <p:nvSpPr>
          <p:cNvPr id="4" name="Slide Number Placeholder 3"/>
          <p:cNvSpPr>
            <a:spLocks noGrp="1"/>
          </p:cNvSpPr>
          <p:nvPr>
            <p:ph type="sldNum" sz="quarter" idx="10"/>
          </p:nvPr>
        </p:nvSpPr>
        <p:spPr/>
        <p:txBody>
          <a:bodyPr/>
          <a:lstStyle/>
          <a:p>
            <a:fld id="{01C153FE-DD9F-47EC-A41E-77D645E3DF0A}" type="slidenum">
              <a:rPr lang="en-GB" smtClean="0"/>
              <a:t>118</a:t>
            </a:fld>
            <a:endParaRPr lang="en-GB"/>
          </a:p>
        </p:txBody>
      </p:sp>
    </p:spTree>
    <p:extLst>
      <p:ext uri="{BB962C8B-B14F-4D97-AF65-F5344CB8AC3E}">
        <p14:creationId xmlns:p14="http://schemas.microsoft.com/office/powerpoint/2010/main" val="5227196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Pull up R</a:t>
            </a:r>
            <a:r>
              <a:rPr lang="en-GB" baseline="0" dirty="0" smtClean="0"/>
              <a:t> and do the interest rate example</a:t>
            </a:r>
            <a:endParaRPr lang="en-GB" dirty="0"/>
          </a:p>
        </p:txBody>
      </p:sp>
      <p:sp>
        <p:nvSpPr>
          <p:cNvPr id="4" name="Slide Number Placeholder 3"/>
          <p:cNvSpPr>
            <a:spLocks noGrp="1"/>
          </p:cNvSpPr>
          <p:nvPr>
            <p:ph type="sldNum" sz="quarter" idx="10"/>
          </p:nvPr>
        </p:nvSpPr>
        <p:spPr/>
        <p:txBody>
          <a:bodyPr/>
          <a:lstStyle/>
          <a:p>
            <a:fld id="{01C153FE-DD9F-47EC-A41E-77D645E3DF0A}" type="slidenum">
              <a:rPr lang="en-GB" smtClean="0"/>
              <a:t>119</a:t>
            </a:fld>
            <a:endParaRPr lang="en-GB"/>
          </a:p>
        </p:txBody>
      </p:sp>
    </p:spTree>
    <p:extLst>
      <p:ext uri="{BB962C8B-B14F-4D97-AF65-F5344CB8AC3E}">
        <p14:creationId xmlns:p14="http://schemas.microsoft.com/office/powerpoint/2010/main" val="6022193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Pull up R</a:t>
            </a:r>
            <a:r>
              <a:rPr lang="en-GB" baseline="0" dirty="0" smtClean="0"/>
              <a:t> and do the interest rate example</a:t>
            </a:r>
            <a:endParaRPr lang="en-GB" dirty="0"/>
          </a:p>
        </p:txBody>
      </p:sp>
      <p:sp>
        <p:nvSpPr>
          <p:cNvPr id="4" name="Slide Number Placeholder 3"/>
          <p:cNvSpPr>
            <a:spLocks noGrp="1"/>
          </p:cNvSpPr>
          <p:nvPr>
            <p:ph type="sldNum" sz="quarter" idx="10"/>
          </p:nvPr>
        </p:nvSpPr>
        <p:spPr/>
        <p:txBody>
          <a:bodyPr/>
          <a:lstStyle/>
          <a:p>
            <a:fld id="{01C153FE-DD9F-47EC-A41E-77D645E3DF0A}" type="slidenum">
              <a:rPr lang="en-GB" smtClean="0"/>
              <a:t>120</a:t>
            </a:fld>
            <a:endParaRPr lang="en-GB"/>
          </a:p>
        </p:txBody>
      </p:sp>
    </p:spTree>
    <p:extLst>
      <p:ext uri="{BB962C8B-B14F-4D97-AF65-F5344CB8AC3E}">
        <p14:creationId xmlns:p14="http://schemas.microsoft.com/office/powerpoint/2010/main" val="3461323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1C153FE-DD9F-47EC-A41E-77D645E3DF0A}" type="slidenum">
              <a:rPr lang="en-GB" smtClean="0"/>
              <a:t>126</a:t>
            </a:fld>
            <a:endParaRPr lang="en-GB"/>
          </a:p>
        </p:txBody>
      </p:sp>
    </p:spTree>
    <p:extLst>
      <p:ext uri="{BB962C8B-B14F-4D97-AF65-F5344CB8AC3E}">
        <p14:creationId xmlns:p14="http://schemas.microsoft.com/office/powerpoint/2010/main" val="35244509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1C153FE-DD9F-47EC-A41E-77D645E3DF0A}" type="slidenum">
              <a:rPr lang="en-GB" smtClean="0"/>
              <a:t>127</a:t>
            </a:fld>
            <a:endParaRPr lang="en-GB"/>
          </a:p>
        </p:txBody>
      </p:sp>
    </p:spTree>
    <p:extLst>
      <p:ext uri="{BB962C8B-B14F-4D97-AF65-F5344CB8AC3E}">
        <p14:creationId xmlns:p14="http://schemas.microsoft.com/office/powerpoint/2010/main" val="342593377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1C153FE-DD9F-47EC-A41E-77D645E3DF0A}" type="slidenum">
              <a:rPr lang="en-GB" smtClean="0"/>
              <a:t>128</a:t>
            </a:fld>
            <a:endParaRPr lang="en-GB"/>
          </a:p>
        </p:txBody>
      </p:sp>
    </p:spTree>
    <p:extLst>
      <p:ext uri="{BB962C8B-B14F-4D97-AF65-F5344CB8AC3E}">
        <p14:creationId xmlns:p14="http://schemas.microsoft.com/office/powerpoint/2010/main" val="25819629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1C153FE-DD9F-47EC-A41E-77D645E3DF0A}" type="slidenum">
              <a:rPr lang="en-GB" smtClean="0"/>
              <a:t>129</a:t>
            </a:fld>
            <a:endParaRPr lang="en-GB"/>
          </a:p>
        </p:txBody>
      </p:sp>
    </p:spTree>
    <p:extLst>
      <p:ext uri="{BB962C8B-B14F-4D97-AF65-F5344CB8AC3E}">
        <p14:creationId xmlns:p14="http://schemas.microsoft.com/office/powerpoint/2010/main" val="169915241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1C153FE-DD9F-47EC-A41E-77D645E3DF0A}" type="slidenum">
              <a:rPr lang="en-GB" smtClean="0"/>
              <a:t>130</a:t>
            </a:fld>
            <a:endParaRPr lang="en-GB"/>
          </a:p>
        </p:txBody>
      </p:sp>
    </p:spTree>
    <p:extLst>
      <p:ext uri="{BB962C8B-B14F-4D97-AF65-F5344CB8AC3E}">
        <p14:creationId xmlns:p14="http://schemas.microsoft.com/office/powerpoint/2010/main" val="28954015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Pull up R</a:t>
            </a:r>
            <a:r>
              <a:rPr lang="en-GB" baseline="0" dirty="0" smtClean="0"/>
              <a:t> and do the interest rate example</a:t>
            </a:r>
            <a:endParaRPr lang="en-GB" dirty="0"/>
          </a:p>
        </p:txBody>
      </p:sp>
      <p:sp>
        <p:nvSpPr>
          <p:cNvPr id="4" name="Slide Number Placeholder 3"/>
          <p:cNvSpPr>
            <a:spLocks noGrp="1"/>
          </p:cNvSpPr>
          <p:nvPr>
            <p:ph type="sldNum" sz="quarter" idx="10"/>
          </p:nvPr>
        </p:nvSpPr>
        <p:spPr/>
        <p:txBody>
          <a:bodyPr/>
          <a:lstStyle/>
          <a:p>
            <a:fld id="{01C153FE-DD9F-47EC-A41E-77D645E3DF0A}" type="slidenum">
              <a:rPr lang="en-GB" smtClean="0"/>
              <a:t>131</a:t>
            </a:fld>
            <a:endParaRPr lang="en-GB"/>
          </a:p>
        </p:txBody>
      </p:sp>
    </p:spTree>
    <p:extLst>
      <p:ext uri="{BB962C8B-B14F-4D97-AF65-F5344CB8AC3E}">
        <p14:creationId xmlns:p14="http://schemas.microsoft.com/office/powerpoint/2010/main" val="4173097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29</a:t>
            </a:fld>
            <a:endParaRPr lang="en-GB" dirty="0"/>
          </a:p>
        </p:txBody>
      </p:sp>
    </p:spTree>
    <p:extLst>
      <p:ext uri="{BB962C8B-B14F-4D97-AF65-F5344CB8AC3E}">
        <p14:creationId xmlns:p14="http://schemas.microsoft.com/office/powerpoint/2010/main" val="10628059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Pull up R</a:t>
            </a:r>
            <a:r>
              <a:rPr lang="en-GB" baseline="0" dirty="0" smtClean="0"/>
              <a:t> and do the interest rate example</a:t>
            </a:r>
            <a:endParaRPr lang="en-GB" dirty="0"/>
          </a:p>
        </p:txBody>
      </p:sp>
      <p:sp>
        <p:nvSpPr>
          <p:cNvPr id="4" name="Slide Number Placeholder 3"/>
          <p:cNvSpPr>
            <a:spLocks noGrp="1"/>
          </p:cNvSpPr>
          <p:nvPr>
            <p:ph type="sldNum" sz="quarter" idx="10"/>
          </p:nvPr>
        </p:nvSpPr>
        <p:spPr/>
        <p:txBody>
          <a:bodyPr/>
          <a:lstStyle/>
          <a:p>
            <a:fld id="{01C153FE-DD9F-47EC-A41E-77D645E3DF0A}" type="slidenum">
              <a:rPr lang="en-GB" smtClean="0"/>
              <a:t>132</a:t>
            </a:fld>
            <a:endParaRPr lang="en-GB"/>
          </a:p>
        </p:txBody>
      </p:sp>
    </p:spTree>
    <p:extLst>
      <p:ext uri="{BB962C8B-B14F-4D97-AF65-F5344CB8AC3E}">
        <p14:creationId xmlns:p14="http://schemas.microsoft.com/office/powerpoint/2010/main" val="39238093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1C153FE-DD9F-47EC-A41E-77D645E3DF0A}" type="slidenum">
              <a:rPr lang="en-GB" smtClean="0"/>
              <a:t>133</a:t>
            </a:fld>
            <a:endParaRPr lang="en-GB"/>
          </a:p>
        </p:txBody>
      </p:sp>
    </p:spTree>
    <p:extLst>
      <p:ext uri="{BB962C8B-B14F-4D97-AF65-F5344CB8AC3E}">
        <p14:creationId xmlns:p14="http://schemas.microsoft.com/office/powerpoint/2010/main" val="191018516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1C153FE-DD9F-47EC-A41E-77D645E3DF0A}" type="slidenum">
              <a:rPr lang="en-GB" smtClean="0"/>
              <a:t>134</a:t>
            </a:fld>
            <a:endParaRPr lang="en-GB"/>
          </a:p>
        </p:txBody>
      </p:sp>
    </p:spTree>
    <p:extLst>
      <p:ext uri="{BB962C8B-B14F-4D97-AF65-F5344CB8AC3E}">
        <p14:creationId xmlns:p14="http://schemas.microsoft.com/office/powerpoint/2010/main" val="673307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1C153FE-DD9F-47EC-A41E-77D645E3DF0A}" type="slidenum">
              <a:rPr lang="en-GB" smtClean="0"/>
              <a:t>135</a:t>
            </a:fld>
            <a:endParaRPr lang="en-GB"/>
          </a:p>
        </p:txBody>
      </p:sp>
    </p:spTree>
    <p:extLst>
      <p:ext uri="{BB962C8B-B14F-4D97-AF65-F5344CB8AC3E}">
        <p14:creationId xmlns:p14="http://schemas.microsoft.com/office/powerpoint/2010/main" val="62014628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1C153FE-DD9F-47EC-A41E-77D645E3DF0A}" type="slidenum">
              <a:rPr lang="en-GB" smtClean="0"/>
              <a:t>136</a:t>
            </a:fld>
            <a:endParaRPr lang="en-GB"/>
          </a:p>
        </p:txBody>
      </p:sp>
    </p:spTree>
    <p:extLst>
      <p:ext uri="{BB962C8B-B14F-4D97-AF65-F5344CB8AC3E}">
        <p14:creationId xmlns:p14="http://schemas.microsoft.com/office/powerpoint/2010/main" val="384592017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1C153FE-DD9F-47EC-A41E-77D645E3DF0A}" type="slidenum">
              <a:rPr lang="en-GB" smtClean="0"/>
              <a:t>137</a:t>
            </a:fld>
            <a:endParaRPr lang="en-GB"/>
          </a:p>
        </p:txBody>
      </p:sp>
    </p:spTree>
    <p:extLst>
      <p:ext uri="{BB962C8B-B14F-4D97-AF65-F5344CB8AC3E}">
        <p14:creationId xmlns:p14="http://schemas.microsoft.com/office/powerpoint/2010/main" val="328827363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1C153FE-DD9F-47EC-A41E-77D645E3DF0A}" type="slidenum">
              <a:rPr lang="en-GB" smtClean="0"/>
              <a:t>138</a:t>
            </a:fld>
            <a:endParaRPr lang="en-GB"/>
          </a:p>
        </p:txBody>
      </p:sp>
    </p:spTree>
    <p:extLst>
      <p:ext uri="{BB962C8B-B14F-4D97-AF65-F5344CB8AC3E}">
        <p14:creationId xmlns:p14="http://schemas.microsoft.com/office/powerpoint/2010/main" val="13861964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1C153FE-DD9F-47EC-A41E-77D645E3DF0A}" type="slidenum">
              <a:rPr lang="en-GB" smtClean="0"/>
              <a:t>139</a:t>
            </a:fld>
            <a:endParaRPr lang="en-GB"/>
          </a:p>
        </p:txBody>
      </p:sp>
    </p:spTree>
    <p:extLst>
      <p:ext uri="{BB962C8B-B14F-4D97-AF65-F5344CB8AC3E}">
        <p14:creationId xmlns:p14="http://schemas.microsoft.com/office/powerpoint/2010/main" val="2944070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1C153FE-DD9F-47EC-A41E-77D645E3DF0A}" type="slidenum">
              <a:rPr lang="en-GB" smtClean="0"/>
              <a:t>140</a:t>
            </a:fld>
            <a:endParaRPr lang="en-GB"/>
          </a:p>
        </p:txBody>
      </p:sp>
    </p:spTree>
    <p:extLst>
      <p:ext uri="{BB962C8B-B14F-4D97-AF65-F5344CB8AC3E}">
        <p14:creationId xmlns:p14="http://schemas.microsoft.com/office/powerpoint/2010/main" val="268686394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1C153FE-DD9F-47EC-A41E-77D645E3DF0A}" type="slidenum">
              <a:rPr lang="en-GB" smtClean="0"/>
              <a:t>141</a:t>
            </a:fld>
            <a:endParaRPr lang="en-GB"/>
          </a:p>
        </p:txBody>
      </p:sp>
    </p:spTree>
    <p:extLst>
      <p:ext uri="{BB962C8B-B14F-4D97-AF65-F5344CB8AC3E}">
        <p14:creationId xmlns:p14="http://schemas.microsoft.com/office/powerpoint/2010/main" val="2200746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30</a:t>
            </a:fld>
            <a:endParaRPr lang="en-GB" dirty="0"/>
          </a:p>
        </p:txBody>
      </p:sp>
    </p:spTree>
    <p:extLst>
      <p:ext uri="{BB962C8B-B14F-4D97-AF65-F5344CB8AC3E}">
        <p14:creationId xmlns:p14="http://schemas.microsoft.com/office/powerpoint/2010/main" val="22117621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1C153FE-DD9F-47EC-A41E-77D645E3DF0A}" type="slidenum">
              <a:rPr lang="en-GB" smtClean="0"/>
              <a:t>142</a:t>
            </a:fld>
            <a:endParaRPr lang="en-GB"/>
          </a:p>
        </p:txBody>
      </p:sp>
    </p:spTree>
    <p:extLst>
      <p:ext uri="{BB962C8B-B14F-4D97-AF65-F5344CB8AC3E}">
        <p14:creationId xmlns:p14="http://schemas.microsoft.com/office/powerpoint/2010/main" val="2454231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31</a:t>
            </a:fld>
            <a:endParaRPr lang="en-GB" dirty="0"/>
          </a:p>
        </p:txBody>
      </p:sp>
    </p:spTree>
    <p:extLst>
      <p:ext uri="{BB962C8B-B14F-4D97-AF65-F5344CB8AC3E}">
        <p14:creationId xmlns:p14="http://schemas.microsoft.com/office/powerpoint/2010/main" val="504946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pSp>
        <p:nvGrpSpPr>
          <p:cNvPr id="19" name="Group 18"/>
          <p:cNvGrpSpPr/>
          <p:nvPr userDrawn="1"/>
        </p:nvGrpSpPr>
        <p:grpSpPr bwMode="gray">
          <a:xfrm>
            <a:off x="1752601" y="1"/>
            <a:ext cx="7391400" cy="6176009"/>
            <a:chOff x="19140488" y="13674"/>
            <a:chExt cx="7443798" cy="6145827"/>
          </a:xfrm>
        </p:grpSpPr>
        <p:sp>
          <p:nvSpPr>
            <p:cNvPr id="23" name="Rectangle 17"/>
            <p:cNvSpPr>
              <a:spLocks noChangeArrowheads="1"/>
            </p:cNvSpPr>
            <p:nvPr/>
          </p:nvSpPr>
          <p:spPr bwMode="gray">
            <a:xfrm>
              <a:off x="19140488" y="4188799"/>
              <a:ext cx="2302206" cy="1970702"/>
            </a:xfrm>
            <a:prstGeom prst="rect">
              <a:avLst/>
            </a:prstGeom>
            <a:solidFill>
              <a:srgbClr val="9A170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4" name="Rectangle 7"/>
            <p:cNvSpPr>
              <a:spLocks noChangeArrowheads="1"/>
            </p:cNvSpPr>
            <p:nvPr/>
          </p:nvSpPr>
          <p:spPr bwMode="gray">
            <a:xfrm>
              <a:off x="25663403" y="4032250"/>
              <a:ext cx="920883" cy="2127250"/>
            </a:xfrm>
            <a:prstGeom prst="rect">
              <a:avLst/>
            </a:prstGeom>
            <a:solidFill>
              <a:srgbClr val="F3BE2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8" name="Rectangle 8"/>
            <p:cNvSpPr>
              <a:spLocks noChangeArrowheads="1"/>
            </p:cNvSpPr>
            <p:nvPr/>
          </p:nvSpPr>
          <p:spPr bwMode="gray">
            <a:xfrm>
              <a:off x="25049482" y="2899477"/>
              <a:ext cx="734694" cy="1289321"/>
            </a:xfrm>
            <a:prstGeom prst="rect">
              <a:avLst/>
            </a:prstGeom>
            <a:solidFill>
              <a:srgbClr val="F3BC8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3" name="Rectangle 9"/>
            <p:cNvSpPr>
              <a:spLocks noChangeArrowheads="1"/>
            </p:cNvSpPr>
            <p:nvPr/>
          </p:nvSpPr>
          <p:spPr bwMode="gray">
            <a:xfrm>
              <a:off x="25049482" y="4032250"/>
              <a:ext cx="734693" cy="2127250"/>
            </a:xfrm>
            <a:prstGeom prst="rect">
              <a:avLst/>
            </a:prstGeom>
            <a:solidFill>
              <a:srgbClr val="E88C1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4" name="Rectangle 11"/>
            <p:cNvSpPr>
              <a:spLocks noChangeArrowheads="1"/>
            </p:cNvSpPr>
            <p:nvPr/>
          </p:nvSpPr>
          <p:spPr bwMode="gray">
            <a:xfrm>
              <a:off x="24665780" y="706365"/>
              <a:ext cx="477045" cy="2263848"/>
            </a:xfrm>
            <a:prstGeom prst="rect">
              <a:avLst/>
            </a:prstGeom>
            <a:solidFill>
              <a:srgbClr val="E669A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5" name="Rectangle 12"/>
            <p:cNvSpPr>
              <a:spLocks noChangeArrowheads="1"/>
            </p:cNvSpPr>
            <p:nvPr/>
          </p:nvSpPr>
          <p:spPr bwMode="gray">
            <a:xfrm>
              <a:off x="24665780" y="2899478"/>
              <a:ext cx="477045" cy="1289321"/>
            </a:xfrm>
            <a:prstGeom prst="rect">
              <a:avLst/>
            </a:prstGeom>
            <a:solidFill>
              <a:srgbClr val="DB4D5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6" name="Rectangle 13"/>
            <p:cNvSpPr>
              <a:spLocks noChangeArrowheads="1"/>
            </p:cNvSpPr>
            <p:nvPr/>
          </p:nvSpPr>
          <p:spPr bwMode="gray">
            <a:xfrm>
              <a:off x="24665780" y="4032250"/>
              <a:ext cx="477045" cy="2127250"/>
            </a:xfrm>
            <a:prstGeom prst="rect">
              <a:avLst/>
            </a:prstGeom>
            <a:solidFill>
              <a:srgbClr val="D13A0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7" name="Rectangle 14"/>
            <p:cNvSpPr>
              <a:spLocks noChangeArrowheads="1"/>
            </p:cNvSpPr>
            <p:nvPr/>
          </p:nvSpPr>
          <p:spPr bwMode="gray">
            <a:xfrm>
              <a:off x="19140488" y="669925"/>
              <a:ext cx="5662612" cy="2300288"/>
            </a:xfrm>
            <a:prstGeom prst="rect">
              <a:avLst/>
            </a:prstGeom>
            <a:solidFill>
              <a:srgbClr val="D740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8" name="Rectangle 15"/>
            <p:cNvSpPr>
              <a:spLocks noChangeArrowheads="1"/>
            </p:cNvSpPr>
            <p:nvPr/>
          </p:nvSpPr>
          <p:spPr bwMode="gray">
            <a:xfrm>
              <a:off x="19140488" y="2899478"/>
              <a:ext cx="5662612" cy="1289321"/>
            </a:xfrm>
            <a:prstGeom prst="rect">
              <a:avLst/>
            </a:prstGeom>
            <a:solidFill>
              <a:srgbClr val="CD2F1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6"/>
            <p:cNvSpPr>
              <a:spLocks/>
            </p:cNvSpPr>
            <p:nvPr/>
          </p:nvSpPr>
          <p:spPr bwMode="gray">
            <a:xfrm>
              <a:off x="19140488" y="4032250"/>
              <a:ext cx="5662612" cy="2127250"/>
            </a:xfrm>
            <a:custGeom>
              <a:avLst/>
              <a:gdLst/>
              <a:ahLst/>
              <a:cxnLst>
                <a:cxn ang="0">
                  <a:pos x="0" y="0"/>
                </a:cxn>
                <a:cxn ang="0">
                  <a:pos x="3567" y="0"/>
                </a:cxn>
                <a:cxn ang="0">
                  <a:pos x="3567" y="1340"/>
                </a:cxn>
                <a:cxn ang="0">
                  <a:pos x="1372" y="1340"/>
                </a:cxn>
                <a:cxn ang="0">
                  <a:pos x="1372" y="181"/>
                </a:cxn>
                <a:cxn ang="0">
                  <a:pos x="0" y="181"/>
                </a:cxn>
                <a:cxn ang="0">
                  <a:pos x="0" y="0"/>
                </a:cxn>
              </a:cxnLst>
              <a:rect l="0" t="0" r="r" b="b"/>
              <a:pathLst>
                <a:path w="3567" h="1340">
                  <a:moveTo>
                    <a:pt x="0" y="0"/>
                  </a:moveTo>
                  <a:lnTo>
                    <a:pt x="3567" y="0"/>
                  </a:lnTo>
                  <a:lnTo>
                    <a:pt x="3567" y="1340"/>
                  </a:lnTo>
                  <a:lnTo>
                    <a:pt x="1372" y="1340"/>
                  </a:lnTo>
                  <a:lnTo>
                    <a:pt x="1372" y="181"/>
                  </a:lnTo>
                  <a:lnTo>
                    <a:pt x="0" y="181"/>
                  </a:lnTo>
                  <a:lnTo>
                    <a:pt x="0" y="0"/>
                  </a:lnTo>
                  <a:close/>
                </a:path>
              </a:pathLst>
            </a:custGeom>
            <a:solidFill>
              <a:srgbClr val="C4230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Rectangle 10"/>
            <p:cNvSpPr>
              <a:spLocks noChangeArrowheads="1"/>
            </p:cNvSpPr>
            <p:nvPr/>
          </p:nvSpPr>
          <p:spPr bwMode="gray">
            <a:xfrm>
              <a:off x="19140488" y="13674"/>
              <a:ext cx="5662612" cy="692692"/>
            </a:xfrm>
            <a:prstGeom prst="rect">
              <a:avLst/>
            </a:prstGeom>
            <a:solidFill>
              <a:srgbClr val="EE9C3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15" name="Title 1"/>
          <p:cNvSpPr>
            <a:spLocks noGrp="1"/>
          </p:cNvSpPr>
          <p:nvPr>
            <p:ph type="ctrTitle" hasCustomPrompt="1"/>
          </p:nvPr>
        </p:nvSpPr>
        <p:spPr bwMode="white">
          <a:xfrm>
            <a:off x="1895475" y="838200"/>
            <a:ext cx="5343525" cy="914400"/>
          </a:xfrm>
        </p:spPr>
        <p:txBody>
          <a:bodyPr anchor="t" anchorCtr="0">
            <a:noAutofit/>
          </a:bodyPr>
          <a:lstStyle>
            <a:lvl1pPr>
              <a:lnSpc>
                <a:spcPct val="90000"/>
              </a:lnSpc>
              <a:defRPr sz="3200" b="1" i="1" baseline="0">
                <a:solidFill>
                  <a:schemeClr val="bg1"/>
                </a:solidFill>
              </a:defRPr>
            </a:lvl1pPr>
          </a:lstStyle>
          <a:p>
            <a:r>
              <a:rPr lang="en-GB" noProof="0" dirty="0" smtClean="0"/>
              <a:t>Click to add the presentation’s main title</a:t>
            </a:r>
            <a:endParaRPr lang="en-GB" noProof="0" dirty="0"/>
          </a:p>
        </p:txBody>
      </p:sp>
      <p:sp>
        <p:nvSpPr>
          <p:cNvPr id="18" name="Subtitle 2"/>
          <p:cNvSpPr>
            <a:spLocks noGrp="1"/>
          </p:cNvSpPr>
          <p:nvPr>
            <p:ph type="subTitle" idx="1" hasCustomPrompt="1"/>
          </p:nvPr>
        </p:nvSpPr>
        <p:spPr bwMode="white">
          <a:xfrm>
            <a:off x="1895475" y="1828799"/>
            <a:ext cx="5343525" cy="914401"/>
          </a:xfrm>
        </p:spPr>
        <p:txBody>
          <a:bodyPr>
            <a:noAutofit/>
          </a:bodyPr>
          <a:lstStyle>
            <a:lvl1pPr marL="0" indent="0" algn="l">
              <a:lnSpc>
                <a:spcPct val="90000"/>
              </a:lnSpc>
              <a:spcAft>
                <a:spcPts val="0"/>
              </a:spcAft>
              <a:buNone/>
              <a:defRPr sz="3200" baseline="0">
                <a:solidFill>
                  <a:schemeClr val="bg1"/>
                </a:solidFill>
                <a:latin typeface="+mj-lt"/>
              </a:defRPr>
            </a:lvl1pPr>
            <a:lvl2pPr marL="0" indent="0" algn="l">
              <a:buNone/>
              <a:defRPr sz="1800">
                <a:solidFill>
                  <a:schemeClr val="bg1"/>
                </a:solidFill>
                <a:latin typeface="+mj-lt"/>
              </a:defRPr>
            </a:lvl2pPr>
            <a:lvl3pPr marL="457200" indent="0" algn="l">
              <a:buNone/>
              <a:defRPr sz="1800">
                <a:solidFill>
                  <a:schemeClr val="bg1"/>
                </a:solidFill>
                <a:latin typeface="+mj-lt"/>
              </a:defRPr>
            </a:lvl3pPr>
            <a:lvl4pPr marL="914400" indent="0" algn="l">
              <a:buNone/>
              <a:defRPr sz="1800">
                <a:solidFill>
                  <a:schemeClr val="bg1"/>
                </a:solidFill>
                <a:latin typeface="+mj-lt"/>
              </a:defRPr>
            </a:lvl4pPr>
            <a:lvl5pPr marL="1371600" indent="0" algn="l">
              <a:buNone/>
              <a:defRPr sz="1800">
                <a:solidFill>
                  <a:schemeClr val="bg1"/>
                </a:solidFill>
                <a:latin typeface="+mj-lt"/>
              </a:defRPr>
            </a:lvl5pPr>
            <a:lvl6pPr marL="1828800" indent="0" algn="l">
              <a:buNone/>
              <a:defRPr sz="1800">
                <a:solidFill>
                  <a:schemeClr val="bg1"/>
                </a:solidFill>
                <a:latin typeface="+mj-lt"/>
              </a:defRPr>
            </a:lvl6pPr>
            <a:lvl7pPr marL="2286000" indent="0" algn="l">
              <a:buNone/>
              <a:defRPr sz="1800">
                <a:solidFill>
                  <a:schemeClr val="bg1"/>
                </a:solidFill>
                <a:latin typeface="+mj-lt"/>
              </a:defRPr>
            </a:lvl7pPr>
            <a:lvl8pPr marL="2743200" indent="0" algn="l">
              <a:buNone/>
              <a:defRPr sz="1800">
                <a:solidFill>
                  <a:schemeClr val="bg1"/>
                </a:solidFill>
                <a:latin typeface="+mj-lt"/>
              </a:defRPr>
            </a:lvl8pPr>
            <a:lvl9pPr marL="3200400" indent="0" algn="l">
              <a:buNone/>
              <a:defRPr sz="1800">
                <a:solidFill>
                  <a:schemeClr val="bg1"/>
                </a:solidFill>
                <a:latin typeface="+mj-lt"/>
              </a:defRPr>
            </a:lvl9pPr>
          </a:lstStyle>
          <a:p>
            <a:r>
              <a:rPr lang="en-GB" noProof="0" dirty="0" smtClean="0"/>
              <a:t>Subtitle and date (move higher if title is only one line)</a:t>
            </a:r>
          </a:p>
        </p:txBody>
      </p:sp>
      <p:sp>
        <p:nvSpPr>
          <p:cNvPr id="21" name="Text Placeholder 31"/>
          <p:cNvSpPr>
            <a:spLocks noGrp="1"/>
          </p:cNvSpPr>
          <p:nvPr>
            <p:ph type="body" sz="quarter" idx="10" hasCustomPrompt="1"/>
          </p:nvPr>
        </p:nvSpPr>
        <p:spPr bwMode="white">
          <a:xfrm>
            <a:off x="1895475" y="374904"/>
            <a:ext cx="4105656" cy="146304"/>
          </a:xfrm>
        </p:spPr>
        <p:txBody>
          <a:bodyPr/>
          <a:lstStyle>
            <a:lvl1pPr>
              <a:defRPr sz="1100">
                <a:solidFill>
                  <a:schemeClr val="bg1"/>
                </a:solidFill>
                <a:latin typeface="Arial" pitchFamily="34" charset="0"/>
                <a:cs typeface="Arial" pitchFamily="34" charset="0"/>
              </a:defRPr>
            </a:lvl1pPr>
            <a:lvl2pPr>
              <a:defRPr sz="1000">
                <a:solidFill>
                  <a:schemeClr val="bg1"/>
                </a:solidFill>
                <a:latin typeface="Arial" pitchFamily="34" charset="0"/>
                <a:cs typeface="Arial" pitchFamily="34" charset="0"/>
              </a:defRPr>
            </a:lvl2pPr>
            <a:lvl3pPr>
              <a:defRPr sz="1000">
                <a:solidFill>
                  <a:schemeClr val="bg1"/>
                </a:solidFill>
                <a:latin typeface="Arial" pitchFamily="34" charset="0"/>
                <a:cs typeface="Arial" pitchFamily="34" charset="0"/>
              </a:defRPr>
            </a:lvl3pPr>
            <a:lvl4pPr>
              <a:defRPr sz="1000">
                <a:solidFill>
                  <a:schemeClr val="bg1"/>
                </a:solidFill>
                <a:latin typeface="Arial" pitchFamily="34" charset="0"/>
                <a:cs typeface="Arial" pitchFamily="34" charset="0"/>
              </a:defRPr>
            </a:lvl4pPr>
            <a:lvl5pPr>
              <a:defRPr sz="1000">
                <a:solidFill>
                  <a:schemeClr val="bg1"/>
                </a:solidFill>
                <a:latin typeface="Arial" pitchFamily="34" charset="0"/>
                <a:cs typeface="Arial" pitchFamily="34" charset="0"/>
              </a:defRPr>
            </a:lvl5pPr>
          </a:lstStyle>
          <a:p>
            <a:pPr lvl="0"/>
            <a:r>
              <a:rPr lang="en-GB" noProof="0" dirty="0" err="1" smtClean="0"/>
              <a:t>www.pwc.com</a:t>
            </a:r>
            <a:endParaRPr lang="en-GB" noProof="0" dirty="0"/>
          </a:p>
        </p:txBody>
      </p:sp>
      <p:grpSp>
        <p:nvGrpSpPr>
          <p:cNvPr id="16" name="Group 32"/>
          <p:cNvGrpSpPr/>
          <p:nvPr userDrawn="1"/>
        </p:nvGrpSpPr>
        <p:grpSpPr>
          <a:xfrm>
            <a:off x="968592" y="6170991"/>
            <a:ext cx="914400" cy="533479"/>
            <a:chOff x="518032" y="978681"/>
            <a:chExt cx="4572000" cy="2667393"/>
          </a:xfrm>
        </p:grpSpPr>
        <p:sp>
          <p:nvSpPr>
            <p:cNvPr id="17" name="Rectangle 37"/>
            <p:cNvSpPr>
              <a:spLocks noChangeArrowheads="1"/>
            </p:cNvSpPr>
            <p:nvPr userDrawn="1"/>
          </p:nvSpPr>
          <p:spPr bwMode="black">
            <a:xfrm>
              <a:off x="3295650" y="978681"/>
              <a:ext cx="1143000" cy="263229"/>
            </a:xfrm>
            <a:prstGeom prst="rect">
              <a:avLst/>
            </a:prstGeom>
            <a:solidFill>
              <a:srgbClr val="A1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20" name="Freeform 7"/>
            <p:cNvSpPr>
              <a:spLocks noEditPoints="1"/>
            </p:cNvSpPr>
            <p:nvPr userDrawn="1"/>
          </p:nvSpPr>
          <p:spPr bwMode="black">
            <a:xfrm>
              <a:off x="518032" y="1922794"/>
              <a:ext cx="4572000" cy="1723280"/>
            </a:xfrm>
            <a:custGeom>
              <a:avLst/>
              <a:gdLst/>
              <a:ahLst/>
              <a:cxnLst>
                <a:cxn ang="0">
                  <a:pos x="581" y="233"/>
                </a:cxn>
                <a:cxn ang="0">
                  <a:pos x="538" y="949"/>
                </a:cxn>
                <a:cxn ang="0">
                  <a:pos x="630" y="946"/>
                </a:cxn>
                <a:cxn ang="0">
                  <a:pos x="793" y="880"/>
                </a:cxn>
                <a:cxn ang="0">
                  <a:pos x="886" y="728"/>
                </a:cxn>
                <a:cxn ang="0">
                  <a:pos x="905" y="505"/>
                </a:cxn>
                <a:cxn ang="0">
                  <a:pos x="850" y="329"/>
                </a:cxn>
                <a:cxn ang="0">
                  <a:pos x="727" y="241"/>
                </a:cxn>
                <a:cxn ang="0">
                  <a:pos x="521" y="3"/>
                </a:cxn>
                <a:cxn ang="0">
                  <a:pos x="643" y="74"/>
                </a:cxn>
                <a:cxn ang="0">
                  <a:pos x="761" y="24"/>
                </a:cxn>
                <a:cxn ang="0">
                  <a:pos x="855" y="9"/>
                </a:cxn>
                <a:cxn ang="0">
                  <a:pos x="1026" y="40"/>
                </a:cxn>
                <a:cxn ang="0">
                  <a:pos x="1180" y="172"/>
                </a:cxn>
                <a:cxn ang="0">
                  <a:pos x="1265" y="383"/>
                </a:cxn>
                <a:cxn ang="0">
                  <a:pos x="1265" y="641"/>
                </a:cxn>
                <a:cxn ang="0">
                  <a:pos x="1175" y="857"/>
                </a:cxn>
                <a:cxn ang="0">
                  <a:pos x="1005" y="1006"/>
                </a:cxn>
                <a:cxn ang="0">
                  <a:pos x="766" y="1074"/>
                </a:cxn>
                <a:cxn ang="0">
                  <a:pos x="601" y="1074"/>
                </a:cxn>
                <a:cxn ang="0">
                  <a:pos x="692" y="1447"/>
                </a:cxn>
                <a:cxn ang="0">
                  <a:pos x="171" y="1408"/>
                </a:cxn>
                <a:cxn ang="0">
                  <a:pos x="413" y="3"/>
                </a:cxn>
                <a:cxn ang="0">
                  <a:pos x="3876" y="20"/>
                </a:cxn>
                <a:cxn ang="0">
                  <a:pos x="4036" y="100"/>
                </a:cxn>
                <a:cxn ang="0">
                  <a:pos x="4113" y="232"/>
                </a:cxn>
                <a:cxn ang="0">
                  <a:pos x="4091" y="362"/>
                </a:cxn>
                <a:cxn ang="0">
                  <a:pos x="3995" y="436"/>
                </a:cxn>
                <a:cxn ang="0">
                  <a:pos x="3859" y="438"/>
                </a:cxn>
                <a:cxn ang="0">
                  <a:pos x="3757" y="114"/>
                </a:cxn>
                <a:cxn ang="0">
                  <a:pos x="3597" y="187"/>
                </a:cxn>
                <a:cxn ang="0">
                  <a:pos x="3508" y="339"/>
                </a:cxn>
                <a:cxn ang="0">
                  <a:pos x="3489" y="565"/>
                </a:cxn>
                <a:cxn ang="0">
                  <a:pos x="3547" y="753"/>
                </a:cxn>
                <a:cxn ang="0">
                  <a:pos x="3668" y="869"/>
                </a:cxn>
                <a:cxn ang="0">
                  <a:pos x="3821" y="896"/>
                </a:cxn>
                <a:cxn ang="0">
                  <a:pos x="3931" y="872"/>
                </a:cxn>
                <a:cxn ang="0">
                  <a:pos x="4079" y="810"/>
                </a:cxn>
                <a:cxn ang="0">
                  <a:pos x="4016" y="1024"/>
                </a:cxn>
                <a:cxn ang="0">
                  <a:pos x="3830" y="1080"/>
                </a:cxn>
                <a:cxn ang="0">
                  <a:pos x="3651" y="1095"/>
                </a:cxn>
                <a:cxn ang="0">
                  <a:pos x="3426" y="1060"/>
                </a:cxn>
                <a:cxn ang="0">
                  <a:pos x="3255" y="947"/>
                </a:cxn>
                <a:cxn ang="0">
                  <a:pos x="3140" y="772"/>
                </a:cxn>
                <a:cxn ang="0">
                  <a:pos x="3101" y="561"/>
                </a:cxn>
                <a:cxn ang="0">
                  <a:pos x="3153" y="318"/>
                </a:cxn>
                <a:cxn ang="0">
                  <a:pos x="3293" y="135"/>
                </a:cxn>
                <a:cxn ang="0">
                  <a:pos x="3508" y="27"/>
                </a:cxn>
                <a:cxn ang="0">
                  <a:pos x="2910" y="0"/>
                </a:cxn>
                <a:cxn ang="0">
                  <a:pos x="3040" y="52"/>
                </a:cxn>
                <a:cxn ang="0">
                  <a:pos x="3093" y="178"/>
                </a:cxn>
                <a:cxn ang="0">
                  <a:pos x="3071" y="277"/>
                </a:cxn>
                <a:cxn ang="0">
                  <a:pos x="3004" y="393"/>
                </a:cxn>
                <a:cxn ang="0">
                  <a:pos x="2876" y="561"/>
                </a:cxn>
                <a:cxn ang="0">
                  <a:pos x="1784" y="1078"/>
                </a:cxn>
                <a:cxn ang="0">
                  <a:pos x="1313" y="118"/>
                </a:cxn>
                <a:cxn ang="0">
                  <a:pos x="2247" y="25"/>
                </a:cxn>
                <a:cxn ang="0">
                  <a:pos x="2759" y="62"/>
                </a:cxn>
                <a:cxn ang="0">
                  <a:pos x="2872" y="4"/>
                </a:cxn>
              </a:cxnLst>
              <a:rect l="0" t="0" r="r" b="b"/>
              <a:pathLst>
                <a:path w="4127" h="1544">
                  <a:moveTo>
                    <a:pt x="640" y="229"/>
                  </a:moveTo>
                  <a:lnTo>
                    <a:pt x="622" y="229"/>
                  </a:lnTo>
                  <a:lnTo>
                    <a:pt x="603" y="230"/>
                  </a:lnTo>
                  <a:lnTo>
                    <a:pt x="581" y="233"/>
                  </a:lnTo>
                  <a:lnTo>
                    <a:pt x="553" y="235"/>
                  </a:lnTo>
                  <a:lnTo>
                    <a:pt x="521" y="241"/>
                  </a:lnTo>
                  <a:lnTo>
                    <a:pt x="521" y="947"/>
                  </a:lnTo>
                  <a:lnTo>
                    <a:pt x="538" y="949"/>
                  </a:lnTo>
                  <a:lnTo>
                    <a:pt x="553" y="949"/>
                  </a:lnTo>
                  <a:lnTo>
                    <a:pt x="566" y="949"/>
                  </a:lnTo>
                  <a:lnTo>
                    <a:pt x="578" y="949"/>
                  </a:lnTo>
                  <a:lnTo>
                    <a:pt x="630" y="946"/>
                  </a:lnTo>
                  <a:lnTo>
                    <a:pt x="677" y="937"/>
                  </a:lnTo>
                  <a:lnTo>
                    <a:pt x="720" y="924"/>
                  </a:lnTo>
                  <a:lnTo>
                    <a:pt x="758" y="905"/>
                  </a:lnTo>
                  <a:lnTo>
                    <a:pt x="793" y="880"/>
                  </a:lnTo>
                  <a:lnTo>
                    <a:pt x="824" y="850"/>
                  </a:lnTo>
                  <a:lnTo>
                    <a:pt x="849" y="815"/>
                  </a:lnTo>
                  <a:lnTo>
                    <a:pt x="870" y="775"/>
                  </a:lnTo>
                  <a:lnTo>
                    <a:pt x="886" y="728"/>
                  </a:lnTo>
                  <a:lnTo>
                    <a:pt x="897" y="678"/>
                  </a:lnTo>
                  <a:lnTo>
                    <a:pt x="905" y="622"/>
                  </a:lnTo>
                  <a:lnTo>
                    <a:pt x="907" y="561"/>
                  </a:lnTo>
                  <a:lnTo>
                    <a:pt x="905" y="505"/>
                  </a:lnTo>
                  <a:lnTo>
                    <a:pt x="897" y="452"/>
                  </a:lnTo>
                  <a:lnTo>
                    <a:pt x="886" y="407"/>
                  </a:lnTo>
                  <a:lnTo>
                    <a:pt x="870" y="366"/>
                  </a:lnTo>
                  <a:lnTo>
                    <a:pt x="850" y="329"/>
                  </a:lnTo>
                  <a:lnTo>
                    <a:pt x="826" y="299"/>
                  </a:lnTo>
                  <a:lnTo>
                    <a:pt x="797" y="274"/>
                  </a:lnTo>
                  <a:lnTo>
                    <a:pt x="763" y="254"/>
                  </a:lnTo>
                  <a:lnTo>
                    <a:pt x="727" y="241"/>
                  </a:lnTo>
                  <a:lnTo>
                    <a:pt x="686" y="232"/>
                  </a:lnTo>
                  <a:lnTo>
                    <a:pt x="640" y="229"/>
                  </a:lnTo>
                  <a:close/>
                  <a:moveTo>
                    <a:pt x="413" y="3"/>
                  </a:moveTo>
                  <a:lnTo>
                    <a:pt x="521" y="3"/>
                  </a:lnTo>
                  <a:lnTo>
                    <a:pt x="521" y="143"/>
                  </a:lnTo>
                  <a:lnTo>
                    <a:pt x="566" y="117"/>
                  </a:lnTo>
                  <a:lnTo>
                    <a:pt x="607" y="93"/>
                  </a:lnTo>
                  <a:lnTo>
                    <a:pt x="643" y="74"/>
                  </a:lnTo>
                  <a:lnTo>
                    <a:pt x="677" y="57"/>
                  </a:lnTo>
                  <a:lnTo>
                    <a:pt x="707" y="44"/>
                  </a:lnTo>
                  <a:lnTo>
                    <a:pt x="735" y="33"/>
                  </a:lnTo>
                  <a:lnTo>
                    <a:pt x="761" y="24"/>
                  </a:lnTo>
                  <a:lnTo>
                    <a:pt x="785" y="18"/>
                  </a:lnTo>
                  <a:lnTo>
                    <a:pt x="809" y="13"/>
                  </a:lnTo>
                  <a:lnTo>
                    <a:pt x="831" y="10"/>
                  </a:lnTo>
                  <a:lnTo>
                    <a:pt x="855" y="9"/>
                  </a:lnTo>
                  <a:lnTo>
                    <a:pt x="879" y="8"/>
                  </a:lnTo>
                  <a:lnTo>
                    <a:pt x="931" y="12"/>
                  </a:lnTo>
                  <a:lnTo>
                    <a:pt x="980" y="23"/>
                  </a:lnTo>
                  <a:lnTo>
                    <a:pt x="1026" y="40"/>
                  </a:lnTo>
                  <a:lnTo>
                    <a:pt x="1070" y="64"/>
                  </a:lnTo>
                  <a:lnTo>
                    <a:pt x="1110" y="94"/>
                  </a:lnTo>
                  <a:lnTo>
                    <a:pt x="1148" y="130"/>
                  </a:lnTo>
                  <a:lnTo>
                    <a:pt x="1180" y="172"/>
                  </a:lnTo>
                  <a:lnTo>
                    <a:pt x="1209" y="218"/>
                  </a:lnTo>
                  <a:lnTo>
                    <a:pt x="1233" y="268"/>
                  </a:lnTo>
                  <a:lnTo>
                    <a:pt x="1252" y="324"/>
                  </a:lnTo>
                  <a:lnTo>
                    <a:pt x="1265" y="383"/>
                  </a:lnTo>
                  <a:lnTo>
                    <a:pt x="1274" y="446"/>
                  </a:lnTo>
                  <a:lnTo>
                    <a:pt x="1278" y="512"/>
                  </a:lnTo>
                  <a:lnTo>
                    <a:pt x="1274" y="578"/>
                  </a:lnTo>
                  <a:lnTo>
                    <a:pt x="1265" y="641"/>
                  </a:lnTo>
                  <a:lnTo>
                    <a:pt x="1252" y="701"/>
                  </a:lnTo>
                  <a:lnTo>
                    <a:pt x="1232" y="756"/>
                  </a:lnTo>
                  <a:lnTo>
                    <a:pt x="1205" y="809"/>
                  </a:lnTo>
                  <a:lnTo>
                    <a:pt x="1175" y="857"/>
                  </a:lnTo>
                  <a:lnTo>
                    <a:pt x="1140" y="901"/>
                  </a:lnTo>
                  <a:lnTo>
                    <a:pt x="1099" y="941"/>
                  </a:lnTo>
                  <a:lnTo>
                    <a:pt x="1054" y="976"/>
                  </a:lnTo>
                  <a:lnTo>
                    <a:pt x="1005" y="1006"/>
                  </a:lnTo>
                  <a:lnTo>
                    <a:pt x="951" y="1031"/>
                  </a:lnTo>
                  <a:lnTo>
                    <a:pt x="894" y="1051"/>
                  </a:lnTo>
                  <a:lnTo>
                    <a:pt x="831" y="1065"/>
                  </a:lnTo>
                  <a:lnTo>
                    <a:pt x="766" y="1074"/>
                  </a:lnTo>
                  <a:lnTo>
                    <a:pt x="696" y="1078"/>
                  </a:lnTo>
                  <a:lnTo>
                    <a:pt x="670" y="1078"/>
                  </a:lnTo>
                  <a:lnTo>
                    <a:pt x="637" y="1076"/>
                  </a:lnTo>
                  <a:lnTo>
                    <a:pt x="601" y="1074"/>
                  </a:lnTo>
                  <a:lnTo>
                    <a:pt x="561" y="1071"/>
                  </a:lnTo>
                  <a:lnTo>
                    <a:pt x="521" y="1068"/>
                  </a:lnTo>
                  <a:lnTo>
                    <a:pt x="521" y="1408"/>
                  </a:lnTo>
                  <a:lnTo>
                    <a:pt x="692" y="1447"/>
                  </a:lnTo>
                  <a:lnTo>
                    <a:pt x="692" y="1544"/>
                  </a:lnTo>
                  <a:lnTo>
                    <a:pt x="18" y="1544"/>
                  </a:lnTo>
                  <a:lnTo>
                    <a:pt x="18" y="1447"/>
                  </a:lnTo>
                  <a:lnTo>
                    <a:pt x="171" y="1408"/>
                  </a:lnTo>
                  <a:lnTo>
                    <a:pt x="171" y="229"/>
                  </a:lnTo>
                  <a:lnTo>
                    <a:pt x="0" y="229"/>
                  </a:lnTo>
                  <a:lnTo>
                    <a:pt x="0" y="128"/>
                  </a:lnTo>
                  <a:lnTo>
                    <a:pt x="413" y="3"/>
                  </a:lnTo>
                  <a:close/>
                  <a:moveTo>
                    <a:pt x="3711" y="0"/>
                  </a:moveTo>
                  <a:lnTo>
                    <a:pt x="3770" y="3"/>
                  </a:lnTo>
                  <a:lnTo>
                    <a:pt x="3825" y="9"/>
                  </a:lnTo>
                  <a:lnTo>
                    <a:pt x="3876" y="20"/>
                  </a:lnTo>
                  <a:lnTo>
                    <a:pt x="3923" y="34"/>
                  </a:lnTo>
                  <a:lnTo>
                    <a:pt x="3965" y="53"/>
                  </a:lnTo>
                  <a:lnTo>
                    <a:pt x="4004" y="75"/>
                  </a:lnTo>
                  <a:lnTo>
                    <a:pt x="4036" y="100"/>
                  </a:lnTo>
                  <a:lnTo>
                    <a:pt x="4064" y="129"/>
                  </a:lnTo>
                  <a:lnTo>
                    <a:pt x="4086" y="160"/>
                  </a:lnTo>
                  <a:lnTo>
                    <a:pt x="4103" y="194"/>
                  </a:lnTo>
                  <a:lnTo>
                    <a:pt x="4113" y="232"/>
                  </a:lnTo>
                  <a:lnTo>
                    <a:pt x="4117" y="271"/>
                  </a:lnTo>
                  <a:lnTo>
                    <a:pt x="4114" y="304"/>
                  </a:lnTo>
                  <a:lnTo>
                    <a:pt x="4105" y="334"/>
                  </a:lnTo>
                  <a:lnTo>
                    <a:pt x="4091" y="362"/>
                  </a:lnTo>
                  <a:lnTo>
                    <a:pt x="4074" y="387"/>
                  </a:lnTo>
                  <a:lnTo>
                    <a:pt x="4051" y="407"/>
                  </a:lnTo>
                  <a:lnTo>
                    <a:pt x="4025" y="423"/>
                  </a:lnTo>
                  <a:lnTo>
                    <a:pt x="3995" y="436"/>
                  </a:lnTo>
                  <a:lnTo>
                    <a:pt x="3961" y="443"/>
                  </a:lnTo>
                  <a:lnTo>
                    <a:pt x="3925" y="446"/>
                  </a:lnTo>
                  <a:lnTo>
                    <a:pt x="3891" y="444"/>
                  </a:lnTo>
                  <a:lnTo>
                    <a:pt x="3859" y="438"/>
                  </a:lnTo>
                  <a:lnTo>
                    <a:pt x="3826" y="428"/>
                  </a:lnTo>
                  <a:lnTo>
                    <a:pt x="3792" y="413"/>
                  </a:lnTo>
                  <a:lnTo>
                    <a:pt x="3757" y="394"/>
                  </a:lnTo>
                  <a:lnTo>
                    <a:pt x="3757" y="114"/>
                  </a:lnTo>
                  <a:lnTo>
                    <a:pt x="3711" y="125"/>
                  </a:lnTo>
                  <a:lnTo>
                    <a:pt x="3668" y="140"/>
                  </a:lnTo>
                  <a:lnTo>
                    <a:pt x="3631" y="162"/>
                  </a:lnTo>
                  <a:lnTo>
                    <a:pt x="3597" y="187"/>
                  </a:lnTo>
                  <a:lnTo>
                    <a:pt x="3568" y="218"/>
                  </a:lnTo>
                  <a:lnTo>
                    <a:pt x="3543" y="253"/>
                  </a:lnTo>
                  <a:lnTo>
                    <a:pt x="3523" y="294"/>
                  </a:lnTo>
                  <a:lnTo>
                    <a:pt x="3508" y="339"/>
                  </a:lnTo>
                  <a:lnTo>
                    <a:pt x="3497" y="391"/>
                  </a:lnTo>
                  <a:lnTo>
                    <a:pt x="3489" y="447"/>
                  </a:lnTo>
                  <a:lnTo>
                    <a:pt x="3487" y="507"/>
                  </a:lnTo>
                  <a:lnTo>
                    <a:pt x="3489" y="565"/>
                  </a:lnTo>
                  <a:lnTo>
                    <a:pt x="3497" y="617"/>
                  </a:lnTo>
                  <a:lnTo>
                    <a:pt x="3509" y="667"/>
                  </a:lnTo>
                  <a:lnTo>
                    <a:pt x="3526" y="712"/>
                  </a:lnTo>
                  <a:lnTo>
                    <a:pt x="3547" y="753"/>
                  </a:lnTo>
                  <a:lnTo>
                    <a:pt x="3571" y="790"/>
                  </a:lnTo>
                  <a:lnTo>
                    <a:pt x="3600" y="821"/>
                  </a:lnTo>
                  <a:lnTo>
                    <a:pt x="3632" y="847"/>
                  </a:lnTo>
                  <a:lnTo>
                    <a:pt x="3668" y="869"/>
                  </a:lnTo>
                  <a:lnTo>
                    <a:pt x="3707" y="885"/>
                  </a:lnTo>
                  <a:lnTo>
                    <a:pt x="3750" y="894"/>
                  </a:lnTo>
                  <a:lnTo>
                    <a:pt x="3795" y="897"/>
                  </a:lnTo>
                  <a:lnTo>
                    <a:pt x="3821" y="896"/>
                  </a:lnTo>
                  <a:lnTo>
                    <a:pt x="3847" y="894"/>
                  </a:lnTo>
                  <a:lnTo>
                    <a:pt x="3874" y="889"/>
                  </a:lnTo>
                  <a:lnTo>
                    <a:pt x="3901" y="881"/>
                  </a:lnTo>
                  <a:lnTo>
                    <a:pt x="3931" y="872"/>
                  </a:lnTo>
                  <a:lnTo>
                    <a:pt x="3964" y="861"/>
                  </a:lnTo>
                  <a:lnTo>
                    <a:pt x="3999" y="846"/>
                  </a:lnTo>
                  <a:lnTo>
                    <a:pt x="4036" y="830"/>
                  </a:lnTo>
                  <a:lnTo>
                    <a:pt x="4079" y="810"/>
                  </a:lnTo>
                  <a:lnTo>
                    <a:pt x="4127" y="787"/>
                  </a:lnTo>
                  <a:lnTo>
                    <a:pt x="4127" y="976"/>
                  </a:lnTo>
                  <a:lnTo>
                    <a:pt x="4069" y="1001"/>
                  </a:lnTo>
                  <a:lnTo>
                    <a:pt x="4016" y="1024"/>
                  </a:lnTo>
                  <a:lnTo>
                    <a:pt x="3966" y="1041"/>
                  </a:lnTo>
                  <a:lnTo>
                    <a:pt x="3919" y="1058"/>
                  </a:lnTo>
                  <a:lnTo>
                    <a:pt x="3874" y="1070"/>
                  </a:lnTo>
                  <a:lnTo>
                    <a:pt x="3830" y="1080"/>
                  </a:lnTo>
                  <a:lnTo>
                    <a:pt x="3786" y="1086"/>
                  </a:lnTo>
                  <a:lnTo>
                    <a:pt x="3742" y="1091"/>
                  </a:lnTo>
                  <a:lnTo>
                    <a:pt x="3697" y="1094"/>
                  </a:lnTo>
                  <a:lnTo>
                    <a:pt x="3651" y="1095"/>
                  </a:lnTo>
                  <a:lnTo>
                    <a:pt x="3588" y="1093"/>
                  </a:lnTo>
                  <a:lnTo>
                    <a:pt x="3530" y="1086"/>
                  </a:lnTo>
                  <a:lnTo>
                    <a:pt x="3476" y="1075"/>
                  </a:lnTo>
                  <a:lnTo>
                    <a:pt x="3426" y="1060"/>
                  </a:lnTo>
                  <a:lnTo>
                    <a:pt x="3378" y="1039"/>
                  </a:lnTo>
                  <a:lnTo>
                    <a:pt x="3334" y="1014"/>
                  </a:lnTo>
                  <a:lnTo>
                    <a:pt x="3294" y="984"/>
                  </a:lnTo>
                  <a:lnTo>
                    <a:pt x="3255" y="947"/>
                  </a:lnTo>
                  <a:lnTo>
                    <a:pt x="3219" y="907"/>
                  </a:lnTo>
                  <a:lnTo>
                    <a:pt x="3188" y="865"/>
                  </a:lnTo>
                  <a:lnTo>
                    <a:pt x="3162" y="820"/>
                  </a:lnTo>
                  <a:lnTo>
                    <a:pt x="3140" y="772"/>
                  </a:lnTo>
                  <a:lnTo>
                    <a:pt x="3124" y="722"/>
                  </a:lnTo>
                  <a:lnTo>
                    <a:pt x="3111" y="670"/>
                  </a:lnTo>
                  <a:lnTo>
                    <a:pt x="3104" y="616"/>
                  </a:lnTo>
                  <a:lnTo>
                    <a:pt x="3101" y="561"/>
                  </a:lnTo>
                  <a:lnTo>
                    <a:pt x="3105" y="494"/>
                  </a:lnTo>
                  <a:lnTo>
                    <a:pt x="3115" y="433"/>
                  </a:lnTo>
                  <a:lnTo>
                    <a:pt x="3130" y="373"/>
                  </a:lnTo>
                  <a:lnTo>
                    <a:pt x="3153" y="318"/>
                  </a:lnTo>
                  <a:lnTo>
                    <a:pt x="3179" y="267"/>
                  </a:lnTo>
                  <a:lnTo>
                    <a:pt x="3213" y="219"/>
                  </a:lnTo>
                  <a:lnTo>
                    <a:pt x="3250" y="175"/>
                  </a:lnTo>
                  <a:lnTo>
                    <a:pt x="3293" y="135"/>
                  </a:lnTo>
                  <a:lnTo>
                    <a:pt x="3341" y="102"/>
                  </a:lnTo>
                  <a:lnTo>
                    <a:pt x="3392" y="72"/>
                  </a:lnTo>
                  <a:lnTo>
                    <a:pt x="3448" y="47"/>
                  </a:lnTo>
                  <a:lnTo>
                    <a:pt x="3508" y="27"/>
                  </a:lnTo>
                  <a:lnTo>
                    <a:pt x="3573" y="12"/>
                  </a:lnTo>
                  <a:lnTo>
                    <a:pt x="3640" y="3"/>
                  </a:lnTo>
                  <a:lnTo>
                    <a:pt x="3711" y="0"/>
                  </a:lnTo>
                  <a:close/>
                  <a:moveTo>
                    <a:pt x="2910" y="0"/>
                  </a:moveTo>
                  <a:lnTo>
                    <a:pt x="2948" y="4"/>
                  </a:lnTo>
                  <a:lnTo>
                    <a:pt x="2983" y="14"/>
                  </a:lnTo>
                  <a:lnTo>
                    <a:pt x="3014" y="30"/>
                  </a:lnTo>
                  <a:lnTo>
                    <a:pt x="3040" y="52"/>
                  </a:lnTo>
                  <a:lnTo>
                    <a:pt x="3063" y="78"/>
                  </a:lnTo>
                  <a:lnTo>
                    <a:pt x="3079" y="109"/>
                  </a:lnTo>
                  <a:lnTo>
                    <a:pt x="3089" y="142"/>
                  </a:lnTo>
                  <a:lnTo>
                    <a:pt x="3093" y="178"/>
                  </a:lnTo>
                  <a:lnTo>
                    <a:pt x="3091" y="203"/>
                  </a:lnTo>
                  <a:lnTo>
                    <a:pt x="3088" y="227"/>
                  </a:lnTo>
                  <a:lnTo>
                    <a:pt x="3081" y="252"/>
                  </a:lnTo>
                  <a:lnTo>
                    <a:pt x="3071" y="277"/>
                  </a:lnTo>
                  <a:lnTo>
                    <a:pt x="3060" y="303"/>
                  </a:lnTo>
                  <a:lnTo>
                    <a:pt x="3044" y="331"/>
                  </a:lnTo>
                  <a:lnTo>
                    <a:pt x="3025" y="361"/>
                  </a:lnTo>
                  <a:lnTo>
                    <a:pt x="3004" y="393"/>
                  </a:lnTo>
                  <a:lnTo>
                    <a:pt x="2978" y="429"/>
                  </a:lnTo>
                  <a:lnTo>
                    <a:pt x="2948" y="468"/>
                  </a:lnTo>
                  <a:lnTo>
                    <a:pt x="2914" y="512"/>
                  </a:lnTo>
                  <a:lnTo>
                    <a:pt x="2876" y="561"/>
                  </a:lnTo>
                  <a:lnTo>
                    <a:pt x="2472" y="1078"/>
                  </a:lnTo>
                  <a:lnTo>
                    <a:pt x="2182" y="1078"/>
                  </a:lnTo>
                  <a:lnTo>
                    <a:pt x="2182" y="424"/>
                  </a:lnTo>
                  <a:lnTo>
                    <a:pt x="1784" y="1078"/>
                  </a:lnTo>
                  <a:lnTo>
                    <a:pt x="1518" y="1078"/>
                  </a:lnTo>
                  <a:lnTo>
                    <a:pt x="1518" y="234"/>
                  </a:lnTo>
                  <a:lnTo>
                    <a:pt x="1313" y="214"/>
                  </a:lnTo>
                  <a:lnTo>
                    <a:pt x="1313" y="118"/>
                  </a:lnTo>
                  <a:lnTo>
                    <a:pt x="1690" y="25"/>
                  </a:lnTo>
                  <a:lnTo>
                    <a:pt x="1832" y="25"/>
                  </a:lnTo>
                  <a:lnTo>
                    <a:pt x="1832" y="713"/>
                  </a:lnTo>
                  <a:lnTo>
                    <a:pt x="2247" y="25"/>
                  </a:lnTo>
                  <a:lnTo>
                    <a:pt x="2497" y="25"/>
                  </a:lnTo>
                  <a:lnTo>
                    <a:pt x="2497" y="822"/>
                  </a:lnTo>
                  <a:lnTo>
                    <a:pt x="2759" y="473"/>
                  </a:lnTo>
                  <a:lnTo>
                    <a:pt x="2759" y="62"/>
                  </a:lnTo>
                  <a:lnTo>
                    <a:pt x="2779" y="44"/>
                  </a:lnTo>
                  <a:lnTo>
                    <a:pt x="2806" y="27"/>
                  </a:lnTo>
                  <a:lnTo>
                    <a:pt x="2837" y="13"/>
                  </a:lnTo>
                  <a:lnTo>
                    <a:pt x="2872" y="4"/>
                  </a:lnTo>
                  <a:lnTo>
                    <a:pt x="291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noProof="0"/>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Empty no Footer">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11" name="Footer Placeholder 4"/>
          <p:cNvSpPr>
            <a:spLocks noGrp="1"/>
          </p:cNvSpPr>
          <p:nvPr>
            <p:ph type="ftr" sz="quarter" idx="3"/>
          </p:nvPr>
        </p:nvSpPr>
        <p:spPr>
          <a:xfrm>
            <a:off x="533400" y="6324600"/>
            <a:ext cx="5257800" cy="152400"/>
          </a:xfrm>
          <a:prstGeom prst="rect">
            <a:avLst/>
          </a:prstGeom>
        </p:spPr>
        <p:txBody>
          <a:bodyPr vert="horz" lIns="0" tIns="0" rIns="0" bIns="0" anchor="b" anchorCtr="0">
            <a:noAutofit/>
          </a:bodyPr>
          <a:lstStyle>
            <a:lvl1pPr algn="l">
              <a:defRPr sz="1000">
                <a:solidFill>
                  <a:schemeClr val="tx1"/>
                </a:solidFill>
                <a:latin typeface="Arial" pitchFamily="34" charset="0"/>
                <a:cs typeface="Arial" pitchFamily="34" charset="0"/>
              </a:defRPr>
            </a:lvl1pPr>
          </a:lstStyle>
          <a:p>
            <a:r>
              <a:rPr lang="en-GB" smtClean="0"/>
              <a:t>R Training - Basic</a:t>
            </a:r>
            <a:endParaRPr lang="en-GB" dirty="0"/>
          </a:p>
        </p:txBody>
      </p:sp>
      <p:sp>
        <p:nvSpPr>
          <p:cNvPr id="6" name="Slide Number Placeholder 5"/>
          <p:cNvSpPr>
            <a:spLocks noGrp="1"/>
          </p:cNvSpPr>
          <p:nvPr>
            <p:ph type="sldNum" sz="quarter" idx="4"/>
          </p:nvPr>
        </p:nvSpPr>
        <p:spPr>
          <a:xfrm>
            <a:off x="7086600" y="6477000"/>
            <a:ext cx="1527048" cy="152400"/>
          </a:xfrm>
          <a:prstGeom prst="rect">
            <a:avLst/>
          </a:prstGeom>
        </p:spPr>
        <p:txBody>
          <a:bodyPr lIns="0" tIns="0" rIns="0" bIns="0" anchor="t" anchorCtr="0">
            <a:noAutofit/>
          </a:bodyPr>
          <a:lstStyle>
            <a:lvl1pPr algn="r">
              <a:defRPr sz="1000">
                <a:solidFill>
                  <a:schemeClr val="tx1"/>
                </a:solidFill>
                <a:latin typeface="Arial" pitchFamily="34" charset="0"/>
                <a:cs typeface="Arial" pitchFamily="34" charset="0"/>
              </a:defRPr>
            </a:lvl1pPr>
          </a:lstStyle>
          <a:p>
            <a:fld id="{9EBD5762-3BDC-484D-9503-7EA6D5A9A8CE}" type="slidenum">
              <a:rPr lang="en-GB" smtClean="0"/>
              <a:pPr/>
              <a:t>‹#›</a:t>
            </a:fld>
            <a:endParaRPr lang="en-GB" dirty="0"/>
          </a:p>
        </p:txBody>
      </p:sp>
      <p:sp>
        <p:nvSpPr>
          <p:cNvPr id="8" name="Date Placeholder 3"/>
          <p:cNvSpPr>
            <a:spLocks noGrp="1"/>
          </p:cNvSpPr>
          <p:nvPr>
            <p:ph type="dt" sz="half" idx="2"/>
          </p:nvPr>
        </p:nvSpPr>
        <p:spPr>
          <a:xfrm>
            <a:off x="7086600" y="6324600"/>
            <a:ext cx="1524000" cy="152400"/>
          </a:xfrm>
          <a:prstGeom prst="rect">
            <a:avLst/>
          </a:prstGeom>
        </p:spPr>
        <p:txBody>
          <a:bodyPr lIns="0" tIns="0" rIns="0" bIns="0" anchor="t" anchorCtr="0">
            <a:noAutofit/>
          </a:bodyPr>
          <a:lstStyle>
            <a:lvl1pPr algn="r">
              <a:defRPr sz="1000">
                <a:solidFill>
                  <a:schemeClr val="tx1"/>
                </a:solidFill>
                <a:latin typeface="Arial" pitchFamily="34" charset="0"/>
                <a:cs typeface="Arial" pitchFamily="34" charset="0"/>
              </a:defRPr>
            </a:lvl1pPr>
          </a:lstStyle>
          <a:p>
            <a:r>
              <a:rPr lang="en-GB" smtClean="0"/>
              <a:t>January 2016</a:t>
            </a:r>
            <a:endParaRPr lang="en-GB" dirty="0"/>
          </a:p>
        </p:txBody>
      </p:sp>
      <p:sp>
        <p:nvSpPr>
          <p:cNvPr id="7" name="PwCFirm"/>
          <p:cNvSpPr txBox="1"/>
          <p:nvPr userDrawn="1"/>
        </p:nvSpPr>
        <p:spPr>
          <a:xfrm>
            <a:off x="533400" y="6477000"/>
            <a:ext cx="2590800" cy="152401"/>
          </a:xfrm>
          <a:prstGeom prst="rect">
            <a:avLst/>
          </a:prstGeom>
          <a:noFill/>
        </p:spPr>
        <p:txBody>
          <a:bodyPr vert="horz" wrap="square" lIns="0" tIns="0" rIns="0" bIns="0" rtlCol="0" anchor="t" anchorCtr="0">
            <a:noAutofit/>
          </a:bodyPr>
          <a:lstStyle/>
          <a:p>
            <a:r>
              <a:rPr lang="en-GB" sz="1000" noProof="0" dirty="0" smtClean="0">
                <a:latin typeface="Arial" pitchFamily="34" charset="0"/>
                <a:cs typeface="Arial" pitchFamily="34" charset="0"/>
              </a:rPr>
              <a:t>PwC</a:t>
            </a:r>
            <a:endParaRPr lang="en-GB" sz="1000" noProof="0" dirty="0">
              <a:latin typeface="Arial" pitchFamily="34" charset="0"/>
              <a:cs typeface="Arial" pitchFamily="34" charset="0"/>
            </a:endParaRPr>
          </a:p>
        </p:txBody>
      </p:sp>
    </p:spTree>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Key poi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0" y="685800"/>
            <a:ext cx="8077200" cy="914400"/>
          </a:xfrm>
        </p:spPr>
        <p:txBody>
          <a:bodyPr/>
          <a:lstStyle>
            <a:lvl1pPr>
              <a:lnSpc>
                <a:spcPct val="100000"/>
              </a:lnSpc>
              <a:defRPr baseline="0">
                <a:solidFill>
                  <a:schemeClr val="tx1"/>
                </a:solidFill>
              </a:defRPr>
            </a:lvl1pPr>
          </a:lstStyle>
          <a:p>
            <a:r>
              <a:rPr lang="en-GB" noProof="0" dirty="0" smtClean="0"/>
              <a:t>Click to edit Master title style</a:t>
            </a:r>
            <a:endParaRPr lang="en-GB" noProof="0" dirty="0"/>
          </a:p>
        </p:txBody>
      </p:sp>
      <p:cxnSp>
        <p:nvCxnSpPr>
          <p:cNvPr id="11" name="Shape 10"/>
          <p:cNvCxnSpPr/>
          <p:nvPr/>
        </p:nvCxnSpPr>
        <p:spPr>
          <a:xfrm rot="5400000" flipH="1" flipV="1">
            <a:off x="4419601" y="-3429000"/>
            <a:ext cx="152399" cy="8229600"/>
          </a:xfrm>
          <a:prstGeom prst="bentConnector2">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Footer Placeholder 4"/>
          <p:cNvSpPr>
            <a:spLocks noGrp="1"/>
          </p:cNvSpPr>
          <p:nvPr>
            <p:ph type="ftr" sz="quarter" idx="3"/>
          </p:nvPr>
        </p:nvSpPr>
        <p:spPr>
          <a:xfrm>
            <a:off x="533400" y="6324600"/>
            <a:ext cx="5257800" cy="152400"/>
          </a:xfrm>
          <a:prstGeom prst="rect">
            <a:avLst/>
          </a:prstGeom>
        </p:spPr>
        <p:txBody>
          <a:bodyPr vert="horz" lIns="0" tIns="0" rIns="0" bIns="0" anchor="b" anchorCtr="0">
            <a:noAutofit/>
          </a:bodyPr>
          <a:lstStyle>
            <a:lvl1pPr algn="l">
              <a:defRPr sz="1000">
                <a:solidFill>
                  <a:schemeClr val="tx1"/>
                </a:solidFill>
                <a:latin typeface="Arial" pitchFamily="34" charset="0"/>
                <a:cs typeface="Arial" pitchFamily="34" charset="0"/>
              </a:defRPr>
            </a:lvl1pPr>
          </a:lstStyle>
          <a:p>
            <a:r>
              <a:rPr lang="en-GB" smtClean="0"/>
              <a:t>R Training - Basic</a:t>
            </a:r>
            <a:endParaRPr lang="en-GB" dirty="0"/>
          </a:p>
        </p:txBody>
      </p:sp>
      <p:sp>
        <p:nvSpPr>
          <p:cNvPr id="15" name="Content Placeholder 26"/>
          <p:cNvSpPr>
            <a:spLocks noGrp="1"/>
          </p:cNvSpPr>
          <p:nvPr>
            <p:ph sz="quarter" idx="15"/>
          </p:nvPr>
        </p:nvSpPr>
        <p:spPr>
          <a:xfrm>
            <a:off x="533400" y="1752600"/>
            <a:ext cx="8077200" cy="4419600"/>
          </a:xfrm>
        </p:spPr>
        <p:txBody>
          <a:bodyPr/>
          <a:lstStyle>
            <a:lvl1pPr>
              <a:defRPr sz="3200" baseline="0">
                <a:solidFill>
                  <a:schemeClr val="tx2"/>
                </a:solidFill>
              </a:defRPr>
            </a:lvl1pPr>
            <a:lvl2pPr>
              <a:buClr>
                <a:schemeClr val="tx2"/>
              </a:buClr>
              <a:defRPr sz="3200">
                <a:solidFill>
                  <a:schemeClr val="tx2"/>
                </a:solidFill>
              </a:defRPr>
            </a:lvl2pPr>
            <a:lvl3pPr>
              <a:buClr>
                <a:schemeClr val="tx2"/>
              </a:buClr>
              <a:defRPr sz="3200">
                <a:solidFill>
                  <a:schemeClr val="tx2"/>
                </a:solidFill>
              </a:defRPr>
            </a:lvl3pPr>
            <a:lvl4pPr>
              <a:buClr>
                <a:schemeClr val="tx2"/>
              </a:buClr>
              <a:defRPr sz="3200">
                <a:solidFill>
                  <a:schemeClr val="tx2"/>
                </a:solidFill>
              </a:defRPr>
            </a:lvl4pPr>
            <a:lvl5pPr>
              <a:buClr>
                <a:schemeClr val="tx2"/>
              </a:buClr>
              <a:defRPr sz="3200">
                <a:solidFill>
                  <a:schemeClr val="tx2"/>
                </a:solidFill>
              </a:defRPr>
            </a:lvl5pPr>
            <a:lvl6pPr>
              <a:buClr>
                <a:schemeClr val="tx2"/>
              </a:buClr>
              <a:defRPr sz="3200" baseline="0">
                <a:solidFill>
                  <a:schemeClr val="tx2"/>
                </a:solidFill>
              </a:defRPr>
            </a:lvl6pPr>
            <a:lvl7pPr>
              <a:buClr>
                <a:schemeClr val="tx2"/>
              </a:buClr>
              <a:buAutoNum type="alphaLcPeriod"/>
              <a:defRPr sz="3200" baseline="0">
                <a:solidFill>
                  <a:schemeClr val="tx2"/>
                </a:solidFill>
              </a:defRPr>
            </a:lvl7pPr>
            <a:lvl8pPr>
              <a:buClr>
                <a:schemeClr val="tx2"/>
              </a:buClr>
              <a:buNone/>
              <a:defRPr sz="3200">
                <a:solidFill>
                  <a:schemeClr val="tx2"/>
                </a:solidFill>
              </a:defRPr>
            </a:lvl8pPr>
            <a:lvl9pPr>
              <a:defRPr sz="3200"/>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4" name="Slide Number Placeholder 5"/>
          <p:cNvSpPr>
            <a:spLocks noGrp="1"/>
          </p:cNvSpPr>
          <p:nvPr>
            <p:ph type="sldNum" sz="quarter" idx="4"/>
          </p:nvPr>
        </p:nvSpPr>
        <p:spPr>
          <a:xfrm>
            <a:off x="7086600" y="6477000"/>
            <a:ext cx="1527048" cy="152400"/>
          </a:xfrm>
          <a:prstGeom prst="rect">
            <a:avLst/>
          </a:prstGeom>
        </p:spPr>
        <p:txBody>
          <a:bodyPr lIns="0" tIns="0" rIns="0" bIns="0" anchor="t" anchorCtr="0">
            <a:noAutofit/>
          </a:bodyPr>
          <a:lstStyle>
            <a:lvl1pPr algn="r">
              <a:defRPr sz="1000">
                <a:solidFill>
                  <a:schemeClr val="tx1"/>
                </a:solidFill>
                <a:latin typeface="Arial" pitchFamily="34" charset="0"/>
                <a:cs typeface="Arial" pitchFamily="34" charset="0"/>
              </a:defRPr>
            </a:lvl1pPr>
          </a:lstStyle>
          <a:p>
            <a:fld id="{9EBD5762-3BDC-484D-9503-7EA6D5A9A8CE}" type="slidenum">
              <a:rPr lang="en-GB" smtClean="0"/>
              <a:pPr/>
              <a:t>‹#›</a:t>
            </a:fld>
            <a:endParaRPr lang="en-GB" dirty="0"/>
          </a:p>
        </p:txBody>
      </p:sp>
      <p:sp>
        <p:nvSpPr>
          <p:cNvPr id="16" name="Date Placeholder 3"/>
          <p:cNvSpPr>
            <a:spLocks noGrp="1"/>
          </p:cNvSpPr>
          <p:nvPr>
            <p:ph type="dt" sz="half" idx="2"/>
          </p:nvPr>
        </p:nvSpPr>
        <p:spPr>
          <a:xfrm>
            <a:off x="7086600" y="6324600"/>
            <a:ext cx="1524000" cy="152400"/>
          </a:xfrm>
          <a:prstGeom prst="rect">
            <a:avLst/>
          </a:prstGeom>
        </p:spPr>
        <p:txBody>
          <a:bodyPr lIns="0" tIns="0" rIns="0" bIns="0" anchor="t" anchorCtr="0">
            <a:noAutofit/>
          </a:bodyPr>
          <a:lstStyle>
            <a:lvl1pPr algn="r">
              <a:defRPr sz="1000">
                <a:solidFill>
                  <a:schemeClr val="tx1"/>
                </a:solidFill>
                <a:latin typeface="Arial" pitchFamily="34" charset="0"/>
                <a:cs typeface="Arial" pitchFamily="34" charset="0"/>
              </a:defRPr>
            </a:lvl1pPr>
          </a:lstStyle>
          <a:p>
            <a:r>
              <a:rPr lang="en-GB" smtClean="0"/>
              <a:t>January 2016</a:t>
            </a:r>
            <a:endParaRPr lang="en-GB" dirty="0"/>
          </a:p>
        </p:txBody>
      </p:sp>
      <p:sp>
        <p:nvSpPr>
          <p:cNvPr id="9" name="PwCFirm"/>
          <p:cNvSpPr txBox="1"/>
          <p:nvPr userDrawn="1"/>
        </p:nvSpPr>
        <p:spPr>
          <a:xfrm>
            <a:off x="533400" y="6477000"/>
            <a:ext cx="2590800" cy="152401"/>
          </a:xfrm>
          <a:prstGeom prst="rect">
            <a:avLst/>
          </a:prstGeom>
          <a:noFill/>
        </p:spPr>
        <p:txBody>
          <a:bodyPr vert="horz" wrap="square" lIns="0" tIns="0" rIns="0" bIns="0" rtlCol="0" anchor="t" anchorCtr="0">
            <a:noAutofit/>
          </a:bodyPr>
          <a:lstStyle/>
          <a:p>
            <a:r>
              <a:rPr lang="en-GB" sz="1000" noProof="0" dirty="0" smtClean="0">
                <a:latin typeface="Arial" pitchFamily="34" charset="0"/>
                <a:cs typeface="Arial" pitchFamily="34" charset="0"/>
              </a:rPr>
              <a:t>PwC</a:t>
            </a:r>
            <a:endParaRPr lang="en-GB" sz="1000" noProof="0" dirty="0">
              <a:latin typeface="Arial" pitchFamily="34" charset="0"/>
              <a:cs typeface="Arial" pitchFamily="34" charset="0"/>
            </a:endParaRPr>
          </a:p>
        </p:txBody>
      </p:sp>
    </p:spTree>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Key point: Colou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0" y="685800"/>
            <a:ext cx="8077200" cy="914400"/>
          </a:xfrm>
        </p:spPr>
        <p:txBody>
          <a:bodyPr/>
          <a:lstStyle>
            <a:lvl1pPr>
              <a:lnSpc>
                <a:spcPct val="100000"/>
              </a:lnSpc>
              <a:defRPr baseline="0">
                <a:solidFill>
                  <a:schemeClr val="bg1"/>
                </a:solidFill>
              </a:defRPr>
            </a:lvl1pPr>
          </a:lstStyle>
          <a:p>
            <a:r>
              <a:rPr lang="en-GB" noProof="0" dirty="0" smtClean="0"/>
              <a:t>Click to edit Master title style</a:t>
            </a:r>
            <a:endParaRPr lang="en-GB" noProof="0" dirty="0"/>
          </a:p>
        </p:txBody>
      </p:sp>
      <p:sp>
        <p:nvSpPr>
          <p:cNvPr id="3" name="Content Placeholder 2"/>
          <p:cNvSpPr>
            <a:spLocks noGrp="1"/>
          </p:cNvSpPr>
          <p:nvPr>
            <p:ph idx="1"/>
          </p:nvPr>
        </p:nvSpPr>
        <p:spPr>
          <a:xfrm>
            <a:off x="533400" y="1752600"/>
            <a:ext cx="8077200" cy="4419600"/>
          </a:xfrm>
        </p:spPr>
        <p:txBody>
          <a:bodyPr>
            <a:noAutofit/>
          </a:bodyPr>
          <a:lstStyle>
            <a:lvl1pPr>
              <a:lnSpc>
                <a:spcPts val="3600"/>
              </a:lnSpc>
              <a:spcBef>
                <a:spcPts val="0"/>
              </a:spcBef>
              <a:spcAft>
                <a:spcPts val="600"/>
              </a:spcAft>
              <a:defRPr sz="3200" baseline="0">
                <a:solidFill>
                  <a:schemeClr val="bg1"/>
                </a:solidFill>
              </a:defRPr>
            </a:lvl1pPr>
            <a:lvl2pPr marL="444500" indent="-263525">
              <a:lnSpc>
                <a:spcPts val="3600"/>
              </a:lnSpc>
              <a:spcBef>
                <a:spcPts val="0"/>
              </a:spcBef>
              <a:spcAft>
                <a:spcPts val="600"/>
              </a:spcAft>
              <a:buClr>
                <a:schemeClr val="bg1"/>
              </a:buClr>
              <a:defRPr sz="3200">
                <a:solidFill>
                  <a:schemeClr val="bg1"/>
                </a:solidFill>
              </a:defRPr>
            </a:lvl2pPr>
            <a:lvl3pPr marL="714375" indent="-266700">
              <a:lnSpc>
                <a:spcPts val="3600"/>
              </a:lnSpc>
              <a:spcBef>
                <a:spcPts val="0"/>
              </a:spcBef>
              <a:spcAft>
                <a:spcPts val="600"/>
              </a:spcAft>
              <a:buClr>
                <a:schemeClr val="bg1"/>
              </a:buClr>
              <a:defRPr sz="3200">
                <a:solidFill>
                  <a:schemeClr val="bg1"/>
                </a:solidFill>
              </a:defRPr>
            </a:lvl3pPr>
            <a:lvl4pPr marL="984250" indent="-266700">
              <a:lnSpc>
                <a:spcPts val="3600"/>
              </a:lnSpc>
              <a:spcBef>
                <a:spcPts val="0"/>
              </a:spcBef>
              <a:spcAft>
                <a:spcPts val="600"/>
              </a:spcAft>
              <a:buClr>
                <a:schemeClr val="bg1"/>
              </a:buClr>
              <a:defRPr sz="3200">
                <a:solidFill>
                  <a:schemeClr val="bg1"/>
                </a:solidFill>
              </a:defRPr>
            </a:lvl4pPr>
            <a:lvl5pPr marL="1341438" indent="-266700">
              <a:lnSpc>
                <a:spcPts val="3600"/>
              </a:lnSpc>
              <a:spcBef>
                <a:spcPts val="0"/>
              </a:spcBef>
              <a:spcAft>
                <a:spcPts val="600"/>
              </a:spcAft>
              <a:buClr>
                <a:schemeClr val="bg1"/>
              </a:buClr>
              <a:defRPr sz="3200">
                <a:solidFill>
                  <a:schemeClr val="bg1"/>
                </a:solidFill>
              </a:defRPr>
            </a:lvl5pPr>
            <a:lvl6pPr marL="1611313" indent="-271463">
              <a:lnSpc>
                <a:spcPts val="3600"/>
              </a:lnSpc>
              <a:spcBef>
                <a:spcPts val="0"/>
              </a:spcBef>
              <a:spcAft>
                <a:spcPts val="60"/>
              </a:spcAft>
              <a:buClr>
                <a:schemeClr val="bg1"/>
              </a:buClr>
              <a:buFont typeface="Arial" pitchFamily="34" charset="0"/>
              <a:buNone/>
              <a:defRPr sz="2800">
                <a:solidFill>
                  <a:schemeClr val="bg1"/>
                </a:solidFill>
              </a:defRPr>
            </a:lvl6pPr>
            <a:lvl7pPr>
              <a:defRPr sz="2800">
                <a:solidFill>
                  <a:schemeClr val="bg1"/>
                </a:solidFill>
              </a:defRPr>
            </a:lvl7pPr>
            <a:lvl8pPr>
              <a:lnSpc>
                <a:spcPts val="3600"/>
              </a:lnSpc>
              <a:defRPr sz="2800">
                <a:solidFill>
                  <a:schemeClr val="bg1"/>
                </a:solidFill>
              </a:defRPr>
            </a:lvl8pPr>
            <a:lvl9pPr>
              <a:defRPr sz="2800">
                <a:solidFill>
                  <a:schemeClr val="bg1"/>
                </a:solidFill>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p>
        </p:txBody>
      </p:sp>
      <p:sp>
        <p:nvSpPr>
          <p:cNvPr id="28" name="Footer Placeholder 4"/>
          <p:cNvSpPr>
            <a:spLocks noGrp="1"/>
          </p:cNvSpPr>
          <p:nvPr>
            <p:ph type="ftr" sz="quarter" idx="3"/>
          </p:nvPr>
        </p:nvSpPr>
        <p:spPr>
          <a:xfrm>
            <a:off x="533400" y="6324600"/>
            <a:ext cx="5257800" cy="152400"/>
          </a:xfrm>
          <a:prstGeom prst="rect">
            <a:avLst/>
          </a:prstGeom>
        </p:spPr>
        <p:txBody>
          <a:bodyPr vert="horz" lIns="0" tIns="0" rIns="0" bIns="0" anchor="b" anchorCtr="0">
            <a:noAutofit/>
          </a:bodyPr>
          <a:lstStyle>
            <a:lvl1pPr algn="l">
              <a:defRPr sz="1000">
                <a:solidFill>
                  <a:schemeClr val="bg1"/>
                </a:solidFill>
                <a:latin typeface="Arial" pitchFamily="34" charset="0"/>
                <a:cs typeface="Arial" pitchFamily="34" charset="0"/>
              </a:defRPr>
            </a:lvl1pPr>
          </a:lstStyle>
          <a:p>
            <a:r>
              <a:rPr lang="en-GB" smtClean="0"/>
              <a:t>R Training - Basic</a:t>
            </a:r>
            <a:endParaRPr lang="en-GB" dirty="0"/>
          </a:p>
        </p:txBody>
      </p:sp>
      <p:cxnSp>
        <p:nvCxnSpPr>
          <p:cNvPr id="11" name="Shape 10"/>
          <p:cNvCxnSpPr/>
          <p:nvPr/>
        </p:nvCxnSpPr>
        <p:spPr>
          <a:xfrm rot="5400000" flipH="1" flipV="1">
            <a:off x="4419601" y="-3429000"/>
            <a:ext cx="152399" cy="8229600"/>
          </a:xfrm>
          <a:prstGeom prst="bentConnector2">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7086600" y="6477000"/>
            <a:ext cx="1527048" cy="152400"/>
          </a:xfrm>
          <a:prstGeom prst="rect">
            <a:avLst/>
          </a:prstGeom>
        </p:spPr>
        <p:txBody>
          <a:bodyPr lIns="0" tIns="0" rIns="0" bIns="0" anchor="t" anchorCtr="0">
            <a:noAutofit/>
          </a:bodyPr>
          <a:lstStyle>
            <a:lvl1pPr algn="r">
              <a:defRPr sz="1000">
                <a:solidFill>
                  <a:schemeClr val="bg1"/>
                </a:solidFill>
                <a:latin typeface="Arial" pitchFamily="34" charset="0"/>
                <a:cs typeface="Arial" pitchFamily="34" charset="0"/>
              </a:defRPr>
            </a:lvl1pPr>
          </a:lstStyle>
          <a:p>
            <a:fld id="{9EBD5762-3BDC-484D-9503-7EA6D5A9A8CE}" type="slidenum">
              <a:rPr lang="en-GB" smtClean="0"/>
              <a:pPr/>
              <a:t>‹#›</a:t>
            </a:fld>
            <a:endParaRPr lang="en-GB" dirty="0"/>
          </a:p>
        </p:txBody>
      </p:sp>
      <p:sp>
        <p:nvSpPr>
          <p:cNvPr id="10" name="Date Placeholder 3"/>
          <p:cNvSpPr>
            <a:spLocks noGrp="1"/>
          </p:cNvSpPr>
          <p:nvPr>
            <p:ph type="dt" sz="half" idx="2"/>
          </p:nvPr>
        </p:nvSpPr>
        <p:spPr>
          <a:xfrm>
            <a:off x="7086600" y="6324600"/>
            <a:ext cx="1524000" cy="152400"/>
          </a:xfrm>
          <a:prstGeom prst="rect">
            <a:avLst/>
          </a:prstGeom>
        </p:spPr>
        <p:txBody>
          <a:bodyPr lIns="0" tIns="0" rIns="0" bIns="0" anchor="t" anchorCtr="0">
            <a:noAutofit/>
          </a:bodyPr>
          <a:lstStyle>
            <a:lvl1pPr algn="r">
              <a:defRPr sz="1000">
                <a:solidFill>
                  <a:schemeClr val="bg1"/>
                </a:solidFill>
                <a:latin typeface="Arial" pitchFamily="34" charset="0"/>
                <a:cs typeface="Arial" pitchFamily="34" charset="0"/>
              </a:defRPr>
            </a:lvl1pPr>
          </a:lstStyle>
          <a:p>
            <a:r>
              <a:rPr lang="en-GB" smtClean="0"/>
              <a:t>January 2016</a:t>
            </a:r>
            <a:endParaRPr lang="en-GB" dirty="0"/>
          </a:p>
        </p:txBody>
      </p:sp>
      <p:sp>
        <p:nvSpPr>
          <p:cNvPr id="12" name="PwCFirm"/>
          <p:cNvSpPr txBox="1"/>
          <p:nvPr userDrawn="1"/>
        </p:nvSpPr>
        <p:spPr>
          <a:xfrm>
            <a:off x="533400" y="6477000"/>
            <a:ext cx="2590800" cy="152401"/>
          </a:xfrm>
          <a:prstGeom prst="rect">
            <a:avLst/>
          </a:prstGeom>
          <a:noFill/>
        </p:spPr>
        <p:txBody>
          <a:bodyPr vert="horz" wrap="square" lIns="0" tIns="0" rIns="0" bIns="0" rtlCol="0" anchor="t" anchorCtr="0">
            <a:noAutofit/>
          </a:bodyPr>
          <a:lstStyle/>
          <a:p>
            <a:r>
              <a:rPr lang="en-GB" sz="1000" noProof="0" dirty="0" smtClean="0">
                <a:solidFill>
                  <a:schemeClr val="bg1"/>
                </a:solidFill>
                <a:latin typeface="Arial" pitchFamily="34" charset="0"/>
                <a:cs typeface="Arial" pitchFamily="34" charset="0"/>
              </a:rPr>
              <a:t>PwC</a:t>
            </a:r>
            <a:endParaRPr lang="en-GB" sz="1000" noProof="0" dirty="0">
              <a:solidFill>
                <a:schemeClr val="bg1"/>
              </a:solidFill>
              <a:latin typeface="Arial" pitchFamily="34" charset="0"/>
              <a:cs typeface="Arial" pitchFamily="34" charset="0"/>
            </a:endParaRPr>
          </a:p>
        </p:txBody>
      </p:sp>
    </p:spTree>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Divider">
    <p:spTree>
      <p:nvGrpSpPr>
        <p:cNvPr id="1" name=""/>
        <p:cNvGrpSpPr/>
        <p:nvPr/>
      </p:nvGrpSpPr>
      <p:grpSpPr>
        <a:xfrm>
          <a:off x="0" y="0"/>
          <a:ext cx="0" cy="0"/>
          <a:chOff x="0" y="0"/>
          <a:chExt cx="0" cy="0"/>
        </a:xfrm>
      </p:grpSpPr>
      <p:sp>
        <p:nvSpPr>
          <p:cNvPr id="57" name="Title 1"/>
          <p:cNvSpPr>
            <a:spLocks noGrp="1"/>
          </p:cNvSpPr>
          <p:nvPr>
            <p:ph type="ctrTitle"/>
          </p:nvPr>
        </p:nvSpPr>
        <p:spPr bwMode="black">
          <a:xfrm>
            <a:off x="533400" y="685801"/>
            <a:ext cx="8077200" cy="1066799"/>
          </a:xfrm>
        </p:spPr>
        <p:txBody>
          <a:bodyPr anchor="t" anchorCtr="0">
            <a:noAutofit/>
          </a:bodyPr>
          <a:lstStyle>
            <a:lvl1pPr>
              <a:lnSpc>
                <a:spcPct val="90000"/>
              </a:lnSpc>
              <a:defRPr sz="3200">
                <a:solidFill>
                  <a:schemeClr val="tx1"/>
                </a:solidFill>
              </a:defRPr>
            </a:lvl1pPr>
          </a:lstStyle>
          <a:p>
            <a:r>
              <a:rPr lang="en-GB" noProof="0" dirty="0" smtClean="0"/>
              <a:t>Click to edit Master title style</a:t>
            </a:r>
          </a:p>
        </p:txBody>
      </p:sp>
      <p:sp>
        <p:nvSpPr>
          <p:cNvPr id="58" name="Subtitle 2"/>
          <p:cNvSpPr>
            <a:spLocks noGrp="1"/>
          </p:cNvSpPr>
          <p:nvPr>
            <p:ph type="subTitle" idx="1"/>
          </p:nvPr>
        </p:nvSpPr>
        <p:spPr bwMode="black">
          <a:xfrm>
            <a:off x="533400" y="1905001"/>
            <a:ext cx="8077200" cy="1371599"/>
          </a:xfrm>
        </p:spPr>
        <p:txBody>
          <a:bodyPr>
            <a:noAutofit/>
          </a:bodyPr>
          <a:lstStyle>
            <a:lvl1pPr marL="0" indent="0" algn="l">
              <a:lnSpc>
                <a:spcPct val="90000"/>
              </a:lnSpc>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Click to edit Master subtitle style</a:t>
            </a:r>
          </a:p>
        </p:txBody>
      </p:sp>
      <p:sp>
        <p:nvSpPr>
          <p:cNvPr id="33" name="Footer Placeholder 4"/>
          <p:cNvSpPr>
            <a:spLocks noGrp="1"/>
          </p:cNvSpPr>
          <p:nvPr>
            <p:ph type="ftr" sz="quarter" idx="3"/>
          </p:nvPr>
        </p:nvSpPr>
        <p:spPr>
          <a:xfrm>
            <a:off x="533400" y="6324600"/>
            <a:ext cx="5257800" cy="152400"/>
          </a:xfrm>
          <a:prstGeom prst="rect">
            <a:avLst/>
          </a:prstGeom>
        </p:spPr>
        <p:txBody>
          <a:bodyPr vert="horz" lIns="0" tIns="0" rIns="0" bIns="0" anchor="b" anchorCtr="0">
            <a:noAutofit/>
          </a:bodyPr>
          <a:lstStyle>
            <a:lvl1pPr algn="l">
              <a:defRPr sz="1000">
                <a:solidFill>
                  <a:schemeClr val="tx1"/>
                </a:solidFill>
                <a:latin typeface="Arial" pitchFamily="34" charset="0"/>
                <a:cs typeface="Arial" pitchFamily="34" charset="0"/>
              </a:defRPr>
            </a:lvl1pPr>
          </a:lstStyle>
          <a:p>
            <a:r>
              <a:rPr lang="en-GB" smtClean="0"/>
              <a:t>R Training - Basic</a:t>
            </a:r>
            <a:endParaRPr lang="en-GB" dirty="0"/>
          </a:p>
        </p:txBody>
      </p:sp>
      <p:cxnSp>
        <p:nvCxnSpPr>
          <p:cNvPr id="12" name="Shape 11"/>
          <p:cNvCxnSpPr/>
          <p:nvPr/>
        </p:nvCxnSpPr>
        <p:spPr>
          <a:xfrm rot="5400000" flipH="1" flipV="1">
            <a:off x="4419601" y="-3429000"/>
            <a:ext cx="152399" cy="8229600"/>
          </a:xfrm>
          <a:prstGeom prst="bentConnector2">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7086600" y="6477000"/>
            <a:ext cx="1527048" cy="152400"/>
          </a:xfrm>
          <a:prstGeom prst="rect">
            <a:avLst/>
          </a:prstGeom>
        </p:spPr>
        <p:txBody>
          <a:bodyPr lIns="0" tIns="0" rIns="0" bIns="0" anchor="t" anchorCtr="0">
            <a:noAutofit/>
          </a:bodyPr>
          <a:lstStyle>
            <a:lvl1pPr algn="r">
              <a:defRPr sz="1000">
                <a:solidFill>
                  <a:schemeClr val="tx1"/>
                </a:solidFill>
                <a:latin typeface="Arial" pitchFamily="34" charset="0"/>
                <a:cs typeface="Arial" pitchFamily="34" charset="0"/>
              </a:defRPr>
            </a:lvl1pPr>
          </a:lstStyle>
          <a:p>
            <a:fld id="{9EBD5762-3BDC-484D-9503-7EA6D5A9A8CE}" type="slidenum">
              <a:rPr lang="en-GB" smtClean="0"/>
              <a:pPr/>
              <a:t>‹#›</a:t>
            </a:fld>
            <a:endParaRPr lang="en-GB" dirty="0"/>
          </a:p>
        </p:txBody>
      </p:sp>
      <p:sp>
        <p:nvSpPr>
          <p:cNvPr id="10" name="Date Placeholder 3"/>
          <p:cNvSpPr>
            <a:spLocks noGrp="1"/>
          </p:cNvSpPr>
          <p:nvPr>
            <p:ph type="dt" sz="half" idx="2"/>
          </p:nvPr>
        </p:nvSpPr>
        <p:spPr>
          <a:xfrm>
            <a:off x="7086600" y="6324600"/>
            <a:ext cx="1524000" cy="152400"/>
          </a:xfrm>
          <a:prstGeom prst="rect">
            <a:avLst/>
          </a:prstGeom>
        </p:spPr>
        <p:txBody>
          <a:bodyPr lIns="0" tIns="0" rIns="0" bIns="0" anchor="t" anchorCtr="0">
            <a:noAutofit/>
          </a:bodyPr>
          <a:lstStyle>
            <a:lvl1pPr algn="r">
              <a:defRPr sz="1000">
                <a:solidFill>
                  <a:schemeClr val="tx1"/>
                </a:solidFill>
                <a:latin typeface="Arial" pitchFamily="34" charset="0"/>
                <a:cs typeface="Arial" pitchFamily="34" charset="0"/>
              </a:defRPr>
            </a:lvl1pPr>
          </a:lstStyle>
          <a:p>
            <a:r>
              <a:rPr lang="en-GB" smtClean="0"/>
              <a:t>January 2016</a:t>
            </a:r>
            <a:endParaRPr lang="en-GB" dirty="0"/>
          </a:p>
        </p:txBody>
      </p:sp>
      <p:sp>
        <p:nvSpPr>
          <p:cNvPr id="11" name="PwCFirm"/>
          <p:cNvSpPr txBox="1"/>
          <p:nvPr userDrawn="1"/>
        </p:nvSpPr>
        <p:spPr>
          <a:xfrm>
            <a:off x="533400" y="6477000"/>
            <a:ext cx="2590800" cy="152401"/>
          </a:xfrm>
          <a:prstGeom prst="rect">
            <a:avLst/>
          </a:prstGeom>
          <a:noFill/>
        </p:spPr>
        <p:txBody>
          <a:bodyPr vert="horz" wrap="square" lIns="0" tIns="0" rIns="0" bIns="0" rtlCol="0" anchor="t" anchorCtr="0">
            <a:noAutofit/>
          </a:bodyPr>
          <a:lstStyle/>
          <a:p>
            <a:r>
              <a:rPr lang="en-GB" sz="1000" noProof="0" dirty="0" smtClean="0">
                <a:latin typeface="Arial" pitchFamily="34" charset="0"/>
                <a:cs typeface="Arial" pitchFamily="34" charset="0"/>
              </a:rPr>
              <a:t>PwC</a:t>
            </a:r>
            <a:endParaRPr lang="en-GB" sz="1000" noProof="0" dirty="0">
              <a:latin typeface="Arial" pitchFamily="34" charset="0"/>
              <a:cs typeface="Arial" pitchFamily="34" charset="0"/>
            </a:endParaRPr>
          </a:p>
        </p:txBody>
      </p:sp>
    </p:spTree>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Divider: Colour">
    <p:bg>
      <p:bgPr>
        <a:solidFill>
          <a:schemeClr val="tx2"/>
        </a:solidFill>
        <a:effectLst/>
      </p:bgPr>
    </p:bg>
    <p:spTree>
      <p:nvGrpSpPr>
        <p:cNvPr id="1" name=""/>
        <p:cNvGrpSpPr/>
        <p:nvPr/>
      </p:nvGrpSpPr>
      <p:grpSpPr>
        <a:xfrm>
          <a:off x="0" y="0"/>
          <a:ext cx="0" cy="0"/>
          <a:chOff x="0" y="0"/>
          <a:chExt cx="0" cy="0"/>
        </a:xfrm>
      </p:grpSpPr>
      <p:sp>
        <p:nvSpPr>
          <p:cNvPr id="57" name="Title 1"/>
          <p:cNvSpPr>
            <a:spLocks noGrp="1"/>
          </p:cNvSpPr>
          <p:nvPr>
            <p:ph type="ctrTitle"/>
          </p:nvPr>
        </p:nvSpPr>
        <p:spPr bwMode="black">
          <a:xfrm>
            <a:off x="533400" y="685800"/>
            <a:ext cx="8077200" cy="1066800"/>
          </a:xfrm>
        </p:spPr>
        <p:txBody>
          <a:bodyPr anchor="t" anchorCtr="0">
            <a:noAutofit/>
          </a:bodyPr>
          <a:lstStyle>
            <a:lvl1pPr>
              <a:lnSpc>
                <a:spcPct val="90000"/>
              </a:lnSpc>
              <a:defRPr sz="3200" baseline="0">
                <a:solidFill>
                  <a:schemeClr val="bg1"/>
                </a:solidFill>
              </a:defRPr>
            </a:lvl1pPr>
          </a:lstStyle>
          <a:p>
            <a:r>
              <a:rPr lang="en-GB" noProof="0" dirty="0" smtClean="0"/>
              <a:t>Click to edit Master title style</a:t>
            </a:r>
            <a:endParaRPr lang="en-GB" noProof="0" dirty="0"/>
          </a:p>
        </p:txBody>
      </p:sp>
      <p:sp>
        <p:nvSpPr>
          <p:cNvPr id="22" name="Subtitle 2"/>
          <p:cNvSpPr>
            <a:spLocks noGrp="1"/>
          </p:cNvSpPr>
          <p:nvPr>
            <p:ph type="subTitle" idx="1"/>
          </p:nvPr>
        </p:nvSpPr>
        <p:spPr bwMode="black">
          <a:xfrm>
            <a:off x="533400" y="1905000"/>
            <a:ext cx="8077200" cy="1371600"/>
          </a:xfrm>
        </p:spPr>
        <p:txBody>
          <a:bodyPr>
            <a:noAutofit/>
          </a:bodyPr>
          <a:lstStyle>
            <a:lvl1pPr marL="0" indent="0" algn="l">
              <a:lnSpc>
                <a:spcPct val="90000"/>
              </a:lnSpc>
              <a:buNone/>
              <a:defRPr sz="3200" baseline="0">
                <a:solidFill>
                  <a:schemeClr val="bg1"/>
                </a:solidFill>
                <a:latin typeface="+mj-lt"/>
              </a:defRPr>
            </a:lvl1pPr>
            <a:lvl2pPr marL="0" indent="0" algn="l">
              <a:buNone/>
              <a:defRPr sz="1800">
                <a:solidFill>
                  <a:schemeClr val="bg1"/>
                </a:solidFill>
                <a:latin typeface="+mj-lt"/>
              </a:defRPr>
            </a:lvl2pPr>
            <a:lvl3pPr marL="457200" indent="0" algn="l">
              <a:buNone/>
              <a:defRPr sz="1800">
                <a:solidFill>
                  <a:schemeClr val="bg1"/>
                </a:solidFill>
                <a:latin typeface="+mj-lt"/>
              </a:defRPr>
            </a:lvl3pPr>
            <a:lvl4pPr marL="914400" indent="0" algn="l">
              <a:buNone/>
              <a:defRPr sz="1800">
                <a:solidFill>
                  <a:schemeClr val="bg1"/>
                </a:solidFill>
                <a:latin typeface="+mj-lt"/>
              </a:defRPr>
            </a:lvl4pPr>
            <a:lvl5pPr marL="1371600" indent="0" algn="l">
              <a:buNone/>
              <a:defRPr sz="1800">
                <a:solidFill>
                  <a:schemeClr val="bg1"/>
                </a:solidFill>
                <a:latin typeface="+mj-lt"/>
              </a:defRPr>
            </a:lvl5pPr>
            <a:lvl6pPr marL="1828800" indent="0" algn="l">
              <a:buNone/>
              <a:defRPr sz="1800">
                <a:solidFill>
                  <a:schemeClr val="bg1"/>
                </a:solidFill>
                <a:latin typeface="+mj-lt"/>
              </a:defRPr>
            </a:lvl6pPr>
            <a:lvl7pPr marL="2286000" indent="0" algn="l">
              <a:buNone/>
              <a:defRPr sz="1800">
                <a:solidFill>
                  <a:schemeClr val="bg1"/>
                </a:solidFill>
                <a:latin typeface="+mj-lt"/>
              </a:defRPr>
            </a:lvl7pPr>
            <a:lvl8pPr marL="2743200" indent="0" algn="l">
              <a:buNone/>
              <a:defRPr sz="1800">
                <a:solidFill>
                  <a:schemeClr val="bg1"/>
                </a:solidFill>
                <a:latin typeface="+mj-lt"/>
              </a:defRPr>
            </a:lvl8pPr>
            <a:lvl9pPr marL="3200400" indent="0" algn="l">
              <a:buNone/>
              <a:defRPr sz="1800">
                <a:solidFill>
                  <a:schemeClr val="bg1"/>
                </a:solidFill>
                <a:latin typeface="+mj-lt"/>
              </a:defRPr>
            </a:lvl9pPr>
          </a:lstStyle>
          <a:p>
            <a:r>
              <a:rPr lang="en-GB" noProof="0" dirty="0" smtClean="0"/>
              <a:t>Click to edit Master subtitle style</a:t>
            </a:r>
          </a:p>
        </p:txBody>
      </p:sp>
      <p:sp>
        <p:nvSpPr>
          <p:cNvPr id="37" name="Footer Placeholder 4"/>
          <p:cNvSpPr>
            <a:spLocks noGrp="1"/>
          </p:cNvSpPr>
          <p:nvPr>
            <p:ph type="ftr" sz="quarter" idx="3"/>
          </p:nvPr>
        </p:nvSpPr>
        <p:spPr>
          <a:xfrm>
            <a:off x="533400" y="6324600"/>
            <a:ext cx="5257800" cy="152400"/>
          </a:xfrm>
          <a:prstGeom prst="rect">
            <a:avLst/>
          </a:prstGeom>
        </p:spPr>
        <p:txBody>
          <a:bodyPr vert="horz" lIns="0" tIns="0" rIns="0" bIns="0" anchor="b" anchorCtr="0">
            <a:noAutofit/>
          </a:bodyPr>
          <a:lstStyle>
            <a:lvl1pPr algn="l">
              <a:defRPr sz="1000">
                <a:solidFill>
                  <a:schemeClr val="bg1"/>
                </a:solidFill>
                <a:latin typeface="Arial" pitchFamily="34" charset="0"/>
                <a:cs typeface="Arial" pitchFamily="34" charset="0"/>
              </a:defRPr>
            </a:lvl1pPr>
          </a:lstStyle>
          <a:p>
            <a:r>
              <a:rPr lang="en-GB" smtClean="0"/>
              <a:t>R Training - Basic</a:t>
            </a:r>
            <a:endParaRPr lang="en-GB" dirty="0"/>
          </a:p>
        </p:txBody>
      </p:sp>
      <p:cxnSp>
        <p:nvCxnSpPr>
          <p:cNvPr id="11" name="Shape 10"/>
          <p:cNvCxnSpPr/>
          <p:nvPr/>
        </p:nvCxnSpPr>
        <p:spPr>
          <a:xfrm rot="5400000" flipH="1" flipV="1">
            <a:off x="4419601" y="-3429000"/>
            <a:ext cx="152399" cy="8229600"/>
          </a:xfrm>
          <a:prstGeom prst="bentConnector2">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7086600" y="6477000"/>
            <a:ext cx="1527048" cy="152400"/>
          </a:xfrm>
          <a:prstGeom prst="rect">
            <a:avLst/>
          </a:prstGeom>
        </p:spPr>
        <p:txBody>
          <a:bodyPr lIns="0" tIns="0" rIns="0" bIns="0" anchor="t" anchorCtr="0">
            <a:noAutofit/>
          </a:bodyPr>
          <a:lstStyle>
            <a:lvl1pPr algn="r">
              <a:defRPr sz="1000">
                <a:solidFill>
                  <a:schemeClr val="bg1"/>
                </a:solidFill>
                <a:latin typeface="Arial" pitchFamily="34" charset="0"/>
                <a:cs typeface="Arial" pitchFamily="34" charset="0"/>
              </a:defRPr>
            </a:lvl1pPr>
          </a:lstStyle>
          <a:p>
            <a:fld id="{9EBD5762-3BDC-484D-9503-7EA6D5A9A8CE}" type="slidenum">
              <a:rPr lang="en-GB" smtClean="0"/>
              <a:pPr/>
              <a:t>‹#›</a:t>
            </a:fld>
            <a:endParaRPr lang="en-GB" dirty="0"/>
          </a:p>
        </p:txBody>
      </p:sp>
      <p:sp>
        <p:nvSpPr>
          <p:cNvPr id="10" name="Date Placeholder 3"/>
          <p:cNvSpPr>
            <a:spLocks noGrp="1"/>
          </p:cNvSpPr>
          <p:nvPr>
            <p:ph type="dt" sz="half" idx="2"/>
          </p:nvPr>
        </p:nvSpPr>
        <p:spPr>
          <a:xfrm>
            <a:off x="7086600" y="6324600"/>
            <a:ext cx="1524000" cy="152400"/>
          </a:xfrm>
          <a:prstGeom prst="rect">
            <a:avLst/>
          </a:prstGeom>
        </p:spPr>
        <p:txBody>
          <a:bodyPr lIns="0" tIns="0" rIns="0" bIns="0" anchor="t" anchorCtr="0">
            <a:noAutofit/>
          </a:bodyPr>
          <a:lstStyle>
            <a:lvl1pPr algn="r">
              <a:defRPr sz="1000">
                <a:solidFill>
                  <a:schemeClr val="bg1"/>
                </a:solidFill>
                <a:latin typeface="Arial" pitchFamily="34" charset="0"/>
                <a:cs typeface="Arial" pitchFamily="34" charset="0"/>
              </a:defRPr>
            </a:lvl1pPr>
          </a:lstStyle>
          <a:p>
            <a:r>
              <a:rPr lang="en-GB" smtClean="0"/>
              <a:t>January 2016</a:t>
            </a:r>
            <a:endParaRPr lang="en-GB" dirty="0"/>
          </a:p>
        </p:txBody>
      </p:sp>
      <p:sp>
        <p:nvSpPr>
          <p:cNvPr id="12" name="PwCFirm"/>
          <p:cNvSpPr txBox="1"/>
          <p:nvPr userDrawn="1"/>
        </p:nvSpPr>
        <p:spPr>
          <a:xfrm>
            <a:off x="533400" y="6477000"/>
            <a:ext cx="2590800" cy="152401"/>
          </a:xfrm>
          <a:prstGeom prst="rect">
            <a:avLst/>
          </a:prstGeom>
          <a:noFill/>
        </p:spPr>
        <p:txBody>
          <a:bodyPr vert="horz" wrap="square" lIns="0" tIns="0" rIns="0" bIns="0" rtlCol="0" anchor="t" anchorCtr="0">
            <a:noAutofit/>
          </a:bodyPr>
          <a:lstStyle/>
          <a:p>
            <a:r>
              <a:rPr lang="en-GB" sz="1000" noProof="0" dirty="0" smtClean="0">
                <a:solidFill>
                  <a:schemeClr val="bg1"/>
                </a:solidFill>
                <a:latin typeface="Arial" pitchFamily="34" charset="0"/>
                <a:cs typeface="Arial" pitchFamily="34" charset="0"/>
              </a:rPr>
              <a:t>PwC</a:t>
            </a:r>
            <a:endParaRPr lang="en-GB" sz="1000" noProof="0" dirty="0">
              <a:solidFill>
                <a:schemeClr val="bg1"/>
              </a:solidFill>
              <a:latin typeface="Arial" pitchFamily="34" charset="0"/>
              <a:cs typeface="Arial" pitchFamily="34" charset="0"/>
            </a:endParaRPr>
          </a:p>
        </p:txBody>
      </p:sp>
    </p:spTree>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Divider: Content">
    <p:bg>
      <p:bgPr>
        <a:solidFill>
          <a:schemeClr val="tx2"/>
        </a:solidFill>
        <a:effectLst/>
      </p:bgPr>
    </p:bg>
    <p:spTree>
      <p:nvGrpSpPr>
        <p:cNvPr id="1" name=""/>
        <p:cNvGrpSpPr/>
        <p:nvPr/>
      </p:nvGrpSpPr>
      <p:grpSpPr>
        <a:xfrm>
          <a:off x="0" y="0"/>
          <a:ext cx="0" cy="0"/>
          <a:chOff x="0" y="0"/>
          <a:chExt cx="0" cy="0"/>
        </a:xfrm>
      </p:grpSpPr>
      <p:sp>
        <p:nvSpPr>
          <p:cNvPr id="57" name="Title 1"/>
          <p:cNvSpPr>
            <a:spLocks noGrp="1"/>
          </p:cNvSpPr>
          <p:nvPr>
            <p:ph type="ctrTitle"/>
          </p:nvPr>
        </p:nvSpPr>
        <p:spPr bwMode="black">
          <a:xfrm>
            <a:off x="533400" y="685800"/>
            <a:ext cx="8077200" cy="1066800"/>
          </a:xfrm>
        </p:spPr>
        <p:txBody>
          <a:bodyPr anchor="t" anchorCtr="0">
            <a:noAutofit/>
          </a:bodyPr>
          <a:lstStyle>
            <a:lvl1pPr>
              <a:lnSpc>
                <a:spcPct val="90000"/>
              </a:lnSpc>
              <a:defRPr sz="3200">
                <a:solidFill>
                  <a:schemeClr val="bg1"/>
                </a:solidFill>
              </a:defRPr>
            </a:lvl1pPr>
          </a:lstStyle>
          <a:p>
            <a:r>
              <a:rPr lang="en-GB" noProof="0" dirty="0" smtClean="0"/>
              <a:t>Click to edit Master title style</a:t>
            </a:r>
          </a:p>
        </p:txBody>
      </p:sp>
      <p:sp>
        <p:nvSpPr>
          <p:cNvPr id="20" name="Content Placeholder 19"/>
          <p:cNvSpPr>
            <a:spLocks noGrp="1"/>
          </p:cNvSpPr>
          <p:nvPr>
            <p:ph sz="quarter" idx="13"/>
          </p:nvPr>
        </p:nvSpPr>
        <p:spPr>
          <a:xfrm>
            <a:off x="533401" y="2819400"/>
            <a:ext cx="3962399" cy="3352800"/>
          </a:xfrm>
        </p:spPr>
        <p:txBody>
          <a:bodyPr/>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
                <a:schemeClr val="bg1"/>
              </a:buCl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p>
        </p:txBody>
      </p:sp>
      <p:sp>
        <p:nvSpPr>
          <p:cNvPr id="33" name="Subtitle 2"/>
          <p:cNvSpPr>
            <a:spLocks noGrp="1"/>
          </p:cNvSpPr>
          <p:nvPr>
            <p:ph type="subTitle" idx="1"/>
          </p:nvPr>
        </p:nvSpPr>
        <p:spPr bwMode="black">
          <a:xfrm>
            <a:off x="533400" y="1905001"/>
            <a:ext cx="8077200" cy="762000"/>
          </a:xfrm>
        </p:spPr>
        <p:txBody>
          <a:bodyPr>
            <a:noAutofit/>
          </a:bodyPr>
          <a:lstStyle>
            <a:lvl1pPr marL="0" indent="0" algn="l">
              <a:lnSpc>
                <a:spcPct val="90000"/>
              </a:lnSpc>
              <a:buNone/>
              <a:defRPr sz="3200">
                <a:solidFill>
                  <a:schemeClr val="bg1"/>
                </a:solidFill>
                <a:latin typeface="+mj-lt"/>
              </a:defRPr>
            </a:lvl1pPr>
            <a:lvl2pPr marL="0" indent="0" algn="l">
              <a:buNone/>
              <a:defRPr sz="1800">
                <a:solidFill>
                  <a:schemeClr val="bg1"/>
                </a:solidFill>
                <a:latin typeface="+mj-lt"/>
              </a:defRPr>
            </a:lvl2pPr>
            <a:lvl3pPr marL="457200" indent="0" algn="l">
              <a:buNone/>
              <a:defRPr sz="1800">
                <a:solidFill>
                  <a:schemeClr val="bg1"/>
                </a:solidFill>
                <a:latin typeface="+mj-lt"/>
              </a:defRPr>
            </a:lvl3pPr>
            <a:lvl4pPr marL="914400" indent="0" algn="l">
              <a:buNone/>
              <a:defRPr sz="1800">
                <a:solidFill>
                  <a:schemeClr val="bg1"/>
                </a:solidFill>
                <a:latin typeface="+mj-lt"/>
              </a:defRPr>
            </a:lvl4pPr>
            <a:lvl5pPr marL="1371600" indent="0" algn="l">
              <a:buNone/>
              <a:defRPr sz="1800">
                <a:solidFill>
                  <a:schemeClr val="bg1"/>
                </a:solidFill>
                <a:latin typeface="+mj-lt"/>
              </a:defRPr>
            </a:lvl5pPr>
            <a:lvl6pPr marL="1828800" indent="0" algn="l">
              <a:buNone/>
              <a:defRPr sz="1800">
                <a:solidFill>
                  <a:schemeClr val="bg1"/>
                </a:solidFill>
                <a:latin typeface="+mj-lt"/>
              </a:defRPr>
            </a:lvl6pPr>
            <a:lvl7pPr marL="2286000" indent="0" algn="l">
              <a:buNone/>
              <a:defRPr sz="1800">
                <a:solidFill>
                  <a:schemeClr val="bg1"/>
                </a:solidFill>
                <a:latin typeface="+mj-lt"/>
              </a:defRPr>
            </a:lvl7pPr>
            <a:lvl8pPr marL="2743200" indent="0" algn="l">
              <a:buNone/>
              <a:defRPr sz="1800">
                <a:solidFill>
                  <a:schemeClr val="bg1"/>
                </a:solidFill>
                <a:latin typeface="+mj-lt"/>
              </a:defRPr>
            </a:lvl8pPr>
            <a:lvl9pPr marL="3200400" indent="0" algn="l">
              <a:buNone/>
              <a:defRPr sz="1800">
                <a:solidFill>
                  <a:schemeClr val="bg1"/>
                </a:solidFill>
                <a:latin typeface="+mj-lt"/>
              </a:defRPr>
            </a:lvl9pPr>
          </a:lstStyle>
          <a:p>
            <a:r>
              <a:rPr lang="en-GB" noProof="0" dirty="0" smtClean="0"/>
              <a:t>Click to edit Master subtitle style</a:t>
            </a:r>
          </a:p>
        </p:txBody>
      </p:sp>
      <p:sp>
        <p:nvSpPr>
          <p:cNvPr id="31" name="Footer Placeholder 4"/>
          <p:cNvSpPr>
            <a:spLocks noGrp="1"/>
          </p:cNvSpPr>
          <p:nvPr>
            <p:ph type="ftr" sz="quarter" idx="3"/>
          </p:nvPr>
        </p:nvSpPr>
        <p:spPr>
          <a:xfrm>
            <a:off x="533400" y="6324600"/>
            <a:ext cx="5257800" cy="152400"/>
          </a:xfrm>
          <a:prstGeom prst="rect">
            <a:avLst/>
          </a:prstGeom>
        </p:spPr>
        <p:txBody>
          <a:bodyPr vert="horz" lIns="0" tIns="0" rIns="0" bIns="0" anchor="b" anchorCtr="0">
            <a:noAutofit/>
          </a:bodyPr>
          <a:lstStyle>
            <a:lvl1pPr algn="l">
              <a:defRPr sz="1000">
                <a:solidFill>
                  <a:schemeClr val="bg1"/>
                </a:solidFill>
                <a:latin typeface="Arial" pitchFamily="34" charset="0"/>
                <a:cs typeface="Arial" pitchFamily="34" charset="0"/>
              </a:defRPr>
            </a:lvl1pPr>
          </a:lstStyle>
          <a:p>
            <a:r>
              <a:rPr lang="en-GB" smtClean="0"/>
              <a:t>R Training - Basic</a:t>
            </a:r>
            <a:endParaRPr lang="en-GB" dirty="0"/>
          </a:p>
        </p:txBody>
      </p:sp>
      <p:cxnSp>
        <p:nvCxnSpPr>
          <p:cNvPr id="12" name="Shape 11"/>
          <p:cNvCxnSpPr/>
          <p:nvPr/>
        </p:nvCxnSpPr>
        <p:spPr>
          <a:xfrm rot="5400000" flipH="1" flipV="1">
            <a:off x="4419601" y="-3429000"/>
            <a:ext cx="152399" cy="8229600"/>
          </a:xfrm>
          <a:prstGeom prst="bentConnector2">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Slide Number Placeholder 5"/>
          <p:cNvSpPr>
            <a:spLocks noGrp="1"/>
          </p:cNvSpPr>
          <p:nvPr>
            <p:ph type="sldNum" sz="quarter" idx="4"/>
          </p:nvPr>
        </p:nvSpPr>
        <p:spPr>
          <a:xfrm>
            <a:off x="7086600" y="6477000"/>
            <a:ext cx="1527048" cy="152400"/>
          </a:xfrm>
          <a:prstGeom prst="rect">
            <a:avLst/>
          </a:prstGeom>
        </p:spPr>
        <p:txBody>
          <a:bodyPr lIns="0" tIns="0" rIns="0" bIns="0" anchor="t" anchorCtr="0">
            <a:noAutofit/>
          </a:bodyPr>
          <a:lstStyle>
            <a:lvl1pPr algn="r">
              <a:defRPr sz="1000">
                <a:solidFill>
                  <a:schemeClr val="bg1"/>
                </a:solidFill>
                <a:latin typeface="Arial" pitchFamily="34" charset="0"/>
                <a:cs typeface="Arial" pitchFamily="34" charset="0"/>
              </a:defRPr>
            </a:lvl1pPr>
          </a:lstStyle>
          <a:p>
            <a:fld id="{9EBD5762-3BDC-484D-9503-7EA6D5A9A8CE}" type="slidenum">
              <a:rPr lang="en-GB" smtClean="0"/>
              <a:pPr/>
              <a:t>‹#›</a:t>
            </a:fld>
            <a:endParaRPr lang="en-GB" dirty="0"/>
          </a:p>
        </p:txBody>
      </p:sp>
      <p:sp>
        <p:nvSpPr>
          <p:cNvPr id="11" name="Date Placeholder 3"/>
          <p:cNvSpPr>
            <a:spLocks noGrp="1"/>
          </p:cNvSpPr>
          <p:nvPr>
            <p:ph type="dt" sz="half" idx="2"/>
          </p:nvPr>
        </p:nvSpPr>
        <p:spPr>
          <a:xfrm>
            <a:off x="7086600" y="6324600"/>
            <a:ext cx="1524000" cy="152400"/>
          </a:xfrm>
          <a:prstGeom prst="rect">
            <a:avLst/>
          </a:prstGeom>
        </p:spPr>
        <p:txBody>
          <a:bodyPr lIns="0" tIns="0" rIns="0" bIns="0" anchor="t" anchorCtr="0">
            <a:noAutofit/>
          </a:bodyPr>
          <a:lstStyle>
            <a:lvl1pPr algn="r">
              <a:defRPr sz="1000">
                <a:solidFill>
                  <a:schemeClr val="bg1"/>
                </a:solidFill>
                <a:latin typeface="Arial" pitchFamily="34" charset="0"/>
                <a:cs typeface="Arial" pitchFamily="34" charset="0"/>
              </a:defRPr>
            </a:lvl1pPr>
          </a:lstStyle>
          <a:p>
            <a:r>
              <a:rPr lang="en-GB" smtClean="0"/>
              <a:t>January 2016</a:t>
            </a:r>
            <a:endParaRPr lang="en-GB" dirty="0"/>
          </a:p>
        </p:txBody>
      </p:sp>
      <p:sp>
        <p:nvSpPr>
          <p:cNvPr id="13" name="PwCFirm"/>
          <p:cNvSpPr txBox="1"/>
          <p:nvPr userDrawn="1"/>
        </p:nvSpPr>
        <p:spPr>
          <a:xfrm>
            <a:off x="533400" y="6477000"/>
            <a:ext cx="2590800" cy="152401"/>
          </a:xfrm>
          <a:prstGeom prst="rect">
            <a:avLst/>
          </a:prstGeom>
          <a:noFill/>
        </p:spPr>
        <p:txBody>
          <a:bodyPr vert="horz" wrap="square" lIns="0" tIns="0" rIns="0" bIns="0" rtlCol="0" anchor="t" anchorCtr="0">
            <a:noAutofit/>
          </a:bodyPr>
          <a:lstStyle/>
          <a:p>
            <a:r>
              <a:rPr lang="en-GB" sz="1000" noProof="0" dirty="0" smtClean="0">
                <a:solidFill>
                  <a:schemeClr val="bg1"/>
                </a:solidFill>
                <a:latin typeface="Arial" pitchFamily="34" charset="0"/>
                <a:cs typeface="Arial" pitchFamily="34" charset="0"/>
              </a:rPr>
              <a:t>PwC</a:t>
            </a:r>
            <a:endParaRPr lang="en-GB" sz="1000" noProof="0" dirty="0">
              <a:solidFill>
                <a:schemeClr val="bg1"/>
              </a:solidFill>
              <a:latin typeface="Arial" pitchFamily="34" charset="0"/>
              <a:cs typeface="Arial" pitchFamily="34" charset="0"/>
            </a:endParaRPr>
          </a:p>
        </p:txBody>
      </p:sp>
    </p:spTree>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ver Slide: Fixed Logo">
    <p:spTree>
      <p:nvGrpSpPr>
        <p:cNvPr id="1" name=""/>
        <p:cNvGrpSpPr/>
        <p:nvPr/>
      </p:nvGrpSpPr>
      <p:grpSpPr>
        <a:xfrm>
          <a:off x="0" y="0"/>
          <a:ext cx="0" cy="0"/>
          <a:chOff x="0" y="0"/>
          <a:chExt cx="0" cy="0"/>
        </a:xfrm>
      </p:grpSpPr>
      <p:cxnSp>
        <p:nvCxnSpPr>
          <p:cNvPr id="141" name="Shape 140"/>
          <p:cNvCxnSpPr/>
          <p:nvPr/>
        </p:nvCxnSpPr>
        <p:spPr>
          <a:xfrm rot="5400000" flipH="1" flipV="1">
            <a:off x="5096257" y="-2734056"/>
            <a:ext cx="152399" cy="6839712"/>
          </a:xfrm>
          <a:prstGeom prst="bentConnector2">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42" name="Title 1"/>
          <p:cNvSpPr>
            <a:spLocks noGrp="1"/>
          </p:cNvSpPr>
          <p:nvPr>
            <p:ph type="ctrTitle" hasCustomPrompt="1"/>
          </p:nvPr>
        </p:nvSpPr>
        <p:spPr bwMode="black">
          <a:xfrm>
            <a:off x="1895475" y="838200"/>
            <a:ext cx="5343525" cy="914400"/>
          </a:xfrm>
        </p:spPr>
        <p:txBody>
          <a:bodyPr anchor="t" anchorCtr="0">
            <a:noAutofit/>
          </a:bodyPr>
          <a:lstStyle>
            <a:lvl1pPr>
              <a:lnSpc>
                <a:spcPct val="90000"/>
              </a:lnSpc>
              <a:defRPr sz="3200" b="1" i="1" baseline="0">
                <a:solidFill>
                  <a:schemeClr val="tx1"/>
                </a:solidFill>
              </a:defRPr>
            </a:lvl1pPr>
          </a:lstStyle>
          <a:p>
            <a:r>
              <a:rPr lang="en-GB" noProof="0" dirty="0" smtClean="0"/>
              <a:t>Click to add the presentation’s main title</a:t>
            </a:r>
            <a:endParaRPr lang="en-GB" noProof="0" dirty="0"/>
          </a:p>
        </p:txBody>
      </p:sp>
      <p:sp>
        <p:nvSpPr>
          <p:cNvPr id="143" name="Subtitle 2"/>
          <p:cNvSpPr>
            <a:spLocks noGrp="1"/>
          </p:cNvSpPr>
          <p:nvPr>
            <p:ph type="subTitle" idx="1" hasCustomPrompt="1"/>
          </p:nvPr>
        </p:nvSpPr>
        <p:spPr bwMode="black">
          <a:xfrm>
            <a:off x="1895475" y="1828799"/>
            <a:ext cx="5343525" cy="914401"/>
          </a:xfrm>
        </p:spPr>
        <p:txBody>
          <a:bodyPr>
            <a:noAutofit/>
          </a:bodyPr>
          <a:lstStyle>
            <a:lvl1pPr marL="0" indent="0" algn="l">
              <a:lnSpc>
                <a:spcPct val="90000"/>
              </a:lnSpc>
              <a:spcAft>
                <a:spcPts val="0"/>
              </a:spcAft>
              <a:buNone/>
              <a:defRPr sz="3200" baseline="0">
                <a:solidFill>
                  <a:schemeClr val="tx1"/>
                </a:solidFill>
                <a:latin typeface="+mj-lt"/>
              </a:defRPr>
            </a:lvl1pPr>
            <a:lvl2pPr marL="0" indent="0" algn="l">
              <a:buNone/>
              <a:defRPr sz="1800">
                <a:solidFill>
                  <a:schemeClr val="bg1"/>
                </a:solidFill>
                <a:latin typeface="+mj-lt"/>
              </a:defRPr>
            </a:lvl2pPr>
            <a:lvl3pPr marL="457200" indent="0" algn="l">
              <a:buNone/>
              <a:defRPr sz="1800">
                <a:solidFill>
                  <a:schemeClr val="bg1"/>
                </a:solidFill>
                <a:latin typeface="+mj-lt"/>
              </a:defRPr>
            </a:lvl3pPr>
            <a:lvl4pPr marL="914400" indent="0" algn="l">
              <a:buNone/>
              <a:defRPr sz="1800">
                <a:solidFill>
                  <a:schemeClr val="bg1"/>
                </a:solidFill>
                <a:latin typeface="+mj-lt"/>
              </a:defRPr>
            </a:lvl4pPr>
            <a:lvl5pPr marL="1371600" indent="0" algn="l">
              <a:buNone/>
              <a:defRPr sz="1800">
                <a:solidFill>
                  <a:schemeClr val="bg1"/>
                </a:solidFill>
                <a:latin typeface="+mj-lt"/>
              </a:defRPr>
            </a:lvl5pPr>
            <a:lvl6pPr marL="1828800" indent="0" algn="l">
              <a:buNone/>
              <a:defRPr sz="1800">
                <a:solidFill>
                  <a:schemeClr val="bg1"/>
                </a:solidFill>
                <a:latin typeface="+mj-lt"/>
              </a:defRPr>
            </a:lvl6pPr>
            <a:lvl7pPr marL="2286000" indent="0" algn="l">
              <a:buNone/>
              <a:defRPr sz="1800">
                <a:solidFill>
                  <a:schemeClr val="bg1"/>
                </a:solidFill>
                <a:latin typeface="+mj-lt"/>
              </a:defRPr>
            </a:lvl7pPr>
            <a:lvl8pPr marL="2743200" indent="0" algn="l">
              <a:buNone/>
              <a:defRPr sz="1800">
                <a:solidFill>
                  <a:schemeClr val="bg1"/>
                </a:solidFill>
                <a:latin typeface="+mj-lt"/>
              </a:defRPr>
            </a:lvl8pPr>
            <a:lvl9pPr marL="3200400" indent="0" algn="l">
              <a:buNone/>
              <a:defRPr sz="1800">
                <a:solidFill>
                  <a:schemeClr val="bg1"/>
                </a:solidFill>
                <a:latin typeface="+mj-lt"/>
              </a:defRPr>
            </a:lvl9pPr>
          </a:lstStyle>
          <a:p>
            <a:r>
              <a:rPr lang="en-GB" noProof="0" dirty="0" smtClean="0"/>
              <a:t>Subtitle and date (move higher if title is only one line)</a:t>
            </a:r>
          </a:p>
        </p:txBody>
      </p:sp>
      <p:sp>
        <p:nvSpPr>
          <p:cNvPr id="144" name="Text Placeholder 31"/>
          <p:cNvSpPr>
            <a:spLocks noGrp="1"/>
          </p:cNvSpPr>
          <p:nvPr>
            <p:ph type="body" sz="quarter" idx="10" hasCustomPrompt="1"/>
          </p:nvPr>
        </p:nvSpPr>
        <p:spPr bwMode="black">
          <a:xfrm>
            <a:off x="1895475" y="374904"/>
            <a:ext cx="4105656" cy="146304"/>
          </a:xfrm>
        </p:spPr>
        <p:txBody>
          <a:bodyPr/>
          <a:lstStyle>
            <a:lvl1pPr>
              <a:defRPr sz="1100">
                <a:solidFill>
                  <a:schemeClr val="tx1"/>
                </a:solidFill>
                <a:latin typeface="Arial" pitchFamily="34" charset="0"/>
                <a:cs typeface="Arial" pitchFamily="34" charset="0"/>
              </a:defRPr>
            </a:lvl1pPr>
            <a:lvl2pPr>
              <a:defRPr sz="1000">
                <a:solidFill>
                  <a:schemeClr val="bg1"/>
                </a:solidFill>
                <a:latin typeface="Arial" pitchFamily="34" charset="0"/>
                <a:cs typeface="Arial" pitchFamily="34" charset="0"/>
              </a:defRPr>
            </a:lvl2pPr>
            <a:lvl3pPr>
              <a:defRPr sz="1000">
                <a:solidFill>
                  <a:schemeClr val="bg1"/>
                </a:solidFill>
                <a:latin typeface="Arial" pitchFamily="34" charset="0"/>
                <a:cs typeface="Arial" pitchFamily="34" charset="0"/>
              </a:defRPr>
            </a:lvl3pPr>
            <a:lvl4pPr>
              <a:defRPr sz="1000">
                <a:solidFill>
                  <a:schemeClr val="bg1"/>
                </a:solidFill>
                <a:latin typeface="Arial" pitchFamily="34" charset="0"/>
                <a:cs typeface="Arial" pitchFamily="34" charset="0"/>
              </a:defRPr>
            </a:lvl4pPr>
            <a:lvl5pPr>
              <a:defRPr sz="1000">
                <a:solidFill>
                  <a:schemeClr val="bg1"/>
                </a:solidFill>
                <a:latin typeface="Arial" pitchFamily="34" charset="0"/>
                <a:cs typeface="Arial" pitchFamily="34" charset="0"/>
              </a:defRPr>
            </a:lvl5pPr>
          </a:lstStyle>
          <a:p>
            <a:pPr lvl="0"/>
            <a:r>
              <a:rPr lang="en-GB" noProof="0" dirty="0" smtClean="0"/>
              <a:t>www.pwc.com</a:t>
            </a:r>
            <a:endParaRPr lang="en-GB" noProof="0" dirty="0"/>
          </a:p>
        </p:txBody>
      </p:sp>
      <p:grpSp>
        <p:nvGrpSpPr>
          <p:cNvPr id="102" name="Group 101"/>
          <p:cNvGrpSpPr>
            <a:grpSpLocks noChangeAspect="1"/>
          </p:cNvGrpSpPr>
          <p:nvPr userDrawn="1"/>
        </p:nvGrpSpPr>
        <p:grpSpPr>
          <a:xfrm>
            <a:off x="968592" y="5768681"/>
            <a:ext cx="1232283" cy="935789"/>
            <a:chOff x="518032" y="-1032869"/>
            <a:chExt cx="6161413" cy="4678943"/>
          </a:xfrm>
        </p:grpSpPr>
        <p:grpSp>
          <p:nvGrpSpPr>
            <p:cNvPr id="103" name="Group 73"/>
            <p:cNvGrpSpPr>
              <a:grpSpLocks noChangeAspect="1"/>
            </p:cNvGrpSpPr>
            <p:nvPr/>
          </p:nvGrpSpPr>
          <p:grpSpPr>
            <a:xfrm>
              <a:off x="4438637" y="-1032863"/>
              <a:ext cx="2240792" cy="2011550"/>
              <a:chOff x="1905000" y="5715000"/>
              <a:chExt cx="445770" cy="381000"/>
            </a:xfrm>
          </p:grpSpPr>
          <p:sp>
            <p:nvSpPr>
              <p:cNvPr id="107" name="Rectangle 25"/>
              <p:cNvSpPr>
                <a:spLocks noChangeArrowheads="1"/>
              </p:cNvSpPr>
              <p:nvPr userDrawn="1"/>
            </p:nvSpPr>
            <p:spPr bwMode="gray">
              <a:xfrm>
                <a:off x="2293620" y="5988118"/>
                <a:ext cx="57150" cy="107882"/>
              </a:xfrm>
              <a:prstGeom prst="rect">
                <a:avLst/>
              </a:prstGeom>
              <a:solidFill>
                <a:srgbClr val="F445F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08" name="Rectangle 26"/>
              <p:cNvSpPr>
                <a:spLocks noChangeArrowheads="1"/>
              </p:cNvSpPr>
              <p:nvPr userDrawn="1"/>
            </p:nvSpPr>
            <p:spPr bwMode="gray">
              <a:xfrm>
                <a:off x="2132171" y="5757333"/>
                <a:ext cx="44291" cy="66914"/>
              </a:xfrm>
              <a:prstGeom prst="rect">
                <a:avLst/>
              </a:prstGeom>
              <a:solidFill>
                <a:srgbClr val="F6B67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09" name="Rectangle 27"/>
              <p:cNvSpPr>
                <a:spLocks noChangeArrowheads="1"/>
              </p:cNvSpPr>
              <p:nvPr userDrawn="1"/>
            </p:nvSpPr>
            <p:spPr bwMode="gray">
              <a:xfrm>
                <a:off x="1905000" y="5715000"/>
                <a:ext cx="227171" cy="42333"/>
              </a:xfrm>
              <a:prstGeom prst="rect">
                <a:avLst/>
              </a:prstGeom>
              <a:solidFill>
                <a:srgbClr val="F48F1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10" name="Rectangle 28"/>
              <p:cNvSpPr>
                <a:spLocks noChangeArrowheads="1"/>
              </p:cNvSpPr>
              <p:nvPr userDrawn="1"/>
            </p:nvSpPr>
            <p:spPr bwMode="gray">
              <a:xfrm>
                <a:off x="1905000" y="5757333"/>
                <a:ext cx="227171" cy="66914"/>
              </a:xfrm>
              <a:prstGeom prst="rect">
                <a:avLst/>
              </a:prstGeom>
              <a:solidFill>
                <a:srgbClr val="EB660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11" name="Rectangle 29"/>
              <p:cNvSpPr>
                <a:spLocks noChangeArrowheads="1"/>
              </p:cNvSpPr>
              <p:nvPr userDrawn="1"/>
            </p:nvSpPr>
            <p:spPr bwMode="gray">
              <a:xfrm>
                <a:off x="2176462" y="5824247"/>
                <a:ext cx="117158" cy="163871"/>
              </a:xfrm>
              <a:prstGeom prst="rect">
                <a:avLst/>
              </a:prstGeom>
              <a:solidFill>
                <a:srgbClr val="F3BF0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12" name="Rectangle 30"/>
              <p:cNvSpPr>
                <a:spLocks noChangeArrowheads="1"/>
              </p:cNvSpPr>
              <p:nvPr userDrawn="1"/>
            </p:nvSpPr>
            <p:spPr bwMode="gray">
              <a:xfrm>
                <a:off x="2176462" y="5988118"/>
                <a:ext cx="117158" cy="107882"/>
              </a:xfrm>
              <a:prstGeom prst="rect">
                <a:avLst/>
              </a:prstGeom>
              <a:solidFill>
                <a:srgbClr val="E9340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13" name="Rectangle 31"/>
              <p:cNvSpPr>
                <a:spLocks noChangeArrowheads="1"/>
              </p:cNvSpPr>
              <p:nvPr userDrawn="1"/>
            </p:nvSpPr>
            <p:spPr bwMode="gray">
              <a:xfrm>
                <a:off x="2132171" y="5824247"/>
                <a:ext cx="44291" cy="163871"/>
              </a:xfrm>
              <a:prstGeom prst="rect">
                <a:avLst/>
              </a:prstGeom>
              <a:solidFill>
                <a:srgbClr val="EA880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14" name="Rectangle 32"/>
              <p:cNvSpPr>
                <a:spLocks noChangeArrowheads="1"/>
              </p:cNvSpPr>
              <p:nvPr userDrawn="1"/>
            </p:nvSpPr>
            <p:spPr bwMode="gray">
              <a:xfrm>
                <a:off x="2132171" y="5988118"/>
                <a:ext cx="44291" cy="107882"/>
              </a:xfrm>
              <a:prstGeom prst="rect">
                <a:avLst/>
              </a:prstGeom>
              <a:solidFill>
                <a:srgbClr val="E0250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15" name="Freeform 33"/>
              <p:cNvSpPr>
                <a:spLocks/>
              </p:cNvSpPr>
              <p:nvPr userDrawn="1"/>
            </p:nvSpPr>
            <p:spPr bwMode="gray">
              <a:xfrm>
                <a:off x="1905000" y="5824247"/>
                <a:ext cx="227171" cy="163871"/>
              </a:xfrm>
              <a:custGeom>
                <a:avLst/>
                <a:gdLst/>
                <a:ahLst/>
                <a:cxnLst>
                  <a:cxn ang="0">
                    <a:pos x="0" y="0"/>
                  </a:cxn>
                  <a:cxn ang="0">
                    <a:pos x="159" y="0"/>
                  </a:cxn>
                  <a:cxn ang="0">
                    <a:pos x="159" y="120"/>
                  </a:cxn>
                  <a:cxn ang="0">
                    <a:pos x="99" y="120"/>
                  </a:cxn>
                  <a:cxn ang="0">
                    <a:pos x="99" y="80"/>
                  </a:cxn>
                  <a:cxn ang="0">
                    <a:pos x="0" y="80"/>
                  </a:cxn>
                  <a:cxn ang="0">
                    <a:pos x="0" y="0"/>
                  </a:cxn>
                </a:cxnLst>
                <a:rect l="0" t="0" r="r" b="b"/>
                <a:pathLst>
                  <a:path w="159" h="120">
                    <a:moveTo>
                      <a:pt x="0" y="0"/>
                    </a:moveTo>
                    <a:lnTo>
                      <a:pt x="159" y="0"/>
                    </a:lnTo>
                    <a:lnTo>
                      <a:pt x="159" y="120"/>
                    </a:lnTo>
                    <a:lnTo>
                      <a:pt x="99" y="120"/>
                    </a:lnTo>
                    <a:lnTo>
                      <a:pt x="99" y="80"/>
                    </a:lnTo>
                    <a:lnTo>
                      <a:pt x="0" y="80"/>
                    </a:lnTo>
                    <a:lnTo>
                      <a:pt x="0" y="0"/>
                    </a:lnTo>
                    <a:close/>
                  </a:path>
                </a:pathLst>
              </a:custGeom>
              <a:solidFill>
                <a:srgbClr val="E04C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16" name="Rectangle 34"/>
              <p:cNvSpPr>
                <a:spLocks noChangeArrowheads="1"/>
              </p:cNvSpPr>
              <p:nvPr userDrawn="1"/>
            </p:nvSpPr>
            <p:spPr bwMode="gray">
              <a:xfrm>
                <a:off x="2046446" y="5988118"/>
                <a:ext cx="85725" cy="107882"/>
              </a:xfrm>
              <a:prstGeom prst="rect">
                <a:avLst/>
              </a:prstGeom>
              <a:solidFill>
                <a:srgbClr val="D614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17" name="Rectangle 35"/>
              <p:cNvSpPr>
                <a:spLocks noChangeArrowheads="1"/>
              </p:cNvSpPr>
              <p:nvPr userDrawn="1"/>
            </p:nvSpPr>
            <p:spPr bwMode="gray">
              <a:xfrm>
                <a:off x="1905000" y="5933495"/>
                <a:ext cx="141446" cy="54624"/>
              </a:xfrm>
              <a:prstGeom prst="rect">
                <a:avLst/>
              </a:prstGeom>
              <a:solidFill>
                <a:srgbClr val="C93C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18" name="Rectangle 36"/>
              <p:cNvSpPr>
                <a:spLocks noChangeArrowheads="1"/>
              </p:cNvSpPr>
              <p:nvPr userDrawn="1"/>
            </p:nvSpPr>
            <p:spPr bwMode="gray">
              <a:xfrm>
                <a:off x="1905000" y="5988118"/>
                <a:ext cx="141446" cy="107882"/>
              </a:xfrm>
              <a:prstGeom prst="rect">
                <a:avLst/>
              </a:prstGeom>
              <a:solidFill>
                <a:srgbClr val="C01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19" name="Rectangle 25"/>
              <p:cNvSpPr>
                <a:spLocks noChangeArrowheads="1"/>
              </p:cNvSpPr>
              <p:nvPr/>
            </p:nvSpPr>
            <p:spPr bwMode="gray">
              <a:xfrm>
                <a:off x="2293620" y="5988118"/>
                <a:ext cx="57150" cy="107882"/>
              </a:xfrm>
              <a:prstGeom prst="rect">
                <a:avLst/>
              </a:prstGeom>
              <a:solidFill>
                <a:srgbClr val="F445F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20" name="Rectangle 26"/>
              <p:cNvSpPr>
                <a:spLocks noChangeArrowheads="1"/>
              </p:cNvSpPr>
              <p:nvPr/>
            </p:nvSpPr>
            <p:spPr bwMode="gray">
              <a:xfrm>
                <a:off x="2132171" y="5757333"/>
                <a:ext cx="44291" cy="66914"/>
              </a:xfrm>
              <a:prstGeom prst="rect">
                <a:avLst/>
              </a:prstGeom>
              <a:solidFill>
                <a:srgbClr val="F6B67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21" name="Rectangle 27"/>
              <p:cNvSpPr>
                <a:spLocks noChangeArrowheads="1"/>
              </p:cNvSpPr>
              <p:nvPr/>
            </p:nvSpPr>
            <p:spPr bwMode="gray">
              <a:xfrm>
                <a:off x="1905000" y="5715000"/>
                <a:ext cx="227171" cy="42333"/>
              </a:xfrm>
              <a:prstGeom prst="rect">
                <a:avLst/>
              </a:prstGeom>
              <a:solidFill>
                <a:srgbClr val="F48F1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22" name="Rectangle 28"/>
              <p:cNvSpPr>
                <a:spLocks noChangeArrowheads="1"/>
              </p:cNvSpPr>
              <p:nvPr/>
            </p:nvSpPr>
            <p:spPr bwMode="gray">
              <a:xfrm>
                <a:off x="1905000" y="5757333"/>
                <a:ext cx="227171" cy="66914"/>
              </a:xfrm>
              <a:prstGeom prst="rect">
                <a:avLst/>
              </a:prstGeom>
              <a:solidFill>
                <a:srgbClr val="EB660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23" name="Rectangle 29"/>
              <p:cNvSpPr>
                <a:spLocks noChangeArrowheads="1"/>
              </p:cNvSpPr>
              <p:nvPr/>
            </p:nvSpPr>
            <p:spPr bwMode="gray">
              <a:xfrm>
                <a:off x="2176462" y="5824247"/>
                <a:ext cx="117158" cy="163871"/>
              </a:xfrm>
              <a:prstGeom prst="rect">
                <a:avLst/>
              </a:prstGeom>
              <a:solidFill>
                <a:srgbClr val="F3BF0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24" name="Rectangle 30"/>
              <p:cNvSpPr>
                <a:spLocks noChangeArrowheads="1"/>
              </p:cNvSpPr>
              <p:nvPr/>
            </p:nvSpPr>
            <p:spPr bwMode="gray">
              <a:xfrm>
                <a:off x="2176462" y="5988118"/>
                <a:ext cx="117158" cy="107882"/>
              </a:xfrm>
              <a:prstGeom prst="rect">
                <a:avLst/>
              </a:prstGeom>
              <a:solidFill>
                <a:srgbClr val="E9340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25" name="Rectangle 31"/>
              <p:cNvSpPr>
                <a:spLocks noChangeArrowheads="1"/>
              </p:cNvSpPr>
              <p:nvPr/>
            </p:nvSpPr>
            <p:spPr bwMode="gray">
              <a:xfrm>
                <a:off x="2132171" y="5824247"/>
                <a:ext cx="44291" cy="163871"/>
              </a:xfrm>
              <a:prstGeom prst="rect">
                <a:avLst/>
              </a:prstGeom>
              <a:solidFill>
                <a:srgbClr val="EA880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26" name="Rectangle 32"/>
              <p:cNvSpPr>
                <a:spLocks noChangeArrowheads="1"/>
              </p:cNvSpPr>
              <p:nvPr/>
            </p:nvSpPr>
            <p:spPr bwMode="gray">
              <a:xfrm>
                <a:off x="2132171" y="5988118"/>
                <a:ext cx="44291" cy="107882"/>
              </a:xfrm>
              <a:prstGeom prst="rect">
                <a:avLst/>
              </a:prstGeom>
              <a:solidFill>
                <a:srgbClr val="E0250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27" name="Freeform 33"/>
              <p:cNvSpPr>
                <a:spLocks/>
              </p:cNvSpPr>
              <p:nvPr/>
            </p:nvSpPr>
            <p:spPr bwMode="gray">
              <a:xfrm>
                <a:off x="1905000" y="5824247"/>
                <a:ext cx="227171" cy="163871"/>
              </a:xfrm>
              <a:custGeom>
                <a:avLst/>
                <a:gdLst/>
                <a:ahLst/>
                <a:cxnLst>
                  <a:cxn ang="0">
                    <a:pos x="0" y="0"/>
                  </a:cxn>
                  <a:cxn ang="0">
                    <a:pos x="159" y="0"/>
                  </a:cxn>
                  <a:cxn ang="0">
                    <a:pos x="159" y="120"/>
                  </a:cxn>
                  <a:cxn ang="0">
                    <a:pos x="99" y="120"/>
                  </a:cxn>
                  <a:cxn ang="0">
                    <a:pos x="99" y="80"/>
                  </a:cxn>
                  <a:cxn ang="0">
                    <a:pos x="0" y="80"/>
                  </a:cxn>
                  <a:cxn ang="0">
                    <a:pos x="0" y="0"/>
                  </a:cxn>
                </a:cxnLst>
                <a:rect l="0" t="0" r="r" b="b"/>
                <a:pathLst>
                  <a:path w="159" h="120">
                    <a:moveTo>
                      <a:pt x="0" y="0"/>
                    </a:moveTo>
                    <a:lnTo>
                      <a:pt x="159" y="0"/>
                    </a:lnTo>
                    <a:lnTo>
                      <a:pt x="159" y="120"/>
                    </a:lnTo>
                    <a:lnTo>
                      <a:pt x="99" y="120"/>
                    </a:lnTo>
                    <a:lnTo>
                      <a:pt x="99" y="80"/>
                    </a:lnTo>
                    <a:lnTo>
                      <a:pt x="0" y="80"/>
                    </a:lnTo>
                    <a:lnTo>
                      <a:pt x="0" y="0"/>
                    </a:lnTo>
                    <a:close/>
                  </a:path>
                </a:pathLst>
              </a:custGeom>
              <a:solidFill>
                <a:srgbClr val="E04C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28" name="Rectangle 34"/>
              <p:cNvSpPr>
                <a:spLocks noChangeArrowheads="1"/>
              </p:cNvSpPr>
              <p:nvPr/>
            </p:nvSpPr>
            <p:spPr bwMode="gray">
              <a:xfrm>
                <a:off x="2046446" y="5988118"/>
                <a:ext cx="85725" cy="107882"/>
              </a:xfrm>
              <a:prstGeom prst="rect">
                <a:avLst/>
              </a:prstGeom>
              <a:solidFill>
                <a:srgbClr val="D614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29" name="Rectangle 35"/>
              <p:cNvSpPr>
                <a:spLocks noChangeArrowheads="1"/>
              </p:cNvSpPr>
              <p:nvPr/>
            </p:nvSpPr>
            <p:spPr bwMode="gray">
              <a:xfrm>
                <a:off x="1905000" y="5933495"/>
                <a:ext cx="141446" cy="54624"/>
              </a:xfrm>
              <a:prstGeom prst="rect">
                <a:avLst/>
              </a:prstGeom>
              <a:solidFill>
                <a:srgbClr val="C93C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30" name="Rectangle 36"/>
              <p:cNvSpPr>
                <a:spLocks noChangeArrowheads="1"/>
              </p:cNvSpPr>
              <p:nvPr/>
            </p:nvSpPr>
            <p:spPr bwMode="gray">
              <a:xfrm>
                <a:off x="1905000" y="5988118"/>
                <a:ext cx="141446" cy="107882"/>
              </a:xfrm>
              <a:prstGeom prst="rect">
                <a:avLst/>
              </a:prstGeom>
              <a:solidFill>
                <a:srgbClr val="C01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grpSp>
        <p:grpSp>
          <p:nvGrpSpPr>
            <p:cNvPr id="104" name="Group 32"/>
            <p:cNvGrpSpPr/>
            <p:nvPr/>
          </p:nvGrpSpPr>
          <p:grpSpPr>
            <a:xfrm>
              <a:off x="518032" y="978681"/>
              <a:ext cx="4572000" cy="2667393"/>
              <a:chOff x="518032" y="978681"/>
              <a:chExt cx="4572000" cy="2667393"/>
            </a:xfrm>
          </p:grpSpPr>
          <p:sp>
            <p:nvSpPr>
              <p:cNvPr id="105" name="Rectangle 37"/>
              <p:cNvSpPr>
                <a:spLocks noChangeArrowheads="1"/>
              </p:cNvSpPr>
              <p:nvPr userDrawn="1"/>
            </p:nvSpPr>
            <p:spPr bwMode="black">
              <a:xfrm>
                <a:off x="3295650" y="978681"/>
                <a:ext cx="1143000" cy="263229"/>
              </a:xfrm>
              <a:prstGeom prst="rect">
                <a:avLst/>
              </a:prstGeom>
              <a:solidFill>
                <a:srgbClr val="A1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06" name="Freeform 7"/>
              <p:cNvSpPr>
                <a:spLocks noEditPoints="1"/>
              </p:cNvSpPr>
              <p:nvPr userDrawn="1"/>
            </p:nvSpPr>
            <p:spPr bwMode="black">
              <a:xfrm>
                <a:off x="518032" y="1922794"/>
                <a:ext cx="4572000" cy="1723280"/>
              </a:xfrm>
              <a:custGeom>
                <a:avLst/>
                <a:gdLst/>
                <a:ahLst/>
                <a:cxnLst>
                  <a:cxn ang="0">
                    <a:pos x="581" y="233"/>
                  </a:cxn>
                  <a:cxn ang="0">
                    <a:pos x="538" y="949"/>
                  </a:cxn>
                  <a:cxn ang="0">
                    <a:pos x="630" y="946"/>
                  </a:cxn>
                  <a:cxn ang="0">
                    <a:pos x="793" y="880"/>
                  </a:cxn>
                  <a:cxn ang="0">
                    <a:pos x="886" y="728"/>
                  </a:cxn>
                  <a:cxn ang="0">
                    <a:pos x="905" y="505"/>
                  </a:cxn>
                  <a:cxn ang="0">
                    <a:pos x="850" y="329"/>
                  </a:cxn>
                  <a:cxn ang="0">
                    <a:pos x="727" y="241"/>
                  </a:cxn>
                  <a:cxn ang="0">
                    <a:pos x="521" y="3"/>
                  </a:cxn>
                  <a:cxn ang="0">
                    <a:pos x="643" y="74"/>
                  </a:cxn>
                  <a:cxn ang="0">
                    <a:pos x="761" y="24"/>
                  </a:cxn>
                  <a:cxn ang="0">
                    <a:pos x="855" y="9"/>
                  </a:cxn>
                  <a:cxn ang="0">
                    <a:pos x="1026" y="40"/>
                  </a:cxn>
                  <a:cxn ang="0">
                    <a:pos x="1180" y="172"/>
                  </a:cxn>
                  <a:cxn ang="0">
                    <a:pos x="1265" y="383"/>
                  </a:cxn>
                  <a:cxn ang="0">
                    <a:pos x="1265" y="641"/>
                  </a:cxn>
                  <a:cxn ang="0">
                    <a:pos x="1175" y="857"/>
                  </a:cxn>
                  <a:cxn ang="0">
                    <a:pos x="1005" y="1006"/>
                  </a:cxn>
                  <a:cxn ang="0">
                    <a:pos x="766" y="1074"/>
                  </a:cxn>
                  <a:cxn ang="0">
                    <a:pos x="601" y="1074"/>
                  </a:cxn>
                  <a:cxn ang="0">
                    <a:pos x="692" y="1447"/>
                  </a:cxn>
                  <a:cxn ang="0">
                    <a:pos x="171" y="1408"/>
                  </a:cxn>
                  <a:cxn ang="0">
                    <a:pos x="413" y="3"/>
                  </a:cxn>
                  <a:cxn ang="0">
                    <a:pos x="3876" y="20"/>
                  </a:cxn>
                  <a:cxn ang="0">
                    <a:pos x="4036" y="100"/>
                  </a:cxn>
                  <a:cxn ang="0">
                    <a:pos x="4113" y="232"/>
                  </a:cxn>
                  <a:cxn ang="0">
                    <a:pos x="4091" y="362"/>
                  </a:cxn>
                  <a:cxn ang="0">
                    <a:pos x="3995" y="436"/>
                  </a:cxn>
                  <a:cxn ang="0">
                    <a:pos x="3859" y="438"/>
                  </a:cxn>
                  <a:cxn ang="0">
                    <a:pos x="3757" y="114"/>
                  </a:cxn>
                  <a:cxn ang="0">
                    <a:pos x="3597" y="187"/>
                  </a:cxn>
                  <a:cxn ang="0">
                    <a:pos x="3508" y="339"/>
                  </a:cxn>
                  <a:cxn ang="0">
                    <a:pos x="3489" y="565"/>
                  </a:cxn>
                  <a:cxn ang="0">
                    <a:pos x="3547" y="753"/>
                  </a:cxn>
                  <a:cxn ang="0">
                    <a:pos x="3668" y="869"/>
                  </a:cxn>
                  <a:cxn ang="0">
                    <a:pos x="3821" y="896"/>
                  </a:cxn>
                  <a:cxn ang="0">
                    <a:pos x="3931" y="872"/>
                  </a:cxn>
                  <a:cxn ang="0">
                    <a:pos x="4079" y="810"/>
                  </a:cxn>
                  <a:cxn ang="0">
                    <a:pos x="4016" y="1024"/>
                  </a:cxn>
                  <a:cxn ang="0">
                    <a:pos x="3830" y="1080"/>
                  </a:cxn>
                  <a:cxn ang="0">
                    <a:pos x="3651" y="1095"/>
                  </a:cxn>
                  <a:cxn ang="0">
                    <a:pos x="3426" y="1060"/>
                  </a:cxn>
                  <a:cxn ang="0">
                    <a:pos x="3255" y="947"/>
                  </a:cxn>
                  <a:cxn ang="0">
                    <a:pos x="3140" y="772"/>
                  </a:cxn>
                  <a:cxn ang="0">
                    <a:pos x="3101" y="561"/>
                  </a:cxn>
                  <a:cxn ang="0">
                    <a:pos x="3153" y="318"/>
                  </a:cxn>
                  <a:cxn ang="0">
                    <a:pos x="3293" y="135"/>
                  </a:cxn>
                  <a:cxn ang="0">
                    <a:pos x="3508" y="27"/>
                  </a:cxn>
                  <a:cxn ang="0">
                    <a:pos x="2910" y="0"/>
                  </a:cxn>
                  <a:cxn ang="0">
                    <a:pos x="3040" y="52"/>
                  </a:cxn>
                  <a:cxn ang="0">
                    <a:pos x="3093" y="178"/>
                  </a:cxn>
                  <a:cxn ang="0">
                    <a:pos x="3071" y="277"/>
                  </a:cxn>
                  <a:cxn ang="0">
                    <a:pos x="3004" y="393"/>
                  </a:cxn>
                  <a:cxn ang="0">
                    <a:pos x="2876" y="561"/>
                  </a:cxn>
                  <a:cxn ang="0">
                    <a:pos x="1784" y="1078"/>
                  </a:cxn>
                  <a:cxn ang="0">
                    <a:pos x="1313" y="118"/>
                  </a:cxn>
                  <a:cxn ang="0">
                    <a:pos x="2247" y="25"/>
                  </a:cxn>
                  <a:cxn ang="0">
                    <a:pos x="2759" y="62"/>
                  </a:cxn>
                  <a:cxn ang="0">
                    <a:pos x="2872" y="4"/>
                  </a:cxn>
                </a:cxnLst>
                <a:rect l="0" t="0" r="r" b="b"/>
                <a:pathLst>
                  <a:path w="4127" h="1544">
                    <a:moveTo>
                      <a:pt x="640" y="229"/>
                    </a:moveTo>
                    <a:lnTo>
                      <a:pt x="622" y="229"/>
                    </a:lnTo>
                    <a:lnTo>
                      <a:pt x="603" y="230"/>
                    </a:lnTo>
                    <a:lnTo>
                      <a:pt x="581" y="233"/>
                    </a:lnTo>
                    <a:lnTo>
                      <a:pt x="553" y="235"/>
                    </a:lnTo>
                    <a:lnTo>
                      <a:pt x="521" y="241"/>
                    </a:lnTo>
                    <a:lnTo>
                      <a:pt x="521" y="947"/>
                    </a:lnTo>
                    <a:lnTo>
                      <a:pt x="538" y="949"/>
                    </a:lnTo>
                    <a:lnTo>
                      <a:pt x="553" y="949"/>
                    </a:lnTo>
                    <a:lnTo>
                      <a:pt x="566" y="949"/>
                    </a:lnTo>
                    <a:lnTo>
                      <a:pt x="578" y="949"/>
                    </a:lnTo>
                    <a:lnTo>
                      <a:pt x="630" y="946"/>
                    </a:lnTo>
                    <a:lnTo>
                      <a:pt x="677" y="937"/>
                    </a:lnTo>
                    <a:lnTo>
                      <a:pt x="720" y="924"/>
                    </a:lnTo>
                    <a:lnTo>
                      <a:pt x="758" y="905"/>
                    </a:lnTo>
                    <a:lnTo>
                      <a:pt x="793" y="880"/>
                    </a:lnTo>
                    <a:lnTo>
                      <a:pt x="824" y="850"/>
                    </a:lnTo>
                    <a:lnTo>
                      <a:pt x="849" y="815"/>
                    </a:lnTo>
                    <a:lnTo>
                      <a:pt x="870" y="775"/>
                    </a:lnTo>
                    <a:lnTo>
                      <a:pt x="886" y="728"/>
                    </a:lnTo>
                    <a:lnTo>
                      <a:pt x="897" y="678"/>
                    </a:lnTo>
                    <a:lnTo>
                      <a:pt x="905" y="622"/>
                    </a:lnTo>
                    <a:lnTo>
                      <a:pt x="907" y="561"/>
                    </a:lnTo>
                    <a:lnTo>
                      <a:pt x="905" y="505"/>
                    </a:lnTo>
                    <a:lnTo>
                      <a:pt x="897" y="452"/>
                    </a:lnTo>
                    <a:lnTo>
                      <a:pt x="886" y="407"/>
                    </a:lnTo>
                    <a:lnTo>
                      <a:pt x="870" y="366"/>
                    </a:lnTo>
                    <a:lnTo>
                      <a:pt x="850" y="329"/>
                    </a:lnTo>
                    <a:lnTo>
                      <a:pt x="826" y="299"/>
                    </a:lnTo>
                    <a:lnTo>
                      <a:pt x="797" y="274"/>
                    </a:lnTo>
                    <a:lnTo>
                      <a:pt x="763" y="254"/>
                    </a:lnTo>
                    <a:lnTo>
                      <a:pt x="727" y="241"/>
                    </a:lnTo>
                    <a:lnTo>
                      <a:pt x="686" y="232"/>
                    </a:lnTo>
                    <a:lnTo>
                      <a:pt x="640" y="229"/>
                    </a:lnTo>
                    <a:close/>
                    <a:moveTo>
                      <a:pt x="413" y="3"/>
                    </a:moveTo>
                    <a:lnTo>
                      <a:pt x="521" y="3"/>
                    </a:lnTo>
                    <a:lnTo>
                      <a:pt x="521" y="143"/>
                    </a:lnTo>
                    <a:lnTo>
                      <a:pt x="566" y="117"/>
                    </a:lnTo>
                    <a:lnTo>
                      <a:pt x="607" y="93"/>
                    </a:lnTo>
                    <a:lnTo>
                      <a:pt x="643" y="74"/>
                    </a:lnTo>
                    <a:lnTo>
                      <a:pt x="677" y="57"/>
                    </a:lnTo>
                    <a:lnTo>
                      <a:pt x="707" y="44"/>
                    </a:lnTo>
                    <a:lnTo>
                      <a:pt x="735" y="33"/>
                    </a:lnTo>
                    <a:lnTo>
                      <a:pt x="761" y="24"/>
                    </a:lnTo>
                    <a:lnTo>
                      <a:pt x="785" y="18"/>
                    </a:lnTo>
                    <a:lnTo>
                      <a:pt x="809" y="13"/>
                    </a:lnTo>
                    <a:lnTo>
                      <a:pt x="831" y="10"/>
                    </a:lnTo>
                    <a:lnTo>
                      <a:pt x="855" y="9"/>
                    </a:lnTo>
                    <a:lnTo>
                      <a:pt x="879" y="8"/>
                    </a:lnTo>
                    <a:lnTo>
                      <a:pt x="931" y="12"/>
                    </a:lnTo>
                    <a:lnTo>
                      <a:pt x="980" y="23"/>
                    </a:lnTo>
                    <a:lnTo>
                      <a:pt x="1026" y="40"/>
                    </a:lnTo>
                    <a:lnTo>
                      <a:pt x="1070" y="64"/>
                    </a:lnTo>
                    <a:lnTo>
                      <a:pt x="1110" y="94"/>
                    </a:lnTo>
                    <a:lnTo>
                      <a:pt x="1148" y="130"/>
                    </a:lnTo>
                    <a:lnTo>
                      <a:pt x="1180" y="172"/>
                    </a:lnTo>
                    <a:lnTo>
                      <a:pt x="1209" y="218"/>
                    </a:lnTo>
                    <a:lnTo>
                      <a:pt x="1233" y="268"/>
                    </a:lnTo>
                    <a:lnTo>
                      <a:pt x="1252" y="324"/>
                    </a:lnTo>
                    <a:lnTo>
                      <a:pt x="1265" y="383"/>
                    </a:lnTo>
                    <a:lnTo>
                      <a:pt x="1274" y="446"/>
                    </a:lnTo>
                    <a:lnTo>
                      <a:pt x="1278" y="512"/>
                    </a:lnTo>
                    <a:lnTo>
                      <a:pt x="1274" y="578"/>
                    </a:lnTo>
                    <a:lnTo>
                      <a:pt x="1265" y="641"/>
                    </a:lnTo>
                    <a:lnTo>
                      <a:pt x="1252" y="701"/>
                    </a:lnTo>
                    <a:lnTo>
                      <a:pt x="1232" y="756"/>
                    </a:lnTo>
                    <a:lnTo>
                      <a:pt x="1205" y="809"/>
                    </a:lnTo>
                    <a:lnTo>
                      <a:pt x="1175" y="857"/>
                    </a:lnTo>
                    <a:lnTo>
                      <a:pt x="1140" y="901"/>
                    </a:lnTo>
                    <a:lnTo>
                      <a:pt x="1099" y="941"/>
                    </a:lnTo>
                    <a:lnTo>
                      <a:pt x="1054" y="976"/>
                    </a:lnTo>
                    <a:lnTo>
                      <a:pt x="1005" y="1006"/>
                    </a:lnTo>
                    <a:lnTo>
                      <a:pt x="951" y="1031"/>
                    </a:lnTo>
                    <a:lnTo>
                      <a:pt x="894" y="1051"/>
                    </a:lnTo>
                    <a:lnTo>
                      <a:pt x="831" y="1065"/>
                    </a:lnTo>
                    <a:lnTo>
                      <a:pt x="766" y="1074"/>
                    </a:lnTo>
                    <a:lnTo>
                      <a:pt x="696" y="1078"/>
                    </a:lnTo>
                    <a:lnTo>
                      <a:pt x="670" y="1078"/>
                    </a:lnTo>
                    <a:lnTo>
                      <a:pt x="637" y="1076"/>
                    </a:lnTo>
                    <a:lnTo>
                      <a:pt x="601" y="1074"/>
                    </a:lnTo>
                    <a:lnTo>
                      <a:pt x="561" y="1071"/>
                    </a:lnTo>
                    <a:lnTo>
                      <a:pt x="521" y="1068"/>
                    </a:lnTo>
                    <a:lnTo>
                      <a:pt x="521" y="1408"/>
                    </a:lnTo>
                    <a:lnTo>
                      <a:pt x="692" y="1447"/>
                    </a:lnTo>
                    <a:lnTo>
                      <a:pt x="692" y="1544"/>
                    </a:lnTo>
                    <a:lnTo>
                      <a:pt x="18" y="1544"/>
                    </a:lnTo>
                    <a:lnTo>
                      <a:pt x="18" y="1447"/>
                    </a:lnTo>
                    <a:lnTo>
                      <a:pt x="171" y="1408"/>
                    </a:lnTo>
                    <a:lnTo>
                      <a:pt x="171" y="229"/>
                    </a:lnTo>
                    <a:lnTo>
                      <a:pt x="0" y="229"/>
                    </a:lnTo>
                    <a:lnTo>
                      <a:pt x="0" y="128"/>
                    </a:lnTo>
                    <a:lnTo>
                      <a:pt x="413" y="3"/>
                    </a:lnTo>
                    <a:close/>
                    <a:moveTo>
                      <a:pt x="3711" y="0"/>
                    </a:moveTo>
                    <a:lnTo>
                      <a:pt x="3770" y="3"/>
                    </a:lnTo>
                    <a:lnTo>
                      <a:pt x="3825" y="9"/>
                    </a:lnTo>
                    <a:lnTo>
                      <a:pt x="3876" y="20"/>
                    </a:lnTo>
                    <a:lnTo>
                      <a:pt x="3923" y="34"/>
                    </a:lnTo>
                    <a:lnTo>
                      <a:pt x="3965" y="53"/>
                    </a:lnTo>
                    <a:lnTo>
                      <a:pt x="4004" y="75"/>
                    </a:lnTo>
                    <a:lnTo>
                      <a:pt x="4036" y="100"/>
                    </a:lnTo>
                    <a:lnTo>
                      <a:pt x="4064" y="129"/>
                    </a:lnTo>
                    <a:lnTo>
                      <a:pt x="4086" y="160"/>
                    </a:lnTo>
                    <a:lnTo>
                      <a:pt x="4103" y="194"/>
                    </a:lnTo>
                    <a:lnTo>
                      <a:pt x="4113" y="232"/>
                    </a:lnTo>
                    <a:lnTo>
                      <a:pt x="4117" y="271"/>
                    </a:lnTo>
                    <a:lnTo>
                      <a:pt x="4114" y="304"/>
                    </a:lnTo>
                    <a:lnTo>
                      <a:pt x="4105" y="334"/>
                    </a:lnTo>
                    <a:lnTo>
                      <a:pt x="4091" y="362"/>
                    </a:lnTo>
                    <a:lnTo>
                      <a:pt x="4074" y="387"/>
                    </a:lnTo>
                    <a:lnTo>
                      <a:pt x="4051" y="407"/>
                    </a:lnTo>
                    <a:lnTo>
                      <a:pt x="4025" y="423"/>
                    </a:lnTo>
                    <a:lnTo>
                      <a:pt x="3995" y="436"/>
                    </a:lnTo>
                    <a:lnTo>
                      <a:pt x="3961" y="443"/>
                    </a:lnTo>
                    <a:lnTo>
                      <a:pt x="3925" y="446"/>
                    </a:lnTo>
                    <a:lnTo>
                      <a:pt x="3891" y="444"/>
                    </a:lnTo>
                    <a:lnTo>
                      <a:pt x="3859" y="438"/>
                    </a:lnTo>
                    <a:lnTo>
                      <a:pt x="3826" y="428"/>
                    </a:lnTo>
                    <a:lnTo>
                      <a:pt x="3792" y="413"/>
                    </a:lnTo>
                    <a:lnTo>
                      <a:pt x="3757" y="394"/>
                    </a:lnTo>
                    <a:lnTo>
                      <a:pt x="3757" y="114"/>
                    </a:lnTo>
                    <a:lnTo>
                      <a:pt x="3711" y="125"/>
                    </a:lnTo>
                    <a:lnTo>
                      <a:pt x="3668" y="140"/>
                    </a:lnTo>
                    <a:lnTo>
                      <a:pt x="3631" y="162"/>
                    </a:lnTo>
                    <a:lnTo>
                      <a:pt x="3597" y="187"/>
                    </a:lnTo>
                    <a:lnTo>
                      <a:pt x="3568" y="218"/>
                    </a:lnTo>
                    <a:lnTo>
                      <a:pt x="3543" y="253"/>
                    </a:lnTo>
                    <a:lnTo>
                      <a:pt x="3523" y="294"/>
                    </a:lnTo>
                    <a:lnTo>
                      <a:pt x="3508" y="339"/>
                    </a:lnTo>
                    <a:lnTo>
                      <a:pt x="3497" y="391"/>
                    </a:lnTo>
                    <a:lnTo>
                      <a:pt x="3489" y="447"/>
                    </a:lnTo>
                    <a:lnTo>
                      <a:pt x="3487" y="507"/>
                    </a:lnTo>
                    <a:lnTo>
                      <a:pt x="3489" y="565"/>
                    </a:lnTo>
                    <a:lnTo>
                      <a:pt x="3497" y="617"/>
                    </a:lnTo>
                    <a:lnTo>
                      <a:pt x="3509" y="667"/>
                    </a:lnTo>
                    <a:lnTo>
                      <a:pt x="3526" y="712"/>
                    </a:lnTo>
                    <a:lnTo>
                      <a:pt x="3547" y="753"/>
                    </a:lnTo>
                    <a:lnTo>
                      <a:pt x="3571" y="790"/>
                    </a:lnTo>
                    <a:lnTo>
                      <a:pt x="3600" y="821"/>
                    </a:lnTo>
                    <a:lnTo>
                      <a:pt x="3632" y="847"/>
                    </a:lnTo>
                    <a:lnTo>
                      <a:pt x="3668" y="869"/>
                    </a:lnTo>
                    <a:lnTo>
                      <a:pt x="3707" y="885"/>
                    </a:lnTo>
                    <a:lnTo>
                      <a:pt x="3750" y="894"/>
                    </a:lnTo>
                    <a:lnTo>
                      <a:pt x="3795" y="897"/>
                    </a:lnTo>
                    <a:lnTo>
                      <a:pt x="3821" y="896"/>
                    </a:lnTo>
                    <a:lnTo>
                      <a:pt x="3847" y="894"/>
                    </a:lnTo>
                    <a:lnTo>
                      <a:pt x="3874" y="889"/>
                    </a:lnTo>
                    <a:lnTo>
                      <a:pt x="3901" y="881"/>
                    </a:lnTo>
                    <a:lnTo>
                      <a:pt x="3931" y="872"/>
                    </a:lnTo>
                    <a:lnTo>
                      <a:pt x="3964" y="861"/>
                    </a:lnTo>
                    <a:lnTo>
                      <a:pt x="3999" y="846"/>
                    </a:lnTo>
                    <a:lnTo>
                      <a:pt x="4036" y="830"/>
                    </a:lnTo>
                    <a:lnTo>
                      <a:pt x="4079" y="810"/>
                    </a:lnTo>
                    <a:lnTo>
                      <a:pt x="4127" y="787"/>
                    </a:lnTo>
                    <a:lnTo>
                      <a:pt x="4127" y="976"/>
                    </a:lnTo>
                    <a:lnTo>
                      <a:pt x="4069" y="1001"/>
                    </a:lnTo>
                    <a:lnTo>
                      <a:pt x="4016" y="1024"/>
                    </a:lnTo>
                    <a:lnTo>
                      <a:pt x="3966" y="1041"/>
                    </a:lnTo>
                    <a:lnTo>
                      <a:pt x="3919" y="1058"/>
                    </a:lnTo>
                    <a:lnTo>
                      <a:pt x="3874" y="1070"/>
                    </a:lnTo>
                    <a:lnTo>
                      <a:pt x="3830" y="1080"/>
                    </a:lnTo>
                    <a:lnTo>
                      <a:pt x="3786" y="1086"/>
                    </a:lnTo>
                    <a:lnTo>
                      <a:pt x="3742" y="1091"/>
                    </a:lnTo>
                    <a:lnTo>
                      <a:pt x="3697" y="1094"/>
                    </a:lnTo>
                    <a:lnTo>
                      <a:pt x="3651" y="1095"/>
                    </a:lnTo>
                    <a:lnTo>
                      <a:pt x="3588" y="1093"/>
                    </a:lnTo>
                    <a:lnTo>
                      <a:pt x="3530" y="1086"/>
                    </a:lnTo>
                    <a:lnTo>
                      <a:pt x="3476" y="1075"/>
                    </a:lnTo>
                    <a:lnTo>
                      <a:pt x="3426" y="1060"/>
                    </a:lnTo>
                    <a:lnTo>
                      <a:pt x="3378" y="1039"/>
                    </a:lnTo>
                    <a:lnTo>
                      <a:pt x="3334" y="1014"/>
                    </a:lnTo>
                    <a:lnTo>
                      <a:pt x="3294" y="984"/>
                    </a:lnTo>
                    <a:lnTo>
                      <a:pt x="3255" y="947"/>
                    </a:lnTo>
                    <a:lnTo>
                      <a:pt x="3219" y="907"/>
                    </a:lnTo>
                    <a:lnTo>
                      <a:pt x="3188" y="865"/>
                    </a:lnTo>
                    <a:lnTo>
                      <a:pt x="3162" y="820"/>
                    </a:lnTo>
                    <a:lnTo>
                      <a:pt x="3140" y="772"/>
                    </a:lnTo>
                    <a:lnTo>
                      <a:pt x="3124" y="722"/>
                    </a:lnTo>
                    <a:lnTo>
                      <a:pt x="3111" y="670"/>
                    </a:lnTo>
                    <a:lnTo>
                      <a:pt x="3104" y="616"/>
                    </a:lnTo>
                    <a:lnTo>
                      <a:pt x="3101" y="561"/>
                    </a:lnTo>
                    <a:lnTo>
                      <a:pt x="3105" y="494"/>
                    </a:lnTo>
                    <a:lnTo>
                      <a:pt x="3115" y="433"/>
                    </a:lnTo>
                    <a:lnTo>
                      <a:pt x="3130" y="373"/>
                    </a:lnTo>
                    <a:lnTo>
                      <a:pt x="3153" y="318"/>
                    </a:lnTo>
                    <a:lnTo>
                      <a:pt x="3179" y="267"/>
                    </a:lnTo>
                    <a:lnTo>
                      <a:pt x="3213" y="219"/>
                    </a:lnTo>
                    <a:lnTo>
                      <a:pt x="3250" y="175"/>
                    </a:lnTo>
                    <a:lnTo>
                      <a:pt x="3293" y="135"/>
                    </a:lnTo>
                    <a:lnTo>
                      <a:pt x="3341" y="102"/>
                    </a:lnTo>
                    <a:lnTo>
                      <a:pt x="3392" y="72"/>
                    </a:lnTo>
                    <a:lnTo>
                      <a:pt x="3448" y="47"/>
                    </a:lnTo>
                    <a:lnTo>
                      <a:pt x="3508" y="27"/>
                    </a:lnTo>
                    <a:lnTo>
                      <a:pt x="3573" y="12"/>
                    </a:lnTo>
                    <a:lnTo>
                      <a:pt x="3640" y="3"/>
                    </a:lnTo>
                    <a:lnTo>
                      <a:pt x="3711" y="0"/>
                    </a:lnTo>
                    <a:close/>
                    <a:moveTo>
                      <a:pt x="2910" y="0"/>
                    </a:moveTo>
                    <a:lnTo>
                      <a:pt x="2948" y="4"/>
                    </a:lnTo>
                    <a:lnTo>
                      <a:pt x="2983" y="14"/>
                    </a:lnTo>
                    <a:lnTo>
                      <a:pt x="3014" y="30"/>
                    </a:lnTo>
                    <a:lnTo>
                      <a:pt x="3040" y="52"/>
                    </a:lnTo>
                    <a:lnTo>
                      <a:pt x="3063" y="78"/>
                    </a:lnTo>
                    <a:lnTo>
                      <a:pt x="3079" y="109"/>
                    </a:lnTo>
                    <a:lnTo>
                      <a:pt x="3089" y="142"/>
                    </a:lnTo>
                    <a:lnTo>
                      <a:pt x="3093" y="178"/>
                    </a:lnTo>
                    <a:lnTo>
                      <a:pt x="3091" y="203"/>
                    </a:lnTo>
                    <a:lnTo>
                      <a:pt x="3088" y="227"/>
                    </a:lnTo>
                    <a:lnTo>
                      <a:pt x="3081" y="252"/>
                    </a:lnTo>
                    <a:lnTo>
                      <a:pt x="3071" y="277"/>
                    </a:lnTo>
                    <a:lnTo>
                      <a:pt x="3060" y="303"/>
                    </a:lnTo>
                    <a:lnTo>
                      <a:pt x="3044" y="331"/>
                    </a:lnTo>
                    <a:lnTo>
                      <a:pt x="3025" y="361"/>
                    </a:lnTo>
                    <a:lnTo>
                      <a:pt x="3004" y="393"/>
                    </a:lnTo>
                    <a:lnTo>
                      <a:pt x="2978" y="429"/>
                    </a:lnTo>
                    <a:lnTo>
                      <a:pt x="2948" y="468"/>
                    </a:lnTo>
                    <a:lnTo>
                      <a:pt x="2914" y="512"/>
                    </a:lnTo>
                    <a:lnTo>
                      <a:pt x="2876" y="561"/>
                    </a:lnTo>
                    <a:lnTo>
                      <a:pt x="2472" y="1078"/>
                    </a:lnTo>
                    <a:lnTo>
                      <a:pt x="2182" y="1078"/>
                    </a:lnTo>
                    <a:lnTo>
                      <a:pt x="2182" y="424"/>
                    </a:lnTo>
                    <a:lnTo>
                      <a:pt x="1784" y="1078"/>
                    </a:lnTo>
                    <a:lnTo>
                      <a:pt x="1518" y="1078"/>
                    </a:lnTo>
                    <a:lnTo>
                      <a:pt x="1518" y="234"/>
                    </a:lnTo>
                    <a:lnTo>
                      <a:pt x="1313" y="214"/>
                    </a:lnTo>
                    <a:lnTo>
                      <a:pt x="1313" y="118"/>
                    </a:lnTo>
                    <a:lnTo>
                      <a:pt x="1690" y="25"/>
                    </a:lnTo>
                    <a:lnTo>
                      <a:pt x="1832" y="25"/>
                    </a:lnTo>
                    <a:lnTo>
                      <a:pt x="1832" y="713"/>
                    </a:lnTo>
                    <a:lnTo>
                      <a:pt x="2247" y="25"/>
                    </a:lnTo>
                    <a:lnTo>
                      <a:pt x="2497" y="25"/>
                    </a:lnTo>
                    <a:lnTo>
                      <a:pt x="2497" y="822"/>
                    </a:lnTo>
                    <a:lnTo>
                      <a:pt x="2759" y="473"/>
                    </a:lnTo>
                    <a:lnTo>
                      <a:pt x="2759" y="62"/>
                    </a:lnTo>
                    <a:lnTo>
                      <a:pt x="2779" y="44"/>
                    </a:lnTo>
                    <a:lnTo>
                      <a:pt x="2806" y="27"/>
                    </a:lnTo>
                    <a:lnTo>
                      <a:pt x="2837" y="13"/>
                    </a:lnTo>
                    <a:lnTo>
                      <a:pt x="2872" y="4"/>
                    </a:lnTo>
                    <a:lnTo>
                      <a:pt x="291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noProof="0"/>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ver Slide: Client Logo">
    <p:spTree>
      <p:nvGrpSpPr>
        <p:cNvPr id="1" name=""/>
        <p:cNvGrpSpPr/>
        <p:nvPr/>
      </p:nvGrpSpPr>
      <p:grpSpPr>
        <a:xfrm>
          <a:off x="0" y="0"/>
          <a:ext cx="0" cy="0"/>
          <a:chOff x="0" y="0"/>
          <a:chExt cx="0" cy="0"/>
        </a:xfrm>
      </p:grpSpPr>
      <p:grpSp>
        <p:nvGrpSpPr>
          <p:cNvPr id="32" name="Group 31"/>
          <p:cNvGrpSpPr/>
          <p:nvPr userDrawn="1"/>
        </p:nvGrpSpPr>
        <p:grpSpPr bwMode="gray">
          <a:xfrm>
            <a:off x="1752601" y="1"/>
            <a:ext cx="7391400" cy="6176009"/>
            <a:chOff x="19140488" y="13674"/>
            <a:chExt cx="7443798" cy="6145827"/>
          </a:xfrm>
        </p:grpSpPr>
        <p:sp>
          <p:nvSpPr>
            <p:cNvPr id="35" name="Rectangle 17"/>
            <p:cNvSpPr>
              <a:spLocks noChangeArrowheads="1"/>
            </p:cNvSpPr>
            <p:nvPr/>
          </p:nvSpPr>
          <p:spPr bwMode="gray">
            <a:xfrm>
              <a:off x="19140488" y="4188799"/>
              <a:ext cx="2302206" cy="1970702"/>
            </a:xfrm>
            <a:prstGeom prst="rect">
              <a:avLst/>
            </a:prstGeom>
            <a:solidFill>
              <a:srgbClr val="9A170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6" name="Rectangle 7"/>
            <p:cNvSpPr>
              <a:spLocks noChangeArrowheads="1"/>
            </p:cNvSpPr>
            <p:nvPr/>
          </p:nvSpPr>
          <p:spPr bwMode="gray">
            <a:xfrm>
              <a:off x="25663403" y="4032250"/>
              <a:ext cx="920883" cy="2127250"/>
            </a:xfrm>
            <a:prstGeom prst="rect">
              <a:avLst/>
            </a:prstGeom>
            <a:solidFill>
              <a:srgbClr val="F3BE2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7" name="Rectangle 8"/>
            <p:cNvSpPr>
              <a:spLocks noChangeArrowheads="1"/>
            </p:cNvSpPr>
            <p:nvPr/>
          </p:nvSpPr>
          <p:spPr bwMode="gray">
            <a:xfrm>
              <a:off x="25049482" y="2899477"/>
              <a:ext cx="734694" cy="1289321"/>
            </a:xfrm>
            <a:prstGeom prst="rect">
              <a:avLst/>
            </a:prstGeom>
            <a:solidFill>
              <a:srgbClr val="F3BC8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2" name="Rectangle 9"/>
            <p:cNvSpPr>
              <a:spLocks noChangeArrowheads="1"/>
            </p:cNvSpPr>
            <p:nvPr/>
          </p:nvSpPr>
          <p:spPr bwMode="gray">
            <a:xfrm>
              <a:off x="25049482" y="4032250"/>
              <a:ext cx="734693" cy="2127250"/>
            </a:xfrm>
            <a:prstGeom prst="rect">
              <a:avLst/>
            </a:prstGeom>
            <a:solidFill>
              <a:srgbClr val="E88C1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3" name="Rectangle 11"/>
            <p:cNvSpPr>
              <a:spLocks noChangeArrowheads="1"/>
            </p:cNvSpPr>
            <p:nvPr/>
          </p:nvSpPr>
          <p:spPr bwMode="gray">
            <a:xfrm>
              <a:off x="24665780" y="706365"/>
              <a:ext cx="477045" cy="2263848"/>
            </a:xfrm>
            <a:prstGeom prst="rect">
              <a:avLst/>
            </a:prstGeom>
            <a:solidFill>
              <a:srgbClr val="E669A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4" name="Rectangle 12"/>
            <p:cNvSpPr>
              <a:spLocks noChangeArrowheads="1"/>
            </p:cNvSpPr>
            <p:nvPr/>
          </p:nvSpPr>
          <p:spPr bwMode="gray">
            <a:xfrm>
              <a:off x="24665780" y="2899478"/>
              <a:ext cx="477045" cy="1289321"/>
            </a:xfrm>
            <a:prstGeom prst="rect">
              <a:avLst/>
            </a:prstGeom>
            <a:solidFill>
              <a:srgbClr val="DB4D5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8" name="Rectangle 13"/>
            <p:cNvSpPr>
              <a:spLocks noChangeArrowheads="1"/>
            </p:cNvSpPr>
            <p:nvPr/>
          </p:nvSpPr>
          <p:spPr bwMode="gray">
            <a:xfrm>
              <a:off x="24665780" y="4032250"/>
              <a:ext cx="477045" cy="2127250"/>
            </a:xfrm>
            <a:prstGeom prst="rect">
              <a:avLst/>
            </a:prstGeom>
            <a:solidFill>
              <a:srgbClr val="D13A0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9" name="Rectangle 14"/>
            <p:cNvSpPr>
              <a:spLocks noChangeArrowheads="1"/>
            </p:cNvSpPr>
            <p:nvPr/>
          </p:nvSpPr>
          <p:spPr bwMode="gray">
            <a:xfrm>
              <a:off x="19140488" y="669925"/>
              <a:ext cx="5662612" cy="2300288"/>
            </a:xfrm>
            <a:prstGeom prst="rect">
              <a:avLst/>
            </a:prstGeom>
            <a:solidFill>
              <a:srgbClr val="D740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0" name="Rectangle 15"/>
            <p:cNvSpPr>
              <a:spLocks noChangeArrowheads="1"/>
            </p:cNvSpPr>
            <p:nvPr/>
          </p:nvSpPr>
          <p:spPr bwMode="gray">
            <a:xfrm>
              <a:off x="19140488" y="2899478"/>
              <a:ext cx="5662612" cy="1289321"/>
            </a:xfrm>
            <a:prstGeom prst="rect">
              <a:avLst/>
            </a:prstGeom>
            <a:solidFill>
              <a:srgbClr val="CD2F1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6"/>
            <p:cNvSpPr>
              <a:spLocks/>
            </p:cNvSpPr>
            <p:nvPr/>
          </p:nvSpPr>
          <p:spPr bwMode="gray">
            <a:xfrm>
              <a:off x="19140488" y="4032250"/>
              <a:ext cx="5662612" cy="2127250"/>
            </a:xfrm>
            <a:custGeom>
              <a:avLst/>
              <a:gdLst/>
              <a:ahLst/>
              <a:cxnLst>
                <a:cxn ang="0">
                  <a:pos x="0" y="0"/>
                </a:cxn>
                <a:cxn ang="0">
                  <a:pos x="3567" y="0"/>
                </a:cxn>
                <a:cxn ang="0">
                  <a:pos x="3567" y="1340"/>
                </a:cxn>
                <a:cxn ang="0">
                  <a:pos x="1372" y="1340"/>
                </a:cxn>
                <a:cxn ang="0">
                  <a:pos x="1372" y="181"/>
                </a:cxn>
                <a:cxn ang="0">
                  <a:pos x="0" y="181"/>
                </a:cxn>
                <a:cxn ang="0">
                  <a:pos x="0" y="0"/>
                </a:cxn>
              </a:cxnLst>
              <a:rect l="0" t="0" r="r" b="b"/>
              <a:pathLst>
                <a:path w="3567" h="1340">
                  <a:moveTo>
                    <a:pt x="0" y="0"/>
                  </a:moveTo>
                  <a:lnTo>
                    <a:pt x="3567" y="0"/>
                  </a:lnTo>
                  <a:lnTo>
                    <a:pt x="3567" y="1340"/>
                  </a:lnTo>
                  <a:lnTo>
                    <a:pt x="1372" y="1340"/>
                  </a:lnTo>
                  <a:lnTo>
                    <a:pt x="1372" y="181"/>
                  </a:lnTo>
                  <a:lnTo>
                    <a:pt x="0" y="181"/>
                  </a:lnTo>
                  <a:lnTo>
                    <a:pt x="0" y="0"/>
                  </a:lnTo>
                  <a:close/>
                </a:path>
              </a:pathLst>
            </a:custGeom>
            <a:solidFill>
              <a:srgbClr val="C4230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Rectangle 10"/>
            <p:cNvSpPr>
              <a:spLocks noChangeArrowheads="1"/>
            </p:cNvSpPr>
            <p:nvPr/>
          </p:nvSpPr>
          <p:spPr bwMode="gray">
            <a:xfrm>
              <a:off x="19140488" y="13674"/>
              <a:ext cx="5662612" cy="692692"/>
            </a:xfrm>
            <a:prstGeom prst="rect">
              <a:avLst/>
            </a:prstGeom>
            <a:solidFill>
              <a:srgbClr val="EE9C3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31" name="Picture Placeholder 76"/>
          <p:cNvSpPr>
            <a:spLocks noGrp="1"/>
          </p:cNvSpPr>
          <p:nvPr>
            <p:ph type="pic" sz="quarter" idx="13"/>
          </p:nvPr>
        </p:nvSpPr>
        <p:spPr>
          <a:xfrm>
            <a:off x="609601" y="3048000"/>
            <a:ext cx="914400" cy="762000"/>
          </a:xfrm>
        </p:spPr>
        <p:txBody>
          <a:bodyPr/>
          <a:lstStyle>
            <a:lvl1pPr>
              <a:defRPr sz="1400"/>
            </a:lvl1pPr>
          </a:lstStyle>
          <a:p>
            <a:r>
              <a:rPr lang="en-GB" noProof="0" dirty="0" smtClean="0"/>
              <a:t>Click icon to add picture</a:t>
            </a:r>
            <a:endParaRPr lang="en-GB" noProof="0" dirty="0"/>
          </a:p>
        </p:txBody>
      </p:sp>
      <p:grpSp>
        <p:nvGrpSpPr>
          <p:cNvPr id="3" name="Group 31"/>
          <p:cNvGrpSpPr/>
          <p:nvPr/>
        </p:nvGrpSpPr>
        <p:grpSpPr>
          <a:xfrm>
            <a:off x="489086" y="2901697"/>
            <a:ext cx="1209752" cy="151219"/>
            <a:chOff x="489087" y="2521685"/>
            <a:chExt cx="1209752" cy="151219"/>
          </a:xfrm>
        </p:grpSpPr>
        <p:cxnSp>
          <p:nvCxnSpPr>
            <p:cNvPr id="33" name="Straight Connector 32"/>
            <p:cNvCxnSpPr/>
            <p:nvPr userDrawn="1"/>
          </p:nvCxnSpPr>
          <p:spPr>
            <a:xfrm rot="10800000">
              <a:off x="489087" y="2521686"/>
              <a:ext cx="1209752" cy="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rot="5400000">
              <a:off x="413478" y="2597295"/>
              <a:ext cx="151219" cy="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45" name="Title 1"/>
          <p:cNvSpPr>
            <a:spLocks noGrp="1"/>
          </p:cNvSpPr>
          <p:nvPr>
            <p:ph type="ctrTitle" hasCustomPrompt="1"/>
          </p:nvPr>
        </p:nvSpPr>
        <p:spPr bwMode="white">
          <a:xfrm>
            <a:off x="1895475" y="838200"/>
            <a:ext cx="5343525" cy="914400"/>
          </a:xfrm>
        </p:spPr>
        <p:txBody>
          <a:bodyPr anchor="t" anchorCtr="0">
            <a:noAutofit/>
          </a:bodyPr>
          <a:lstStyle>
            <a:lvl1pPr>
              <a:lnSpc>
                <a:spcPct val="90000"/>
              </a:lnSpc>
              <a:defRPr sz="3200" b="1" i="1" baseline="0">
                <a:solidFill>
                  <a:schemeClr val="bg1"/>
                </a:solidFill>
              </a:defRPr>
            </a:lvl1pPr>
          </a:lstStyle>
          <a:p>
            <a:r>
              <a:rPr lang="en-GB" noProof="0" dirty="0" smtClean="0"/>
              <a:t>Click to add the presentation’s main title</a:t>
            </a:r>
            <a:endParaRPr lang="en-GB" noProof="0" dirty="0"/>
          </a:p>
        </p:txBody>
      </p:sp>
      <p:sp>
        <p:nvSpPr>
          <p:cNvPr id="46" name="Subtitle 2"/>
          <p:cNvSpPr>
            <a:spLocks noGrp="1"/>
          </p:cNvSpPr>
          <p:nvPr>
            <p:ph type="subTitle" idx="1" hasCustomPrompt="1"/>
          </p:nvPr>
        </p:nvSpPr>
        <p:spPr bwMode="white">
          <a:xfrm>
            <a:off x="1895475" y="1828799"/>
            <a:ext cx="5343525" cy="914401"/>
          </a:xfrm>
        </p:spPr>
        <p:txBody>
          <a:bodyPr>
            <a:noAutofit/>
          </a:bodyPr>
          <a:lstStyle>
            <a:lvl1pPr marL="0" indent="0" algn="l">
              <a:lnSpc>
                <a:spcPct val="90000"/>
              </a:lnSpc>
              <a:spcAft>
                <a:spcPts val="0"/>
              </a:spcAft>
              <a:buNone/>
              <a:defRPr sz="3200" baseline="0">
                <a:solidFill>
                  <a:schemeClr val="bg1"/>
                </a:solidFill>
                <a:latin typeface="+mj-lt"/>
              </a:defRPr>
            </a:lvl1pPr>
            <a:lvl2pPr marL="0" indent="0" algn="l">
              <a:buNone/>
              <a:defRPr sz="1800">
                <a:solidFill>
                  <a:schemeClr val="bg1"/>
                </a:solidFill>
                <a:latin typeface="+mj-lt"/>
              </a:defRPr>
            </a:lvl2pPr>
            <a:lvl3pPr marL="457200" indent="0" algn="l">
              <a:buNone/>
              <a:defRPr sz="1800">
                <a:solidFill>
                  <a:schemeClr val="bg1"/>
                </a:solidFill>
                <a:latin typeface="+mj-lt"/>
              </a:defRPr>
            </a:lvl3pPr>
            <a:lvl4pPr marL="914400" indent="0" algn="l">
              <a:buNone/>
              <a:defRPr sz="1800">
                <a:solidFill>
                  <a:schemeClr val="bg1"/>
                </a:solidFill>
                <a:latin typeface="+mj-lt"/>
              </a:defRPr>
            </a:lvl4pPr>
            <a:lvl5pPr marL="1371600" indent="0" algn="l">
              <a:buNone/>
              <a:defRPr sz="1800">
                <a:solidFill>
                  <a:schemeClr val="bg1"/>
                </a:solidFill>
                <a:latin typeface="+mj-lt"/>
              </a:defRPr>
            </a:lvl5pPr>
            <a:lvl6pPr marL="1828800" indent="0" algn="l">
              <a:buNone/>
              <a:defRPr sz="1800">
                <a:solidFill>
                  <a:schemeClr val="bg1"/>
                </a:solidFill>
                <a:latin typeface="+mj-lt"/>
              </a:defRPr>
            </a:lvl6pPr>
            <a:lvl7pPr marL="2286000" indent="0" algn="l">
              <a:buNone/>
              <a:defRPr sz="1800">
                <a:solidFill>
                  <a:schemeClr val="bg1"/>
                </a:solidFill>
                <a:latin typeface="+mj-lt"/>
              </a:defRPr>
            </a:lvl7pPr>
            <a:lvl8pPr marL="2743200" indent="0" algn="l">
              <a:buNone/>
              <a:defRPr sz="1800">
                <a:solidFill>
                  <a:schemeClr val="bg1"/>
                </a:solidFill>
                <a:latin typeface="+mj-lt"/>
              </a:defRPr>
            </a:lvl8pPr>
            <a:lvl9pPr marL="3200400" indent="0" algn="l">
              <a:buNone/>
              <a:defRPr sz="1800">
                <a:solidFill>
                  <a:schemeClr val="bg1"/>
                </a:solidFill>
                <a:latin typeface="+mj-lt"/>
              </a:defRPr>
            </a:lvl9pPr>
          </a:lstStyle>
          <a:p>
            <a:r>
              <a:rPr lang="en-GB" noProof="0" dirty="0" smtClean="0"/>
              <a:t>Subtitle and date (move higher if title is only one line)</a:t>
            </a:r>
          </a:p>
        </p:txBody>
      </p:sp>
      <p:sp>
        <p:nvSpPr>
          <p:cNvPr id="47" name="Text Placeholder 31"/>
          <p:cNvSpPr>
            <a:spLocks noGrp="1"/>
          </p:cNvSpPr>
          <p:nvPr>
            <p:ph type="body" sz="quarter" idx="10" hasCustomPrompt="1"/>
          </p:nvPr>
        </p:nvSpPr>
        <p:spPr bwMode="white">
          <a:xfrm>
            <a:off x="1895475" y="374904"/>
            <a:ext cx="4105656" cy="146304"/>
          </a:xfrm>
        </p:spPr>
        <p:txBody>
          <a:bodyPr/>
          <a:lstStyle>
            <a:lvl1pPr>
              <a:defRPr sz="1100">
                <a:solidFill>
                  <a:schemeClr val="bg1"/>
                </a:solidFill>
                <a:latin typeface="Arial" pitchFamily="34" charset="0"/>
                <a:cs typeface="Arial" pitchFamily="34" charset="0"/>
              </a:defRPr>
            </a:lvl1pPr>
            <a:lvl2pPr>
              <a:defRPr sz="1000">
                <a:solidFill>
                  <a:schemeClr val="bg1"/>
                </a:solidFill>
                <a:latin typeface="Arial" pitchFamily="34" charset="0"/>
                <a:cs typeface="Arial" pitchFamily="34" charset="0"/>
              </a:defRPr>
            </a:lvl2pPr>
            <a:lvl3pPr>
              <a:defRPr sz="1000">
                <a:solidFill>
                  <a:schemeClr val="bg1"/>
                </a:solidFill>
                <a:latin typeface="Arial" pitchFamily="34" charset="0"/>
                <a:cs typeface="Arial" pitchFamily="34" charset="0"/>
              </a:defRPr>
            </a:lvl3pPr>
            <a:lvl4pPr>
              <a:defRPr sz="1000">
                <a:solidFill>
                  <a:schemeClr val="bg1"/>
                </a:solidFill>
                <a:latin typeface="Arial" pitchFamily="34" charset="0"/>
                <a:cs typeface="Arial" pitchFamily="34" charset="0"/>
              </a:defRPr>
            </a:lvl4pPr>
            <a:lvl5pPr>
              <a:defRPr sz="1000">
                <a:solidFill>
                  <a:schemeClr val="bg1"/>
                </a:solidFill>
                <a:latin typeface="Arial" pitchFamily="34" charset="0"/>
                <a:cs typeface="Arial" pitchFamily="34" charset="0"/>
              </a:defRPr>
            </a:lvl5pPr>
          </a:lstStyle>
          <a:p>
            <a:pPr lvl="0"/>
            <a:r>
              <a:rPr lang="en-GB" noProof="0" dirty="0" smtClean="0"/>
              <a:t>www.pwc.com</a:t>
            </a:r>
            <a:endParaRPr lang="en-GB" noProof="0" dirty="0"/>
          </a:p>
        </p:txBody>
      </p:sp>
      <p:grpSp>
        <p:nvGrpSpPr>
          <p:cNvPr id="96" name="Group 32"/>
          <p:cNvGrpSpPr/>
          <p:nvPr/>
        </p:nvGrpSpPr>
        <p:grpSpPr>
          <a:xfrm>
            <a:off x="968592" y="6170991"/>
            <a:ext cx="914400" cy="533479"/>
            <a:chOff x="518032" y="978681"/>
            <a:chExt cx="4572000" cy="2667393"/>
          </a:xfrm>
        </p:grpSpPr>
        <p:sp>
          <p:nvSpPr>
            <p:cNvPr id="97" name="Rectangle 37"/>
            <p:cNvSpPr>
              <a:spLocks noChangeArrowheads="1"/>
            </p:cNvSpPr>
            <p:nvPr userDrawn="1"/>
          </p:nvSpPr>
          <p:spPr bwMode="black">
            <a:xfrm>
              <a:off x="3295650" y="978681"/>
              <a:ext cx="1143000" cy="263229"/>
            </a:xfrm>
            <a:prstGeom prst="rect">
              <a:avLst/>
            </a:prstGeom>
            <a:solidFill>
              <a:srgbClr val="A1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98" name="Freeform 7"/>
            <p:cNvSpPr>
              <a:spLocks noEditPoints="1"/>
            </p:cNvSpPr>
            <p:nvPr userDrawn="1"/>
          </p:nvSpPr>
          <p:spPr bwMode="black">
            <a:xfrm>
              <a:off x="518032" y="1922794"/>
              <a:ext cx="4572000" cy="1723280"/>
            </a:xfrm>
            <a:custGeom>
              <a:avLst/>
              <a:gdLst/>
              <a:ahLst/>
              <a:cxnLst>
                <a:cxn ang="0">
                  <a:pos x="581" y="233"/>
                </a:cxn>
                <a:cxn ang="0">
                  <a:pos x="538" y="949"/>
                </a:cxn>
                <a:cxn ang="0">
                  <a:pos x="630" y="946"/>
                </a:cxn>
                <a:cxn ang="0">
                  <a:pos x="793" y="880"/>
                </a:cxn>
                <a:cxn ang="0">
                  <a:pos x="886" y="728"/>
                </a:cxn>
                <a:cxn ang="0">
                  <a:pos x="905" y="505"/>
                </a:cxn>
                <a:cxn ang="0">
                  <a:pos x="850" y="329"/>
                </a:cxn>
                <a:cxn ang="0">
                  <a:pos x="727" y="241"/>
                </a:cxn>
                <a:cxn ang="0">
                  <a:pos x="521" y="3"/>
                </a:cxn>
                <a:cxn ang="0">
                  <a:pos x="643" y="74"/>
                </a:cxn>
                <a:cxn ang="0">
                  <a:pos x="761" y="24"/>
                </a:cxn>
                <a:cxn ang="0">
                  <a:pos x="855" y="9"/>
                </a:cxn>
                <a:cxn ang="0">
                  <a:pos x="1026" y="40"/>
                </a:cxn>
                <a:cxn ang="0">
                  <a:pos x="1180" y="172"/>
                </a:cxn>
                <a:cxn ang="0">
                  <a:pos x="1265" y="383"/>
                </a:cxn>
                <a:cxn ang="0">
                  <a:pos x="1265" y="641"/>
                </a:cxn>
                <a:cxn ang="0">
                  <a:pos x="1175" y="857"/>
                </a:cxn>
                <a:cxn ang="0">
                  <a:pos x="1005" y="1006"/>
                </a:cxn>
                <a:cxn ang="0">
                  <a:pos x="766" y="1074"/>
                </a:cxn>
                <a:cxn ang="0">
                  <a:pos x="601" y="1074"/>
                </a:cxn>
                <a:cxn ang="0">
                  <a:pos x="692" y="1447"/>
                </a:cxn>
                <a:cxn ang="0">
                  <a:pos x="171" y="1408"/>
                </a:cxn>
                <a:cxn ang="0">
                  <a:pos x="413" y="3"/>
                </a:cxn>
                <a:cxn ang="0">
                  <a:pos x="3876" y="20"/>
                </a:cxn>
                <a:cxn ang="0">
                  <a:pos x="4036" y="100"/>
                </a:cxn>
                <a:cxn ang="0">
                  <a:pos x="4113" y="232"/>
                </a:cxn>
                <a:cxn ang="0">
                  <a:pos x="4091" y="362"/>
                </a:cxn>
                <a:cxn ang="0">
                  <a:pos x="3995" y="436"/>
                </a:cxn>
                <a:cxn ang="0">
                  <a:pos x="3859" y="438"/>
                </a:cxn>
                <a:cxn ang="0">
                  <a:pos x="3757" y="114"/>
                </a:cxn>
                <a:cxn ang="0">
                  <a:pos x="3597" y="187"/>
                </a:cxn>
                <a:cxn ang="0">
                  <a:pos x="3508" y="339"/>
                </a:cxn>
                <a:cxn ang="0">
                  <a:pos x="3489" y="565"/>
                </a:cxn>
                <a:cxn ang="0">
                  <a:pos x="3547" y="753"/>
                </a:cxn>
                <a:cxn ang="0">
                  <a:pos x="3668" y="869"/>
                </a:cxn>
                <a:cxn ang="0">
                  <a:pos x="3821" y="896"/>
                </a:cxn>
                <a:cxn ang="0">
                  <a:pos x="3931" y="872"/>
                </a:cxn>
                <a:cxn ang="0">
                  <a:pos x="4079" y="810"/>
                </a:cxn>
                <a:cxn ang="0">
                  <a:pos x="4016" y="1024"/>
                </a:cxn>
                <a:cxn ang="0">
                  <a:pos x="3830" y="1080"/>
                </a:cxn>
                <a:cxn ang="0">
                  <a:pos x="3651" y="1095"/>
                </a:cxn>
                <a:cxn ang="0">
                  <a:pos x="3426" y="1060"/>
                </a:cxn>
                <a:cxn ang="0">
                  <a:pos x="3255" y="947"/>
                </a:cxn>
                <a:cxn ang="0">
                  <a:pos x="3140" y="772"/>
                </a:cxn>
                <a:cxn ang="0">
                  <a:pos x="3101" y="561"/>
                </a:cxn>
                <a:cxn ang="0">
                  <a:pos x="3153" y="318"/>
                </a:cxn>
                <a:cxn ang="0">
                  <a:pos x="3293" y="135"/>
                </a:cxn>
                <a:cxn ang="0">
                  <a:pos x="3508" y="27"/>
                </a:cxn>
                <a:cxn ang="0">
                  <a:pos x="2910" y="0"/>
                </a:cxn>
                <a:cxn ang="0">
                  <a:pos x="3040" y="52"/>
                </a:cxn>
                <a:cxn ang="0">
                  <a:pos x="3093" y="178"/>
                </a:cxn>
                <a:cxn ang="0">
                  <a:pos x="3071" y="277"/>
                </a:cxn>
                <a:cxn ang="0">
                  <a:pos x="3004" y="393"/>
                </a:cxn>
                <a:cxn ang="0">
                  <a:pos x="2876" y="561"/>
                </a:cxn>
                <a:cxn ang="0">
                  <a:pos x="1784" y="1078"/>
                </a:cxn>
                <a:cxn ang="0">
                  <a:pos x="1313" y="118"/>
                </a:cxn>
                <a:cxn ang="0">
                  <a:pos x="2247" y="25"/>
                </a:cxn>
                <a:cxn ang="0">
                  <a:pos x="2759" y="62"/>
                </a:cxn>
                <a:cxn ang="0">
                  <a:pos x="2872" y="4"/>
                </a:cxn>
              </a:cxnLst>
              <a:rect l="0" t="0" r="r" b="b"/>
              <a:pathLst>
                <a:path w="4127" h="1544">
                  <a:moveTo>
                    <a:pt x="640" y="229"/>
                  </a:moveTo>
                  <a:lnTo>
                    <a:pt x="622" y="229"/>
                  </a:lnTo>
                  <a:lnTo>
                    <a:pt x="603" y="230"/>
                  </a:lnTo>
                  <a:lnTo>
                    <a:pt x="581" y="233"/>
                  </a:lnTo>
                  <a:lnTo>
                    <a:pt x="553" y="235"/>
                  </a:lnTo>
                  <a:lnTo>
                    <a:pt x="521" y="241"/>
                  </a:lnTo>
                  <a:lnTo>
                    <a:pt x="521" y="947"/>
                  </a:lnTo>
                  <a:lnTo>
                    <a:pt x="538" y="949"/>
                  </a:lnTo>
                  <a:lnTo>
                    <a:pt x="553" y="949"/>
                  </a:lnTo>
                  <a:lnTo>
                    <a:pt x="566" y="949"/>
                  </a:lnTo>
                  <a:lnTo>
                    <a:pt x="578" y="949"/>
                  </a:lnTo>
                  <a:lnTo>
                    <a:pt x="630" y="946"/>
                  </a:lnTo>
                  <a:lnTo>
                    <a:pt x="677" y="937"/>
                  </a:lnTo>
                  <a:lnTo>
                    <a:pt x="720" y="924"/>
                  </a:lnTo>
                  <a:lnTo>
                    <a:pt x="758" y="905"/>
                  </a:lnTo>
                  <a:lnTo>
                    <a:pt x="793" y="880"/>
                  </a:lnTo>
                  <a:lnTo>
                    <a:pt x="824" y="850"/>
                  </a:lnTo>
                  <a:lnTo>
                    <a:pt x="849" y="815"/>
                  </a:lnTo>
                  <a:lnTo>
                    <a:pt x="870" y="775"/>
                  </a:lnTo>
                  <a:lnTo>
                    <a:pt x="886" y="728"/>
                  </a:lnTo>
                  <a:lnTo>
                    <a:pt x="897" y="678"/>
                  </a:lnTo>
                  <a:lnTo>
                    <a:pt x="905" y="622"/>
                  </a:lnTo>
                  <a:lnTo>
                    <a:pt x="907" y="561"/>
                  </a:lnTo>
                  <a:lnTo>
                    <a:pt x="905" y="505"/>
                  </a:lnTo>
                  <a:lnTo>
                    <a:pt x="897" y="452"/>
                  </a:lnTo>
                  <a:lnTo>
                    <a:pt x="886" y="407"/>
                  </a:lnTo>
                  <a:lnTo>
                    <a:pt x="870" y="366"/>
                  </a:lnTo>
                  <a:lnTo>
                    <a:pt x="850" y="329"/>
                  </a:lnTo>
                  <a:lnTo>
                    <a:pt x="826" y="299"/>
                  </a:lnTo>
                  <a:lnTo>
                    <a:pt x="797" y="274"/>
                  </a:lnTo>
                  <a:lnTo>
                    <a:pt x="763" y="254"/>
                  </a:lnTo>
                  <a:lnTo>
                    <a:pt x="727" y="241"/>
                  </a:lnTo>
                  <a:lnTo>
                    <a:pt x="686" y="232"/>
                  </a:lnTo>
                  <a:lnTo>
                    <a:pt x="640" y="229"/>
                  </a:lnTo>
                  <a:close/>
                  <a:moveTo>
                    <a:pt x="413" y="3"/>
                  </a:moveTo>
                  <a:lnTo>
                    <a:pt x="521" y="3"/>
                  </a:lnTo>
                  <a:lnTo>
                    <a:pt x="521" y="143"/>
                  </a:lnTo>
                  <a:lnTo>
                    <a:pt x="566" y="117"/>
                  </a:lnTo>
                  <a:lnTo>
                    <a:pt x="607" y="93"/>
                  </a:lnTo>
                  <a:lnTo>
                    <a:pt x="643" y="74"/>
                  </a:lnTo>
                  <a:lnTo>
                    <a:pt x="677" y="57"/>
                  </a:lnTo>
                  <a:lnTo>
                    <a:pt x="707" y="44"/>
                  </a:lnTo>
                  <a:lnTo>
                    <a:pt x="735" y="33"/>
                  </a:lnTo>
                  <a:lnTo>
                    <a:pt x="761" y="24"/>
                  </a:lnTo>
                  <a:lnTo>
                    <a:pt x="785" y="18"/>
                  </a:lnTo>
                  <a:lnTo>
                    <a:pt x="809" y="13"/>
                  </a:lnTo>
                  <a:lnTo>
                    <a:pt x="831" y="10"/>
                  </a:lnTo>
                  <a:lnTo>
                    <a:pt x="855" y="9"/>
                  </a:lnTo>
                  <a:lnTo>
                    <a:pt x="879" y="8"/>
                  </a:lnTo>
                  <a:lnTo>
                    <a:pt x="931" y="12"/>
                  </a:lnTo>
                  <a:lnTo>
                    <a:pt x="980" y="23"/>
                  </a:lnTo>
                  <a:lnTo>
                    <a:pt x="1026" y="40"/>
                  </a:lnTo>
                  <a:lnTo>
                    <a:pt x="1070" y="64"/>
                  </a:lnTo>
                  <a:lnTo>
                    <a:pt x="1110" y="94"/>
                  </a:lnTo>
                  <a:lnTo>
                    <a:pt x="1148" y="130"/>
                  </a:lnTo>
                  <a:lnTo>
                    <a:pt x="1180" y="172"/>
                  </a:lnTo>
                  <a:lnTo>
                    <a:pt x="1209" y="218"/>
                  </a:lnTo>
                  <a:lnTo>
                    <a:pt x="1233" y="268"/>
                  </a:lnTo>
                  <a:lnTo>
                    <a:pt x="1252" y="324"/>
                  </a:lnTo>
                  <a:lnTo>
                    <a:pt x="1265" y="383"/>
                  </a:lnTo>
                  <a:lnTo>
                    <a:pt x="1274" y="446"/>
                  </a:lnTo>
                  <a:lnTo>
                    <a:pt x="1278" y="512"/>
                  </a:lnTo>
                  <a:lnTo>
                    <a:pt x="1274" y="578"/>
                  </a:lnTo>
                  <a:lnTo>
                    <a:pt x="1265" y="641"/>
                  </a:lnTo>
                  <a:lnTo>
                    <a:pt x="1252" y="701"/>
                  </a:lnTo>
                  <a:lnTo>
                    <a:pt x="1232" y="756"/>
                  </a:lnTo>
                  <a:lnTo>
                    <a:pt x="1205" y="809"/>
                  </a:lnTo>
                  <a:lnTo>
                    <a:pt x="1175" y="857"/>
                  </a:lnTo>
                  <a:lnTo>
                    <a:pt x="1140" y="901"/>
                  </a:lnTo>
                  <a:lnTo>
                    <a:pt x="1099" y="941"/>
                  </a:lnTo>
                  <a:lnTo>
                    <a:pt x="1054" y="976"/>
                  </a:lnTo>
                  <a:lnTo>
                    <a:pt x="1005" y="1006"/>
                  </a:lnTo>
                  <a:lnTo>
                    <a:pt x="951" y="1031"/>
                  </a:lnTo>
                  <a:lnTo>
                    <a:pt x="894" y="1051"/>
                  </a:lnTo>
                  <a:lnTo>
                    <a:pt x="831" y="1065"/>
                  </a:lnTo>
                  <a:lnTo>
                    <a:pt x="766" y="1074"/>
                  </a:lnTo>
                  <a:lnTo>
                    <a:pt x="696" y="1078"/>
                  </a:lnTo>
                  <a:lnTo>
                    <a:pt x="670" y="1078"/>
                  </a:lnTo>
                  <a:lnTo>
                    <a:pt x="637" y="1076"/>
                  </a:lnTo>
                  <a:lnTo>
                    <a:pt x="601" y="1074"/>
                  </a:lnTo>
                  <a:lnTo>
                    <a:pt x="561" y="1071"/>
                  </a:lnTo>
                  <a:lnTo>
                    <a:pt x="521" y="1068"/>
                  </a:lnTo>
                  <a:lnTo>
                    <a:pt x="521" y="1408"/>
                  </a:lnTo>
                  <a:lnTo>
                    <a:pt x="692" y="1447"/>
                  </a:lnTo>
                  <a:lnTo>
                    <a:pt x="692" y="1544"/>
                  </a:lnTo>
                  <a:lnTo>
                    <a:pt x="18" y="1544"/>
                  </a:lnTo>
                  <a:lnTo>
                    <a:pt x="18" y="1447"/>
                  </a:lnTo>
                  <a:lnTo>
                    <a:pt x="171" y="1408"/>
                  </a:lnTo>
                  <a:lnTo>
                    <a:pt x="171" y="229"/>
                  </a:lnTo>
                  <a:lnTo>
                    <a:pt x="0" y="229"/>
                  </a:lnTo>
                  <a:lnTo>
                    <a:pt x="0" y="128"/>
                  </a:lnTo>
                  <a:lnTo>
                    <a:pt x="413" y="3"/>
                  </a:lnTo>
                  <a:close/>
                  <a:moveTo>
                    <a:pt x="3711" y="0"/>
                  </a:moveTo>
                  <a:lnTo>
                    <a:pt x="3770" y="3"/>
                  </a:lnTo>
                  <a:lnTo>
                    <a:pt x="3825" y="9"/>
                  </a:lnTo>
                  <a:lnTo>
                    <a:pt x="3876" y="20"/>
                  </a:lnTo>
                  <a:lnTo>
                    <a:pt x="3923" y="34"/>
                  </a:lnTo>
                  <a:lnTo>
                    <a:pt x="3965" y="53"/>
                  </a:lnTo>
                  <a:lnTo>
                    <a:pt x="4004" y="75"/>
                  </a:lnTo>
                  <a:lnTo>
                    <a:pt x="4036" y="100"/>
                  </a:lnTo>
                  <a:lnTo>
                    <a:pt x="4064" y="129"/>
                  </a:lnTo>
                  <a:lnTo>
                    <a:pt x="4086" y="160"/>
                  </a:lnTo>
                  <a:lnTo>
                    <a:pt x="4103" y="194"/>
                  </a:lnTo>
                  <a:lnTo>
                    <a:pt x="4113" y="232"/>
                  </a:lnTo>
                  <a:lnTo>
                    <a:pt x="4117" y="271"/>
                  </a:lnTo>
                  <a:lnTo>
                    <a:pt x="4114" y="304"/>
                  </a:lnTo>
                  <a:lnTo>
                    <a:pt x="4105" y="334"/>
                  </a:lnTo>
                  <a:lnTo>
                    <a:pt x="4091" y="362"/>
                  </a:lnTo>
                  <a:lnTo>
                    <a:pt x="4074" y="387"/>
                  </a:lnTo>
                  <a:lnTo>
                    <a:pt x="4051" y="407"/>
                  </a:lnTo>
                  <a:lnTo>
                    <a:pt x="4025" y="423"/>
                  </a:lnTo>
                  <a:lnTo>
                    <a:pt x="3995" y="436"/>
                  </a:lnTo>
                  <a:lnTo>
                    <a:pt x="3961" y="443"/>
                  </a:lnTo>
                  <a:lnTo>
                    <a:pt x="3925" y="446"/>
                  </a:lnTo>
                  <a:lnTo>
                    <a:pt x="3891" y="444"/>
                  </a:lnTo>
                  <a:lnTo>
                    <a:pt x="3859" y="438"/>
                  </a:lnTo>
                  <a:lnTo>
                    <a:pt x="3826" y="428"/>
                  </a:lnTo>
                  <a:lnTo>
                    <a:pt x="3792" y="413"/>
                  </a:lnTo>
                  <a:lnTo>
                    <a:pt x="3757" y="394"/>
                  </a:lnTo>
                  <a:lnTo>
                    <a:pt x="3757" y="114"/>
                  </a:lnTo>
                  <a:lnTo>
                    <a:pt x="3711" y="125"/>
                  </a:lnTo>
                  <a:lnTo>
                    <a:pt x="3668" y="140"/>
                  </a:lnTo>
                  <a:lnTo>
                    <a:pt x="3631" y="162"/>
                  </a:lnTo>
                  <a:lnTo>
                    <a:pt x="3597" y="187"/>
                  </a:lnTo>
                  <a:lnTo>
                    <a:pt x="3568" y="218"/>
                  </a:lnTo>
                  <a:lnTo>
                    <a:pt x="3543" y="253"/>
                  </a:lnTo>
                  <a:lnTo>
                    <a:pt x="3523" y="294"/>
                  </a:lnTo>
                  <a:lnTo>
                    <a:pt x="3508" y="339"/>
                  </a:lnTo>
                  <a:lnTo>
                    <a:pt x="3497" y="391"/>
                  </a:lnTo>
                  <a:lnTo>
                    <a:pt x="3489" y="447"/>
                  </a:lnTo>
                  <a:lnTo>
                    <a:pt x="3487" y="507"/>
                  </a:lnTo>
                  <a:lnTo>
                    <a:pt x="3489" y="565"/>
                  </a:lnTo>
                  <a:lnTo>
                    <a:pt x="3497" y="617"/>
                  </a:lnTo>
                  <a:lnTo>
                    <a:pt x="3509" y="667"/>
                  </a:lnTo>
                  <a:lnTo>
                    <a:pt x="3526" y="712"/>
                  </a:lnTo>
                  <a:lnTo>
                    <a:pt x="3547" y="753"/>
                  </a:lnTo>
                  <a:lnTo>
                    <a:pt x="3571" y="790"/>
                  </a:lnTo>
                  <a:lnTo>
                    <a:pt x="3600" y="821"/>
                  </a:lnTo>
                  <a:lnTo>
                    <a:pt x="3632" y="847"/>
                  </a:lnTo>
                  <a:lnTo>
                    <a:pt x="3668" y="869"/>
                  </a:lnTo>
                  <a:lnTo>
                    <a:pt x="3707" y="885"/>
                  </a:lnTo>
                  <a:lnTo>
                    <a:pt x="3750" y="894"/>
                  </a:lnTo>
                  <a:lnTo>
                    <a:pt x="3795" y="897"/>
                  </a:lnTo>
                  <a:lnTo>
                    <a:pt x="3821" y="896"/>
                  </a:lnTo>
                  <a:lnTo>
                    <a:pt x="3847" y="894"/>
                  </a:lnTo>
                  <a:lnTo>
                    <a:pt x="3874" y="889"/>
                  </a:lnTo>
                  <a:lnTo>
                    <a:pt x="3901" y="881"/>
                  </a:lnTo>
                  <a:lnTo>
                    <a:pt x="3931" y="872"/>
                  </a:lnTo>
                  <a:lnTo>
                    <a:pt x="3964" y="861"/>
                  </a:lnTo>
                  <a:lnTo>
                    <a:pt x="3999" y="846"/>
                  </a:lnTo>
                  <a:lnTo>
                    <a:pt x="4036" y="830"/>
                  </a:lnTo>
                  <a:lnTo>
                    <a:pt x="4079" y="810"/>
                  </a:lnTo>
                  <a:lnTo>
                    <a:pt x="4127" y="787"/>
                  </a:lnTo>
                  <a:lnTo>
                    <a:pt x="4127" y="976"/>
                  </a:lnTo>
                  <a:lnTo>
                    <a:pt x="4069" y="1001"/>
                  </a:lnTo>
                  <a:lnTo>
                    <a:pt x="4016" y="1024"/>
                  </a:lnTo>
                  <a:lnTo>
                    <a:pt x="3966" y="1041"/>
                  </a:lnTo>
                  <a:lnTo>
                    <a:pt x="3919" y="1058"/>
                  </a:lnTo>
                  <a:lnTo>
                    <a:pt x="3874" y="1070"/>
                  </a:lnTo>
                  <a:lnTo>
                    <a:pt x="3830" y="1080"/>
                  </a:lnTo>
                  <a:lnTo>
                    <a:pt x="3786" y="1086"/>
                  </a:lnTo>
                  <a:lnTo>
                    <a:pt x="3742" y="1091"/>
                  </a:lnTo>
                  <a:lnTo>
                    <a:pt x="3697" y="1094"/>
                  </a:lnTo>
                  <a:lnTo>
                    <a:pt x="3651" y="1095"/>
                  </a:lnTo>
                  <a:lnTo>
                    <a:pt x="3588" y="1093"/>
                  </a:lnTo>
                  <a:lnTo>
                    <a:pt x="3530" y="1086"/>
                  </a:lnTo>
                  <a:lnTo>
                    <a:pt x="3476" y="1075"/>
                  </a:lnTo>
                  <a:lnTo>
                    <a:pt x="3426" y="1060"/>
                  </a:lnTo>
                  <a:lnTo>
                    <a:pt x="3378" y="1039"/>
                  </a:lnTo>
                  <a:lnTo>
                    <a:pt x="3334" y="1014"/>
                  </a:lnTo>
                  <a:lnTo>
                    <a:pt x="3294" y="984"/>
                  </a:lnTo>
                  <a:lnTo>
                    <a:pt x="3255" y="947"/>
                  </a:lnTo>
                  <a:lnTo>
                    <a:pt x="3219" y="907"/>
                  </a:lnTo>
                  <a:lnTo>
                    <a:pt x="3188" y="865"/>
                  </a:lnTo>
                  <a:lnTo>
                    <a:pt x="3162" y="820"/>
                  </a:lnTo>
                  <a:lnTo>
                    <a:pt x="3140" y="772"/>
                  </a:lnTo>
                  <a:lnTo>
                    <a:pt x="3124" y="722"/>
                  </a:lnTo>
                  <a:lnTo>
                    <a:pt x="3111" y="670"/>
                  </a:lnTo>
                  <a:lnTo>
                    <a:pt x="3104" y="616"/>
                  </a:lnTo>
                  <a:lnTo>
                    <a:pt x="3101" y="561"/>
                  </a:lnTo>
                  <a:lnTo>
                    <a:pt x="3105" y="494"/>
                  </a:lnTo>
                  <a:lnTo>
                    <a:pt x="3115" y="433"/>
                  </a:lnTo>
                  <a:lnTo>
                    <a:pt x="3130" y="373"/>
                  </a:lnTo>
                  <a:lnTo>
                    <a:pt x="3153" y="318"/>
                  </a:lnTo>
                  <a:lnTo>
                    <a:pt x="3179" y="267"/>
                  </a:lnTo>
                  <a:lnTo>
                    <a:pt x="3213" y="219"/>
                  </a:lnTo>
                  <a:lnTo>
                    <a:pt x="3250" y="175"/>
                  </a:lnTo>
                  <a:lnTo>
                    <a:pt x="3293" y="135"/>
                  </a:lnTo>
                  <a:lnTo>
                    <a:pt x="3341" y="102"/>
                  </a:lnTo>
                  <a:lnTo>
                    <a:pt x="3392" y="72"/>
                  </a:lnTo>
                  <a:lnTo>
                    <a:pt x="3448" y="47"/>
                  </a:lnTo>
                  <a:lnTo>
                    <a:pt x="3508" y="27"/>
                  </a:lnTo>
                  <a:lnTo>
                    <a:pt x="3573" y="12"/>
                  </a:lnTo>
                  <a:lnTo>
                    <a:pt x="3640" y="3"/>
                  </a:lnTo>
                  <a:lnTo>
                    <a:pt x="3711" y="0"/>
                  </a:lnTo>
                  <a:close/>
                  <a:moveTo>
                    <a:pt x="2910" y="0"/>
                  </a:moveTo>
                  <a:lnTo>
                    <a:pt x="2948" y="4"/>
                  </a:lnTo>
                  <a:lnTo>
                    <a:pt x="2983" y="14"/>
                  </a:lnTo>
                  <a:lnTo>
                    <a:pt x="3014" y="30"/>
                  </a:lnTo>
                  <a:lnTo>
                    <a:pt x="3040" y="52"/>
                  </a:lnTo>
                  <a:lnTo>
                    <a:pt x="3063" y="78"/>
                  </a:lnTo>
                  <a:lnTo>
                    <a:pt x="3079" y="109"/>
                  </a:lnTo>
                  <a:lnTo>
                    <a:pt x="3089" y="142"/>
                  </a:lnTo>
                  <a:lnTo>
                    <a:pt x="3093" y="178"/>
                  </a:lnTo>
                  <a:lnTo>
                    <a:pt x="3091" y="203"/>
                  </a:lnTo>
                  <a:lnTo>
                    <a:pt x="3088" y="227"/>
                  </a:lnTo>
                  <a:lnTo>
                    <a:pt x="3081" y="252"/>
                  </a:lnTo>
                  <a:lnTo>
                    <a:pt x="3071" y="277"/>
                  </a:lnTo>
                  <a:lnTo>
                    <a:pt x="3060" y="303"/>
                  </a:lnTo>
                  <a:lnTo>
                    <a:pt x="3044" y="331"/>
                  </a:lnTo>
                  <a:lnTo>
                    <a:pt x="3025" y="361"/>
                  </a:lnTo>
                  <a:lnTo>
                    <a:pt x="3004" y="393"/>
                  </a:lnTo>
                  <a:lnTo>
                    <a:pt x="2978" y="429"/>
                  </a:lnTo>
                  <a:lnTo>
                    <a:pt x="2948" y="468"/>
                  </a:lnTo>
                  <a:lnTo>
                    <a:pt x="2914" y="512"/>
                  </a:lnTo>
                  <a:lnTo>
                    <a:pt x="2876" y="561"/>
                  </a:lnTo>
                  <a:lnTo>
                    <a:pt x="2472" y="1078"/>
                  </a:lnTo>
                  <a:lnTo>
                    <a:pt x="2182" y="1078"/>
                  </a:lnTo>
                  <a:lnTo>
                    <a:pt x="2182" y="424"/>
                  </a:lnTo>
                  <a:lnTo>
                    <a:pt x="1784" y="1078"/>
                  </a:lnTo>
                  <a:lnTo>
                    <a:pt x="1518" y="1078"/>
                  </a:lnTo>
                  <a:lnTo>
                    <a:pt x="1518" y="234"/>
                  </a:lnTo>
                  <a:lnTo>
                    <a:pt x="1313" y="214"/>
                  </a:lnTo>
                  <a:lnTo>
                    <a:pt x="1313" y="118"/>
                  </a:lnTo>
                  <a:lnTo>
                    <a:pt x="1690" y="25"/>
                  </a:lnTo>
                  <a:lnTo>
                    <a:pt x="1832" y="25"/>
                  </a:lnTo>
                  <a:lnTo>
                    <a:pt x="1832" y="713"/>
                  </a:lnTo>
                  <a:lnTo>
                    <a:pt x="2247" y="25"/>
                  </a:lnTo>
                  <a:lnTo>
                    <a:pt x="2497" y="25"/>
                  </a:lnTo>
                  <a:lnTo>
                    <a:pt x="2497" y="822"/>
                  </a:lnTo>
                  <a:lnTo>
                    <a:pt x="2759" y="473"/>
                  </a:lnTo>
                  <a:lnTo>
                    <a:pt x="2759" y="62"/>
                  </a:lnTo>
                  <a:lnTo>
                    <a:pt x="2779" y="44"/>
                  </a:lnTo>
                  <a:lnTo>
                    <a:pt x="2806" y="27"/>
                  </a:lnTo>
                  <a:lnTo>
                    <a:pt x="2837" y="13"/>
                  </a:lnTo>
                  <a:lnTo>
                    <a:pt x="2872" y="4"/>
                  </a:lnTo>
                  <a:lnTo>
                    <a:pt x="291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noProof="0"/>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 Slide: Picture">
    <p:spTree>
      <p:nvGrpSpPr>
        <p:cNvPr id="1" name=""/>
        <p:cNvGrpSpPr/>
        <p:nvPr/>
      </p:nvGrpSpPr>
      <p:grpSpPr>
        <a:xfrm>
          <a:off x="0" y="0"/>
          <a:ext cx="0" cy="0"/>
          <a:chOff x="0" y="0"/>
          <a:chExt cx="0" cy="0"/>
        </a:xfrm>
      </p:grpSpPr>
      <p:grpSp>
        <p:nvGrpSpPr>
          <p:cNvPr id="27" name="Group 26"/>
          <p:cNvGrpSpPr/>
          <p:nvPr userDrawn="1"/>
        </p:nvGrpSpPr>
        <p:grpSpPr bwMode="gray">
          <a:xfrm>
            <a:off x="1752601" y="1"/>
            <a:ext cx="7391400" cy="6176009"/>
            <a:chOff x="19140488" y="13674"/>
            <a:chExt cx="7443798" cy="6145827"/>
          </a:xfrm>
        </p:grpSpPr>
        <p:sp>
          <p:nvSpPr>
            <p:cNvPr id="28" name="Rectangle 17"/>
            <p:cNvSpPr>
              <a:spLocks noChangeArrowheads="1"/>
            </p:cNvSpPr>
            <p:nvPr/>
          </p:nvSpPr>
          <p:spPr bwMode="gray">
            <a:xfrm>
              <a:off x="19140488" y="4188799"/>
              <a:ext cx="2302206" cy="1970702"/>
            </a:xfrm>
            <a:prstGeom prst="rect">
              <a:avLst/>
            </a:prstGeom>
            <a:solidFill>
              <a:srgbClr val="9A170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9" name="Rectangle 7"/>
            <p:cNvSpPr>
              <a:spLocks noChangeArrowheads="1"/>
            </p:cNvSpPr>
            <p:nvPr/>
          </p:nvSpPr>
          <p:spPr bwMode="gray">
            <a:xfrm>
              <a:off x="25663403" y="4032250"/>
              <a:ext cx="920883" cy="2127250"/>
            </a:xfrm>
            <a:prstGeom prst="rect">
              <a:avLst/>
            </a:prstGeom>
            <a:solidFill>
              <a:srgbClr val="F3BE2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0" name="Rectangle 8"/>
            <p:cNvSpPr>
              <a:spLocks noChangeArrowheads="1"/>
            </p:cNvSpPr>
            <p:nvPr/>
          </p:nvSpPr>
          <p:spPr bwMode="gray">
            <a:xfrm>
              <a:off x="25049482" y="2899477"/>
              <a:ext cx="734694" cy="1289321"/>
            </a:xfrm>
            <a:prstGeom prst="rect">
              <a:avLst/>
            </a:prstGeom>
            <a:solidFill>
              <a:srgbClr val="F3BC8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1" name="Rectangle 9"/>
            <p:cNvSpPr>
              <a:spLocks noChangeArrowheads="1"/>
            </p:cNvSpPr>
            <p:nvPr/>
          </p:nvSpPr>
          <p:spPr bwMode="gray">
            <a:xfrm>
              <a:off x="25049482" y="4032250"/>
              <a:ext cx="734693" cy="2127250"/>
            </a:xfrm>
            <a:prstGeom prst="rect">
              <a:avLst/>
            </a:prstGeom>
            <a:solidFill>
              <a:srgbClr val="E88C1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2" name="Rectangle 11"/>
            <p:cNvSpPr>
              <a:spLocks noChangeArrowheads="1"/>
            </p:cNvSpPr>
            <p:nvPr/>
          </p:nvSpPr>
          <p:spPr bwMode="gray">
            <a:xfrm>
              <a:off x="24665780" y="706365"/>
              <a:ext cx="477045" cy="2263848"/>
            </a:xfrm>
            <a:prstGeom prst="rect">
              <a:avLst/>
            </a:prstGeom>
            <a:solidFill>
              <a:srgbClr val="E669A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3" name="Rectangle 12"/>
            <p:cNvSpPr>
              <a:spLocks noChangeArrowheads="1"/>
            </p:cNvSpPr>
            <p:nvPr/>
          </p:nvSpPr>
          <p:spPr bwMode="gray">
            <a:xfrm>
              <a:off x="24665780" y="2899478"/>
              <a:ext cx="477045" cy="1289321"/>
            </a:xfrm>
            <a:prstGeom prst="rect">
              <a:avLst/>
            </a:prstGeom>
            <a:solidFill>
              <a:srgbClr val="DB4D5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0" name="Rectangle 13"/>
            <p:cNvSpPr>
              <a:spLocks noChangeArrowheads="1"/>
            </p:cNvSpPr>
            <p:nvPr/>
          </p:nvSpPr>
          <p:spPr bwMode="gray">
            <a:xfrm>
              <a:off x="24665780" y="4032250"/>
              <a:ext cx="477045" cy="2127250"/>
            </a:xfrm>
            <a:prstGeom prst="rect">
              <a:avLst/>
            </a:prstGeom>
            <a:solidFill>
              <a:srgbClr val="D13A0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1" name="Rectangle 14"/>
            <p:cNvSpPr>
              <a:spLocks noChangeArrowheads="1"/>
            </p:cNvSpPr>
            <p:nvPr/>
          </p:nvSpPr>
          <p:spPr bwMode="gray">
            <a:xfrm>
              <a:off x="19140488" y="669925"/>
              <a:ext cx="5662612" cy="2300288"/>
            </a:xfrm>
            <a:prstGeom prst="rect">
              <a:avLst/>
            </a:prstGeom>
            <a:solidFill>
              <a:srgbClr val="D740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2" name="Rectangle 15"/>
            <p:cNvSpPr>
              <a:spLocks noChangeArrowheads="1"/>
            </p:cNvSpPr>
            <p:nvPr/>
          </p:nvSpPr>
          <p:spPr bwMode="gray">
            <a:xfrm>
              <a:off x="19140488" y="2899478"/>
              <a:ext cx="5662612" cy="1289321"/>
            </a:xfrm>
            <a:prstGeom prst="rect">
              <a:avLst/>
            </a:prstGeom>
            <a:solidFill>
              <a:srgbClr val="CD2F1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16"/>
            <p:cNvSpPr>
              <a:spLocks/>
            </p:cNvSpPr>
            <p:nvPr/>
          </p:nvSpPr>
          <p:spPr bwMode="gray">
            <a:xfrm>
              <a:off x="19140488" y="4032250"/>
              <a:ext cx="5662612" cy="2127250"/>
            </a:xfrm>
            <a:custGeom>
              <a:avLst/>
              <a:gdLst/>
              <a:ahLst/>
              <a:cxnLst>
                <a:cxn ang="0">
                  <a:pos x="0" y="0"/>
                </a:cxn>
                <a:cxn ang="0">
                  <a:pos x="3567" y="0"/>
                </a:cxn>
                <a:cxn ang="0">
                  <a:pos x="3567" y="1340"/>
                </a:cxn>
                <a:cxn ang="0">
                  <a:pos x="1372" y="1340"/>
                </a:cxn>
                <a:cxn ang="0">
                  <a:pos x="1372" y="181"/>
                </a:cxn>
                <a:cxn ang="0">
                  <a:pos x="0" y="181"/>
                </a:cxn>
                <a:cxn ang="0">
                  <a:pos x="0" y="0"/>
                </a:cxn>
              </a:cxnLst>
              <a:rect l="0" t="0" r="r" b="b"/>
              <a:pathLst>
                <a:path w="3567" h="1340">
                  <a:moveTo>
                    <a:pt x="0" y="0"/>
                  </a:moveTo>
                  <a:lnTo>
                    <a:pt x="3567" y="0"/>
                  </a:lnTo>
                  <a:lnTo>
                    <a:pt x="3567" y="1340"/>
                  </a:lnTo>
                  <a:lnTo>
                    <a:pt x="1372" y="1340"/>
                  </a:lnTo>
                  <a:lnTo>
                    <a:pt x="1372" y="181"/>
                  </a:lnTo>
                  <a:lnTo>
                    <a:pt x="0" y="181"/>
                  </a:lnTo>
                  <a:lnTo>
                    <a:pt x="0" y="0"/>
                  </a:lnTo>
                  <a:close/>
                </a:path>
              </a:pathLst>
            </a:custGeom>
            <a:solidFill>
              <a:srgbClr val="C4230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Rectangle 10"/>
            <p:cNvSpPr>
              <a:spLocks noChangeArrowheads="1"/>
            </p:cNvSpPr>
            <p:nvPr/>
          </p:nvSpPr>
          <p:spPr bwMode="gray">
            <a:xfrm>
              <a:off x="19140488" y="13674"/>
              <a:ext cx="5662612" cy="692692"/>
            </a:xfrm>
            <a:prstGeom prst="rect">
              <a:avLst/>
            </a:prstGeom>
            <a:solidFill>
              <a:srgbClr val="EE9C3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54" name="Title 1"/>
          <p:cNvSpPr>
            <a:spLocks noGrp="1"/>
          </p:cNvSpPr>
          <p:nvPr>
            <p:ph type="ctrTitle" hasCustomPrompt="1"/>
          </p:nvPr>
        </p:nvSpPr>
        <p:spPr bwMode="white">
          <a:xfrm>
            <a:off x="1895475" y="838200"/>
            <a:ext cx="5343525" cy="914400"/>
          </a:xfrm>
        </p:spPr>
        <p:txBody>
          <a:bodyPr anchor="t" anchorCtr="0">
            <a:noAutofit/>
          </a:bodyPr>
          <a:lstStyle>
            <a:lvl1pPr>
              <a:lnSpc>
                <a:spcPct val="90000"/>
              </a:lnSpc>
              <a:defRPr sz="3200" b="1" i="1" baseline="0">
                <a:solidFill>
                  <a:schemeClr val="bg1"/>
                </a:solidFill>
              </a:defRPr>
            </a:lvl1pPr>
          </a:lstStyle>
          <a:p>
            <a:r>
              <a:rPr lang="en-GB" noProof="0" dirty="0" smtClean="0"/>
              <a:t>Click to add the presentation’s main title</a:t>
            </a:r>
            <a:endParaRPr lang="en-GB" noProof="0" dirty="0"/>
          </a:p>
        </p:txBody>
      </p:sp>
      <p:sp>
        <p:nvSpPr>
          <p:cNvPr id="55" name="Subtitle 2"/>
          <p:cNvSpPr>
            <a:spLocks noGrp="1"/>
          </p:cNvSpPr>
          <p:nvPr>
            <p:ph type="subTitle" idx="1" hasCustomPrompt="1"/>
          </p:nvPr>
        </p:nvSpPr>
        <p:spPr bwMode="white">
          <a:xfrm>
            <a:off x="1895475" y="1828799"/>
            <a:ext cx="5343525" cy="914401"/>
          </a:xfrm>
        </p:spPr>
        <p:txBody>
          <a:bodyPr>
            <a:noAutofit/>
          </a:bodyPr>
          <a:lstStyle>
            <a:lvl1pPr marL="0" indent="0" algn="l">
              <a:lnSpc>
                <a:spcPct val="90000"/>
              </a:lnSpc>
              <a:spcAft>
                <a:spcPts val="0"/>
              </a:spcAft>
              <a:buNone/>
              <a:defRPr sz="3200" baseline="0">
                <a:solidFill>
                  <a:schemeClr val="bg1"/>
                </a:solidFill>
                <a:latin typeface="+mj-lt"/>
              </a:defRPr>
            </a:lvl1pPr>
            <a:lvl2pPr marL="0" indent="0" algn="l">
              <a:buNone/>
              <a:defRPr sz="1800">
                <a:solidFill>
                  <a:schemeClr val="bg1"/>
                </a:solidFill>
                <a:latin typeface="+mj-lt"/>
              </a:defRPr>
            </a:lvl2pPr>
            <a:lvl3pPr marL="457200" indent="0" algn="l">
              <a:buNone/>
              <a:defRPr sz="1800">
                <a:solidFill>
                  <a:schemeClr val="bg1"/>
                </a:solidFill>
                <a:latin typeface="+mj-lt"/>
              </a:defRPr>
            </a:lvl3pPr>
            <a:lvl4pPr marL="914400" indent="0" algn="l">
              <a:buNone/>
              <a:defRPr sz="1800">
                <a:solidFill>
                  <a:schemeClr val="bg1"/>
                </a:solidFill>
                <a:latin typeface="+mj-lt"/>
              </a:defRPr>
            </a:lvl4pPr>
            <a:lvl5pPr marL="1371600" indent="0" algn="l">
              <a:buNone/>
              <a:defRPr sz="1800">
                <a:solidFill>
                  <a:schemeClr val="bg1"/>
                </a:solidFill>
                <a:latin typeface="+mj-lt"/>
              </a:defRPr>
            </a:lvl5pPr>
            <a:lvl6pPr marL="1828800" indent="0" algn="l">
              <a:buNone/>
              <a:defRPr sz="1800">
                <a:solidFill>
                  <a:schemeClr val="bg1"/>
                </a:solidFill>
                <a:latin typeface="+mj-lt"/>
              </a:defRPr>
            </a:lvl6pPr>
            <a:lvl7pPr marL="2286000" indent="0" algn="l">
              <a:buNone/>
              <a:defRPr sz="1800">
                <a:solidFill>
                  <a:schemeClr val="bg1"/>
                </a:solidFill>
                <a:latin typeface="+mj-lt"/>
              </a:defRPr>
            </a:lvl7pPr>
            <a:lvl8pPr marL="2743200" indent="0" algn="l">
              <a:buNone/>
              <a:defRPr sz="1800">
                <a:solidFill>
                  <a:schemeClr val="bg1"/>
                </a:solidFill>
                <a:latin typeface="+mj-lt"/>
              </a:defRPr>
            </a:lvl8pPr>
            <a:lvl9pPr marL="3200400" indent="0" algn="l">
              <a:buNone/>
              <a:defRPr sz="1800">
                <a:solidFill>
                  <a:schemeClr val="bg1"/>
                </a:solidFill>
                <a:latin typeface="+mj-lt"/>
              </a:defRPr>
            </a:lvl9pPr>
          </a:lstStyle>
          <a:p>
            <a:r>
              <a:rPr lang="en-GB" noProof="0" dirty="0" smtClean="0"/>
              <a:t>Subtitle and date (move higher if title is only one line)</a:t>
            </a:r>
          </a:p>
        </p:txBody>
      </p:sp>
      <p:sp>
        <p:nvSpPr>
          <p:cNvPr id="56" name="Text Placeholder 31"/>
          <p:cNvSpPr>
            <a:spLocks noGrp="1"/>
          </p:cNvSpPr>
          <p:nvPr>
            <p:ph type="body" sz="quarter" idx="10" hasCustomPrompt="1"/>
          </p:nvPr>
        </p:nvSpPr>
        <p:spPr bwMode="white">
          <a:xfrm>
            <a:off x="1895475" y="374904"/>
            <a:ext cx="4105656" cy="146304"/>
          </a:xfrm>
        </p:spPr>
        <p:txBody>
          <a:bodyPr/>
          <a:lstStyle>
            <a:lvl1pPr>
              <a:defRPr sz="1100">
                <a:solidFill>
                  <a:schemeClr val="bg1"/>
                </a:solidFill>
                <a:latin typeface="Arial" pitchFamily="34" charset="0"/>
                <a:cs typeface="Arial" pitchFamily="34" charset="0"/>
              </a:defRPr>
            </a:lvl1pPr>
            <a:lvl2pPr>
              <a:defRPr sz="1000">
                <a:solidFill>
                  <a:schemeClr val="bg1"/>
                </a:solidFill>
                <a:latin typeface="Arial" pitchFamily="34" charset="0"/>
                <a:cs typeface="Arial" pitchFamily="34" charset="0"/>
              </a:defRPr>
            </a:lvl2pPr>
            <a:lvl3pPr>
              <a:defRPr sz="1000">
                <a:solidFill>
                  <a:schemeClr val="bg1"/>
                </a:solidFill>
                <a:latin typeface="Arial" pitchFamily="34" charset="0"/>
                <a:cs typeface="Arial" pitchFamily="34" charset="0"/>
              </a:defRPr>
            </a:lvl3pPr>
            <a:lvl4pPr>
              <a:defRPr sz="1000">
                <a:solidFill>
                  <a:schemeClr val="bg1"/>
                </a:solidFill>
                <a:latin typeface="Arial" pitchFamily="34" charset="0"/>
                <a:cs typeface="Arial" pitchFamily="34" charset="0"/>
              </a:defRPr>
            </a:lvl4pPr>
            <a:lvl5pPr>
              <a:defRPr sz="1000">
                <a:solidFill>
                  <a:schemeClr val="bg1"/>
                </a:solidFill>
                <a:latin typeface="Arial" pitchFamily="34" charset="0"/>
                <a:cs typeface="Arial" pitchFamily="34" charset="0"/>
              </a:defRPr>
            </a:lvl5pPr>
          </a:lstStyle>
          <a:p>
            <a:pPr lvl="0"/>
            <a:r>
              <a:rPr lang="en-GB" noProof="0" dirty="0" smtClean="0"/>
              <a:t>www.pwc.com</a:t>
            </a:r>
            <a:endParaRPr lang="en-GB" noProof="0" dirty="0"/>
          </a:p>
        </p:txBody>
      </p:sp>
      <p:sp>
        <p:nvSpPr>
          <p:cNvPr id="17" name="Picture Placeholder 76"/>
          <p:cNvSpPr>
            <a:spLocks noGrp="1"/>
          </p:cNvSpPr>
          <p:nvPr>
            <p:ph type="pic" sz="quarter" idx="13"/>
          </p:nvPr>
        </p:nvSpPr>
        <p:spPr>
          <a:xfrm>
            <a:off x="1752600" y="2899977"/>
            <a:ext cx="6324600" cy="3272223"/>
          </a:xfrm>
        </p:spPr>
        <p:txBody>
          <a:bodyPr/>
          <a:lstStyle>
            <a:lvl1pPr>
              <a:defRPr sz="1400"/>
            </a:lvl1pPr>
          </a:lstStyle>
          <a:p>
            <a:r>
              <a:rPr lang="en-GB" noProof="0" dirty="0" smtClean="0"/>
              <a:t>Click icon to add picture</a:t>
            </a:r>
            <a:endParaRPr lang="en-GB" noProof="0" dirty="0"/>
          </a:p>
        </p:txBody>
      </p:sp>
      <p:grpSp>
        <p:nvGrpSpPr>
          <p:cNvPr id="18" name="Group 32"/>
          <p:cNvGrpSpPr/>
          <p:nvPr userDrawn="1"/>
        </p:nvGrpSpPr>
        <p:grpSpPr>
          <a:xfrm>
            <a:off x="968592" y="6170991"/>
            <a:ext cx="914400" cy="533479"/>
            <a:chOff x="518032" y="978681"/>
            <a:chExt cx="4572000" cy="2667393"/>
          </a:xfrm>
        </p:grpSpPr>
        <p:sp>
          <p:nvSpPr>
            <p:cNvPr id="19" name="Rectangle 37"/>
            <p:cNvSpPr>
              <a:spLocks noChangeArrowheads="1"/>
            </p:cNvSpPr>
            <p:nvPr userDrawn="1"/>
          </p:nvSpPr>
          <p:spPr bwMode="black">
            <a:xfrm>
              <a:off x="3295650" y="978681"/>
              <a:ext cx="1143000" cy="263229"/>
            </a:xfrm>
            <a:prstGeom prst="rect">
              <a:avLst/>
            </a:prstGeom>
            <a:solidFill>
              <a:srgbClr val="A1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21" name="Freeform 7"/>
            <p:cNvSpPr>
              <a:spLocks noEditPoints="1"/>
            </p:cNvSpPr>
            <p:nvPr userDrawn="1"/>
          </p:nvSpPr>
          <p:spPr bwMode="black">
            <a:xfrm>
              <a:off x="518032" y="1922794"/>
              <a:ext cx="4572000" cy="1723280"/>
            </a:xfrm>
            <a:custGeom>
              <a:avLst/>
              <a:gdLst/>
              <a:ahLst/>
              <a:cxnLst>
                <a:cxn ang="0">
                  <a:pos x="581" y="233"/>
                </a:cxn>
                <a:cxn ang="0">
                  <a:pos x="538" y="949"/>
                </a:cxn>
                <a:cxn ang="0">
                  <a:pos x="630" y="946"/>
                </a:cxn>
                <a:cxn ang="0">
                  <a:pos x="793" y="880"/>
                </a:cxn>
                <a:cxn ang="0">
                  <a:pos x="886" y="728"/>
                </a:cxn>
                <a:cxn ang="0">
                  <a:pos x="905" y="505"/>
                </a:cxn>
                <a:cxn ang="0">
                  <a:pos x="850" y="329"/>
                </a:cxn>
                <a:cxn ang="0">
                  <a:pos x="727" y="241"/>
                </a:cxn>
                <a:cxn ang="0">
                  <a:pos x="521" y="3"/>
                </a:cxn>
                <a:cxn ang="0">
                  <a:pos x="643" y="74"/>
                </a:cxn>
                <a:cxn ang="0">
                  <a:pos x="761" y="24"/>
                </a:cxn>
                <a:cxn ang="0">
                  <a:pos x="855" y="9"/>
                </a:cxn>
                <a:cxn ang="0">
                  <a:pos x="1026" y="40"/>
                </a:cxn>
                <a:cxn ang="0">
                  <a:pos x="1180" y="172"/>
                </a:cxn>
                <a:cxn ang="0">
                  <a:pos x="1265" y="383"/>
                </a:cxn>
                <a:cxn ang="0">
                  <a:pos x="1265" y="641"/>
                </a:cxn>
                <a:cxn ang="0">
                  <a:pos x="1175" y="857"/>
                </a:cxn>
                <a:cxn ang="0">
                  <a:pos x="1005" y="1006"/>
                </a:cxn>
                <a:cxn ang="0">
                  <a:pos x="766" y="1074"/>
                </a:cxn>
                <a:cxn ang="0">
                  <a:pos x="601" y="1074"/>
                </a:cxn>
                <a:cxn ang="0">
                  <a:pos x="692" y="1447"/>
                </a:cxn>
                <a:cxn ang="0">
                  <a:pos x="171" y="1408"/>
                </a:cxn>
                <a:cxn ang="0">
                  <a:pos x="413" y="3"/>
                </a:cxn>
                <a:cxn ang="0">
                  <a:pos x="3876" y="20"/>
                </a:cxn>
                <a:cxn ang="0">
                  <a:pos x="4036" y="100"/>
                </a:cxn>
                <a:cxn ang="0">
                  <a:pos x="4113" y="232"/>
                </a:cxn>
                <a:cxn ang="0">
                  <a:pos x="4091" y="362"/>
                </a:cxn>
                <a:cxn ang="0">
                  <a:pos x="3995" y="436"/>
                </a:cxn>
                <a:cxn ang="0">
                  <a:pos x="3859" y="438"/>
                </a:cxn>
                <a:cxn ang="0">
                  <a:pos x="3757" y="114"/>
                </a:cxn>
                <a:cxn ang="0">
                  <a:pos x="3597" y="187"/>
                </a:cxn>
                <a:cxn ang="0">
                  <a:pos x="3508" y="339"/>
                </a:cxn>
                <a:cxn ang="0">
                  <a:pos x="3489" y="565"/>
                </a:cxn>
                <a:cxn ang="0">
                  <a:pos x="3547" y="753"/>
                </a:cxn>
                <a:cxn ang="0">
                  <a:pos x="3668" y="869"/>
                </a:cxn>
                <a:cxn ang="0">
                  <a:pos x="3821" y="896"/>
                </a:cxn>
                <a:cxn ang="0">
                  <a:pos x="3931" y="872"/>
                </a:cxn>
                <a:cxn ang="0">
                  <a:pos x="4079" y="810"/>
                </a:cxn>
                <a:cxn ang="0">
                  <a:pos x="4016" y="1024"/>
                </a:cxn>
                <a:cxn ang="0">
                  <a:pos x="3830" y="1080"/>
                </a:cxn>
                <a:cxn ang="0">
                  <a:pos x="3651" y="1095"/>
                </a:cxn>
                <a:cxn ang="0">
                  <a:pos x="3426" y="1060"/>
                </a:cxn>
                <a:cxn ang="0">
                  <a:pos x="3255" y="947"/>
                </a:cxn>
                <a:cxn ang="0">
                  <a:pos x="3140" y="772"/>
                </a:cxn>
                <a:cxn ang="0">
                  <a:pos x="3101" y="561"/>
                </a:cxn>
                <a:cxn ang="0">
                  <a:pos x="3153" y="318"/>
                </a:cxn>
                <a:cxn ang="0">
                  <a:pos x="3293" y="135"/>
                </a:cxn>
                <a:cxn ang="0">
                  <a:pos x="3508" y="27"/>
                </a:cxn>
                <a:cxn ang="0">
                  <a:pos x="2910" y="0"/>
                </a:cxn>
                <a:cxn ang="0">
                  <a:pos x="3040" y="52"/>
                </a:cxn>
                <a:cxn ang="0">
                  <a:pos x="3093" y="178"/>
                </a:cxn>
                <a:cxn ang="0">
                  <a:pos x="3071" y="277"/>
                </a:cxn>
                <a:cxn ang="0">
                  <a:pos x="3004" y="393"/>
                </a:cxn>
                <a:cxn ang="0">
                  <a:pos x="2876" y="561"/>
                </a:cxn>
                <a:cxn ang="0">
                  <a:pos x="1784" y="1078"/>
                </a:cxn>
                <a:cxn ang="0">
                  <a:pos x="1313" y="118"/>
                </a:cxn>
                <a:cxn ang="0">
                  <a:pos x="2247" y="25"/>
                </a:cxn>
                <a:cxn ang="0">
                  <a:pos x="2759" y="62"/>
                </a:cxn>
                <a:cxn ang="0">
                  <a:pos x="2872" y="4"/>
                </a:cxn>
              </a:cxnLst>
              <a:rect l="0" t="0" r="r" b="b"/>
              <a:pathLst>
                <a:path w="4127" h="1544">
                  <a:moveTo>
                    <a:pt x="640" y="229"/>
                  </a:moveTo>
                  <a:lnTo>
                    <a:pt x="622" y="229"/>
                  </a:lnTo>
                  <a:lnTo>
                    <a:pt x="603" y="230"/>
                  </a:lnTo>
                  <a:lnTo>
                    <a:pt x="581" y="233"/>
                  </a:lnTo>
                  <a:lnTo>
                    <a:pt x="553" y="235"/>
                  </a:lnTo>
                  <a:lnTo>
                    <a:pt x="521" y="241"/>
                  </a:lnTo>
                  <a:lnTo>
                    <a:pt x="521" y="947"/>
                  </a:lnTo>
                  <a:lnTo>
                    <a:pt x="538" y="949"/>
                  </a:lnTo>
                  <a:lnTo>
                    <a:pt x="553" y="949"/>
                  </a:lnTo>
                  <a:lnTo>
                    <a:pt x="566" y="949"/>
                  </a:lnTo>
                  <a:lnTo>
                    <a:pt x="578" y="949"/>
                  </a:lnTo>
                  <a:lnTo>
                    <a:pt x="630" y="946"/>
                  </a:lnTo>
                  <a:lnTo>
                    <a:pt x="677" y="937"/>
                  </a:lnTo>
                  <a:lnTo>
                    <a:pt x="720" y="924"/>
                  </a:lnTo>
                  <a:lnTo>
                    <a:pt x="758" y="905"/>
                  </a:lnTo>
                  <a:lnTo>
                    <a:pt x="793" y="880"/>
                  </a:lnTo>
                  <a:lnTo>
                    <a:pt x="824" y="850"/>
                  </a:lnTo>
                  <a:lnTo>
                    <a:pt x="849" y="815"/>
                  </a:lnTo>
                  <a:lnTo>
                    <a:pt x="870" y="775"/>
                  </a:lnTo>
                  <a:lnTo>
                    <a:pt x="886" y="728"/>
                  </a:lnTo>
                  <a:lnTo>
                    <a:pt x="897" y="678"/>
                  </a:lnTo>
                  <a:lnTo>
                    <a:pt x="905" y="622"/>
                  </a:lnTo>
                  <a:lnTo>
                    <a:pt x="907" y="561"/>
                  </a:lnTo>
                  <a:lnTo>
                    <a:pt x="905" y="505"/>
                  </a:lnTo>
                  <a:lnTo>
                    <a:pt x="897" y="452"/>
                  </a:lnTo>
                  <a:lnTo>
                    <a:pt x="886" y="407"/>
                  </a:lnTo>
                  <a:lnTo>
                    <a:pt x="870" y="366"/>
                  </a:lnTo>
                  <a:lnTo>
                    <a:pt x="850" y="329"/>
                  </a:lnTo>
                  <a:lnTo>
                    <a:pt x="826" y="299"/>
                  </a:lnTo>
                  <a:lnTo>
                    <a:pt x="797" y="274"/>
                  </a:lnTo>
                  <a:lnTo>
                    <a:pt x="763" y="254"/>
                  </a:lnTo>
                  <a:lnTo>
                    <a:pt x="727" y="241"/>
                  </a:lnTo>
                  <a:lnTo>
                    <a:pt x="686" y="232"/>
                  </a:lnTo>
                  <a:lnTo>
                    <a:pt x="640" y="229"/>
                  </a:lnTo>
                  <a:close/>
                  <a:moveTo>
                    <a:pt x="413" y="3"/>
                  </a:moveTo>
                  <a:lnTo>
                    <a:pt x="521" y="3"/>
                  </a:lnTo>
                  <a:lnTo>
                    <a:pt x="521" y="143"/>
                  </a:lnTo>
                  <a:lnTo>
                    <a:pt x="566" y="117"/>
                  </a:lnTo>
                  <a:lnTo>
                    <a:pt x="607" y="93"/>
                  </a:lnTo>
                  <a:lnTo>
                    <a:pt x="643" y="74"/>
                  </a:lnTo>
                  <a:lnTo>
                    <a:pt x="677" y="57"/>
                  </a:lnTo>
                  <a:lnTo>
                    <a:pt x="707" y="44"/>
                  </a:lnTo>
                  <a:lnTo>
                    <a:pt x="735" y="33"/>
                  </a:lnTo>
                  <a:lnTo>
                    <a:pt x="761" y="24"/>
                  </a:lnTo>
                  <a:lnTo>
                    <a:pt x="785" y="18"/>
                  </a:lnTo>
                  <a:lnTo>
                    <a:pt x="809" y="13"/>
                  </a:lnTo>
                  <a:lnTo>
                    <a:pt x="831" y="10"/>
                  </a:lnTo>
                  <a:lnTo>
                    <a:pt x="855" y="9"/>
                  </a:lnTo>
                  <a:lnTo>
                    <a:pt x="879" y="8"/>
                  </a:lnTo>
                  <a:lnTo>
                    <a:pt x="931" y="12"/>
                  </a:lnTo>
                  <a:lnTo>
                    <a:pt x="980" y="23"/>
                  </a:lnTo>
                  <a:lnTo>
                    <a:pt x="1026" y="40"/>
                  </a:lnTo>
                  <a:lnTo>
                    <a:pt x="1070" y="64"/>
                  </a:lnTo>
                  <a:lnTo>
                    <a:pt x="1110" y="94"/>
                  </a:lnTo>
                  <a:lnTo>
                    <a:pt x="1148" y="130"/>
                  </a:lnTo>
                  <a:lnTo>
                    <a:pt x="1180" y="172"/>
                  </a:lnTo>
                  <a:lnTo>
                    <a:pt x="1209" y="218"/>
                  </a:lnTo>
                  <a:lnTo>
                    <a:pt x="1233" y="268"/>
                  </a:lnTo>
                  <a:lnTo>
                    <a:pt x="1252" y="324"/>
                  </a:lnTo>
                  <a:lnTo>
                    <a:pt x="1265" y="383"/>
                  </a:lnTo>
                  <a:lnTo>
                    <a:pt x="1274" y="446"/>
                  </a:lnTo>
                  <a:lnTo>
                    <a:pt x="1278" y="512"/>
                  </a:lnTo>
                  <a:lnTo>
                    <a:pt x="1274" y="578"/>
                  </a:lnTo>
                  <a:lnTo>
                    <a:pt x="1265" y="641"/>
                  </a:lnTo>
                  <a:lnTo>
                    <a:pt x="1252" y="701"/>
                  </a:lnTo>
                  <a:lnTo>
                    <a:pt x="1232" y="756"/>
                  </a:lnTo>
                  <a:lnTo>
                    <a:pt x="1205" y="809"/>
                  </a:lnTo>
                  <a:lnTo>
                    <a:pt x="1175" y="857"/>
                  </a:lnTo>
                  <a:lnTo>
                    <a:pt x="1140" y="901"/>
                  </a:lnTo>
                  <a:lnTo>
                    <a:pt x="1099" y="941"/>
                  </a:lnTo>
                  <a:lnTo>
                    <a:pt x="1054" y="976"/>
                  </a:lnTo>
                  <a:lnTo>
                    <a:pt x="1005" y="1006"/>
                  </a:lnTo>
                  <a:lnTo>
                    <a:pt x="951" y="1031"/>
                  </a:lnTo>
                  <a:lnTo>
                    <a:pt x="894" y="1051"/>
                  </a:lnTo>
                  <a:lnTo>
                    <a:pt x="831" y="1065"/>
                  </a:lnTo>
                  <a:lnTo>
                    <a:pt x="766" y="1074"/>
                  </a:lnTo>
                  <a:lnTo>
                    <a:pt x="696" y="1078"/>
                  </a:lnTo>
                  <a:lnTo>
                    <a:pt x="670" y="1078"/>
                  </a:lnTo>
                  <a:lnTo>
                    <a:pt x="637" y="1076"/>
                  </a:lnTo>
                  <a:lnTo>
                    <a:pt x="601" y="1074"/>
                  </a:lnTo>
                  <a:lnTo>
                    <a:pt x="561" y="1071"/>
                  </a:lnTo>
                  <a:lnTo>
                    <a:pt x="521" y="1068"/>
                  </a:lnTo>
                  <a:lnTo>
                    <a:pt x="521" y="1408"/>
                  </a:lnTo>
                  <a:lnTo>
                    <a:pt x="692" y="1447"/>
                  </a:lnTo>
                  <a:lnTo>
                    <a:pt x="692" y="1544"/>
                  </a:lnTo>
                  <a:lnTo>
                    <a:pt x="18" y="1544"/>
                  </a:lnTo>
                  <a:lnTo>
                    <a:pt x="18" y="1447"/>
                  </a:lnTo>
                  <a:lnTo>
                    <a:pt x="171" y="1408"/>
                  </a:lnTo>
                  <a:lnTo>
                    <a:pt x="171" y="229"/>
                  </a:lnTo>
                  <a:lnTo>
                    <a:pt x="0" y="229"/>
                  </a:lnTo>
                  <a:lnTo>
                    <a:pt x="0" y="128"/>
                  </a:lnTo>
                  <a:lnTo>
                    <a:pt x="413" y="3"/>
                  </a:lnTo>
                  <a:close/>
                  <a:moveTo>
                    <a:pt x="3711" y="0"/>
                  </a:moveTo>
                  <a:lnTo>
                    <a:pt x="3770" y="3"/>
                  </a:lnTo>
                  <a:lnTo>
                    <a:pt x="3825" y="9"/>
                  </a:lnTo>
                  <a:lnTo>
                    <a:pt x="3876" y="20"/>
                  </a:lnTo>
                  <a:lnTo>
                    <a:pt x="3923" y="34"/>
                  </a:lnTo>
                  <a:lnTo>
                    <a:pt x="3965" y="53"/>
                  </a:lnTo>
                  <a:lnTo>
                    <a:pt x="4004" y="75"/>
                  </a:lnTo>
                  <a:lnTo>
                    <a:pt x="4036" y="100"/>
                  </a:lnTo>
                  <a:lnTo>
                    <a:pt x="4064" y="129"/>
                  </a:lnTo>
                  <a:lnTo>
                    <a:pt x="4086" y="160"/>
                  </a:lnTo>
                  <a:lnTo>
                    <a:pt x="4103" y="194"/>
                  </a:lnTo>
                  <a:lnTo>
                    <a:pt x="4113" y="232"/>
                  </a:lnTo>
                  <a:lnTo>
                    <a:pt x="4117" y="271"/>
                  </a:lnTo>
                  <a:lnTo>
                    <a:pt x="4114" y="304"/>
                  </a:lnTo>
                  <a:lnTo>
                    <a:pt x="4105" y="334"/>
                  </a:lnTo>
                  <a:lnTo>
                    <a:pt x="4091" y="362"/>
                  </a:lnTo>
                  <a:lnTo>
                    <a:pt x="4074" y="387"/>
                  </a:lnTo>
                  <a:lnTo>
                    <a:pt x="4051" y="407"/>
                  </a:lnTo>
                  <a:lnTo>
                    <a:pt x="4025" y="423"/>
                  </a:lnTo>
                  <a:lnTo>
                    <a:pt x="3995" y="436"/>
                  </a:lnTo>
                  <a:lnTo>
                    <a:pt x="3961" y="443"/>
                  </a:lnTo>
                  <a:lnTo>
                    <a:pt x="3925" y="446"/>
                  </a:lnTo>
                  <a:lnTo>
                    <a:pt x="3891" y="444"/>
                  </a:lnTo>
                  <a:lnTo>
                    <a:pt x="3859" y="438"/>
                  </a:lnTo>
                  <a:lnTo>
                    <a:pt x="3826" y="428"/>
                  </a:lnTo>
                  <a:lnTo>
                    <a:pt x="3792" y="413"/>
                  </a:lnTo>
                  <a:lnTo>
                    <a:pt x="3757" y="394"/>
                  </a:lnTo>
                  <a:lnTo>
                    <a:pt x="3757" y="114"/>
                  </a:lnTo>
                  <a:lnTo>
                    <a:pt x="3711" y="125"/>
                  </a:lnTo>
                  <a:lnTo>
                    <a:pt x="3668" y="140"/>
                  </a:lnTo>
                  <a:lnTo>
                    <a:pt x="3631" y="162"/>
                  </a:lnTo>
                  <a:lnTo>
                    <a:pt x="3597" y="187"/>
                  </a:lnTo>
                  <a:lnTo>
                    <a:pt x="3568" y="218"/>
                  </a:lnTo>
                  <a:lnTo>
                    <a:pt x="3543" y="253"/>
                  </a:lnTo>
                  <a:lnTo>
                    <a:pt x="3523" y="294"/>
                  </a:lnTo>
                  <a:lnTo>
                    <a:pt x="3508" y="339"/>
                  </a:lnTo>
                  <a:lnTo>
                    <a:pt x="3497" y="391"/>
                  </a:lnTo>
                  <a:lnTo>
                    <a:pt x="3489" y="447"/>
                  </a:lnTo>
                  <a:lnTo>
                    <a:pt x="3487" y="507"/>
                  </a:lnTo>
                  <a:lnTo>
                    <a:pt x="3489" y="565"/>
                  </a:lnTo>
                  <a:lnTo>
                    <a:pt x="3497" y="617"/>
                  </a:lnTo>
                  <a:lnTo>
                    <a:pt x="3509" y="667"/>
                  </a:lnTo>
                  <a:lnTo>
                    <a:pt x="3526" y="712"/>
                  </a:lnTo>
                  <a:lnTo>
                    <a:pt x="3547" y="753"/>
                  </a:lnTo>
                  <a:lnTo>
                    <a:pt x="3571" y="790"/>
                  </a:lnTo>
                  <a:lnTo>
                    <a:pt x="3600" y="821"/>
                  </a:lnTo>
                  <a:lnTo>
                    <a:pt x="3632" y="847"/>
                  </a:lnTo>
                  <a:lnTo>
                    <a:pt x="3668" y="869"/>
                  </a:lnTo>
                  <a:lnTo>
                    <a:pt x="3707" y="885"/>
                  </a:lnTo>
                  <a:lnTo>
                    <a:pt x="3750" y="894"/>
                  </a:lnTo>
                  <a:lnTo>
                    <a:pt x="3795" y="897"/>
                  </a:lnTo>
                  <a:lnTo>
                    <a:pt x="3821" y="896"/>
                  </a:lnTo>
                  <a:lnTo>
                    <a:pt x="3847" y="894"/>
                  </a:lnTo>
                  <a:lnTo>
                    <a:pt x="3874" y="889"/>
                  </a:lnTo>
                  <a:lnTo>
                    <a:pt x="3901" y="881"/>
                  </a:lnTo>
                  <a:lnTo>
                    <a:pt x="3931" y="872"/>
                  </a:lnTo>
                  <a:lnTo>
                    <a:pt x="3964" y="861"/>
                  </a:lnTo>
                  <a:lnTo>
                    <a:pt x="3999" y="846"/>
                  </a:lnTo>
                  <a:lnTo>
                    <a:pt x="4036" y="830"/>
                  </a:lnTo>
                  <a:lnTo>
                    <a:pt x="4079" y="810"/>
                  </a:lnTo>
                  <a:lnTo>
                    <a:pt x="4127" y="787"/>
                  </a:lnTo>
                  <a:lnTo>
                    <a:pt x="4127" y="976"/>
                  </a:lnTo>
                  <a:lnTo>
                    <a:pt x="4069" y="1001"/>
                  </a:lnTo>
                  <a:lnTo>
                    <a:pt x="4016" y="1024"/>
                  </a:lnTo>
                  <a:lnTo>
                    <a:pt x="3966" y="1041"/>
                  </a:lnTo>
                  <a:lnTo>
                    <a:pt x="3919" y="1058"/>
                  </a:lnTo>
                  <a:lnTo>
                    <a:pt x="3874" y="1070"/>
                  </a:lnTo>
                  <a:lnTo>
                    <a:pt x="3830" y="1080"/>
                  </a:lnTo>
                  <a:lnTo>
                    <a:pt x="3786" y="1086"/>
                  </a:lnTo>
                  <a:lnTo>
                    <a:pt x="3742" y="1091"/>
                  </a:lnTo>
                  <a:lnTo>
                    <a:pt x="3697" y="1094"/>
                  </a:lnTo>
                  <a:lnTo>
                    <a:pt x="3651" y="1095"/>
                  </a:lnTo>
                  <a:lnTo>
                    <a:pt x="3588" y="1093"/>
                  </a:lnTo>
                  <a:lnTo>
                    <a:pt x="3530" y="1086"/>
                  </a:lnTo>
                  <a:lnTo>
                    <a:pt x="3476" y="1075"/>
                  </a:lnTo>
                  <a:lnTo>
                    <a:pt x="3426" y="1060"/>
                  </a:lnTo>
                  <a:lnTo>
                    <a:pt x="3378" y="1039"/>
                  </a:lnTo>
                  <a:lnTo>
                    <a:pt x="3334" y="1014"/>
                  </a:lnTo>
                  <a:lnTo>
                    <a:pt x="3294" y="984"/>
                  </a:lnTo>
                  <a:lnTo>
                    <a:pt x="3255" y="947"/>
                  </a:lnTo>
                  <a:lnTo>
                    <a:pt x="3219" y="907"/>
                  </a:lnTo>
                  <a:lnTo>
                    <a:pt x="3188" y="865"/>
                  </a:lnTo>
                  <a:lnTo>
                    <a:pt x="3162" y="820"/>
                  </a:lnTo>
                  <a:lnTo>
                    <a:pt x="3140" y="772"/>
                  </a:lnTo>
                  <a:lnTo>
                    <a:pt x="3124" y="722"/>
                  </a:lnTo>
                  <a:lnTo>
                    <a:pt x="3111" y="670"/>
                  </a:lnTo>
                  <a:lnTo>
                    <a:pt x="3104" y="616"/>
                  </a:lnTo>
                  <a:lnTo>
                    <a:pt x="3101" y="561"/>
                  </a:lnTo>
                  <a:lnTo>
                    <a:pt x="3105" y="494"/>
                  </a:lnTo>
                  <a:lnTo>
                    <a:pt x="3115" y="433"/>
                  </a:lnTo>
                  <a:lnTo>
                    <a:pt x="3130" y="373"/>
                  </a:lnTo>
                  <a:lnTo>
                    <a:pt x="3153" y="318"/>
                  </a:lnTo>
                  <a:lnTo>
                    <a:pt x="3179" y="267"/>
                  </a:lnTo>
                  <a:lnTo>
                    <a:pt x="3213" y="219"/>
                  </a:lnTo>
                  <a:lnTo>
                    <a:pt x="3250" y="175"/>
                  </a:lnTo>
                  <a:lnTo>
                    <a:pt x="3293" y="135"/>
                  </a:lnTo>
                  <a:lnTo>
                    <a:pt x="3341" y="102"/>
                  </a:lnTo>
                  <a:lnTo>
                    <a:pt x="3392" y="72"/>
                  </a:lnTo>
                  <a:lnTo>
                    <a:pt x="3448" y="47"/>
                  </a:lnTo>
                  <a:lnTo>
                    <a:pt x="3508" y="27"/>
                  </a:lnTo>
                  <a:lnTo>
                    <a:pt x="3573" y="12"/>
                  </a:lnTo>
                  <a:lnTo>
                    <a:pt x="3640" y="3"/>
                  </a:lnTo>
                  <a:lnTo>
                    <a:pt x="3711" y="0"/>
                  </a:lnTo>
                  <a:close/>
                  <a:moveTo>
                    <a:pt x="2910" y="0"/>
                  </a:moveTo>
                  <a:lnTo>
                    <a:pt x="2948" y="4"/>
                  </a:lnTo>
                  <a:lnTo>
                    <a:pt x="2983" y="14"/>
                  </a:lnTo>
                  <a:lnTo>
                    <a:pt x="3014" y="30"/>
                  </a:lnTo>
                  <a:lnTo>
                    <a:pt x="3040" y="52"/>
                  </a:lnTo>
                  <a:lnTo>
                    <a:pt x="3063" y="78"/>
                  </a:lnTo>
                  <a:lnTo>
                    <a:pt x="3079" y="109"/>
                  </a:lnTo>
                  <a:lnTo>
                    <a:pt x="3089" y="142"/>
                  </a:lnTo>
                  <a:lnTo>
                    <a:pt x="3093" y="178"/>
                  </a:lnTo>
                  <a:lnTo>
                    <a:pt x="3091" y="203"/>
                  </a:lnTo>
                  <a:lnTo>
                    <a:pt x="3088" y="227"/>
                  </a:lnTo>
                  <a:lnTo>
                    <a:pt x="3081" y="252"/>
                  </a:lnTo>
                  <a:lnTo>
                    <a:pt x="3071" y="277"/>
                  </a:lnTo>
                  <a:lnTo>
                    <a:pt x="3060" y="303"/>
                  </a:lnTo>
                  <a:lnTo>
                    <a:pt x="3044" y="331"/>
                  </a:lnTo>
                  <a:lnTo>
                    <a:pt x="3025" y="361"/>
                  </a:lnTo>
                  <a:lnTo>
                    <a:pt x="3004" y="393"/>
                  </a:lnTo>
                  <a:lnTo>
                    <a:pt x="2978" y="429"/>
                  </a:lnTo>
                  <a:lnTo>
                    <a:pt x="2948" y="468"/>
                  </a:lnTo>
                  <a:lnTo>
                    <a:pt x="2914" y="512"/>
                  </a:lnTo>
                  <a:lnTo>
                    <a:pt x="2876" y="561"/>
                  </a:lnTo>
                  <a:lnTo>
                    <a:pt x="2472" y="1078"/>
                  </a:lnTo>
                  <a:lnTo>
                    <a:pt x="2182" y="1078"/>
                  </a:lnTo>
                  <a:lnTo>
                    <a:pt x="2182" y="424"/>
                  </a:lnTo>
                  <a:lnTo>
                    <a:pt x="1784" y="1078"/>
                  </a:lnTo>
                  <a:lnTo>
                    <a:pt x="1518" y="1078"/>
                  </a:lnTo>
                  <a:lnTo>
                    <a:pt x="1518" y="234"/>
                  </a:lnTo>
                  <a:lnTo>
                    <a:pt x="1313" y="214"/>
                  </a:lnTo>
                  <a:lnTo>
                    <a:pt x="1313" y="118"/>
                  </a:lnTo>
                  <a:lnTo>
                    <a:pt x="1690" y="25"/>
                  </a:lnTo>
                  <a:lnTo>
                    <a:pt x="1832" y="25"/>
                  </a:lnTo>
                  <a:lnTo>
                    <a:pt x="1832" y="713"/>
                  </a:lnTo>
                  <a:lnTo>
                    <a:pt x="2247" y="25"/>
                  </a:lnTo>
                  <a:lnTo>
                    <a:pt x="2497" y="25"/>
                  </a:lnTo>
                  <a:lnTo>
                    <a:pt x="2497" y="822"/>
                  </a:lnTo>
                  <a:lnTo>
                    <a:pt x="2759" y="473"/>
                  </a:lnTo>
                  <a:lnTo>
                    <a:pt x="2759" y="62"/>
                  </a:lnTo>
                  <a:lnTo>
                    <a:pt x="2779" y="44"/>
                  </a:lnTo>
                  <a:lnTo>
                    <a:pt x="2806" y="27"/>
                  </a:lnTo>
                  <a:lnTo>
                    <a:pt x="2837" y="13"/>
                  </a:lnTo>
                  <a:lnTo>
                    <a:pt x="2872" y="4"/>
                  </a:lnTo>
                  <a:lnTo>
                    <a:pt x="291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noProof="0"/>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ntent: One">
    <p:spTree>
      <p:nvGrpSpPr>
        <p:cNvPr id="1" name=""/>
        <p:cNvGrpSpPr/>
        <p:nvPr/>
      </p:nvGrpSpPr>
      <p:grpSpPr>
        <a:xfrm>
          <a:off x="0" y="0"/>
          <a:ext cx="0" cy="0"/>
          <a:chOff x="0" y="0"/>
          <a:chExt cx="0" cy="0"/>
        </a:xfrm>
      </p:grpSpPr>
      <p:sp>
        <p:nvSpPr>
          <p:cNvPr id="2" name="Title 1"/>
          <p:cNvSpPr>
            <a:spLocks noGrp="1"/>
          </p:cNvSpPr>
          <p:nvPr>
            <p:ph type="title"/>
          </p:nvPr>
        </p:nvSpPr>
        <p:spPr>
          <a:xfrm>
            <a:off x="533400" y="685800"/>
            <a:ext cx="8077200" cy="914400"/>
          </a:xfrm>
        </p:spPr>
        <p:txBody>
          <a:bodyPr/>
          <a:lstStyle>
            <a:lvl1pPr>
              <a:defRPr/>
            </a:lvl1pPr>
          </a:lstStyle>
          <a:p>
            <a:r>
              <a:rPr lang="en-GB" noProof="0" dirty="0" smtClean="0"/>
              <a:t>Click to edit Master title style</a:t>
            </a:r>
            <a:endParaRPr lang="en-GB" noProof="0" dirty="0"/>
          </a:p>
        </p:txBody>
      </p:sp>
      <p:sp>
        <p:nvSpPr>
          <p:cNvPr id="31" name="Content Placeholder 26"/>
          <p:cNvSpPr>
            <a:spLocks noGrp="1"/>
          </p:cNvSpPr>
          <p:nvPr>
            <p:ph sz="quarter" idx="15"/>
          </p:nvPr>
        </p:nvSpPr>
        <p:spPr>
          <a:xfrm>
            <a:off x="533400" y="1752600"/>
            <a:ext cx="8077200" cy="4419600"/>
          </a:xfrm>
        </p:spPr>
        <p:txBody>
          <a:bodyPr/>
          <a:lstStyle>
            <a:lvl1pPr>
              <a:defRPr baseline="0"/>
            </a:lvl1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27" name="Footer Placeholder 4"/>
          <p:cNvSpPr>
            <a:spLocks noGrp="1"/>
          </p:cNvSpPr>
          <p:nvPr>
            <p:ph type="ftr" sz="quarter" idx="3"/>
          </p:nvPr>
        </p:nvSpPr>
        <p:spPr>
          <a:xfrm>
            <a:off x="533400" y="6324600"/>
            <a:ext cx="5257800" cy="152400"/>
          </a:xfrm>
          <a:prstGeom prst="rect">
            <a:avLst/>
          </a:prstGeom>
        </p:spPr>
        <p:txBody>
          <a:bodyPr vert="horz" lIns="0" tIns="0" rIns="0" bIns="0" anchor="b" anchorCtr="0">
            <a:noAutofit/>
          </a:bodyPr>
          <a:lstStyle>
            <a:lvl1pPr algn="l">
              <a:defRPr sz="1000">
                <a:solidFill>
                  <a:schemeClr val="tx1"/>
                </a:solidFill>
                <a:latin typeface="Arial" pitchFamily="34" charset="0"/>
                <a:cs typeface="Arial" pitchFamily="34" charset="0"/>
              </a:defRPr>
            </a:lvl1pPr>
          </a:lstStyle>
          <a:p>
            <a:r>
              <a:rPr lang="en-GB" smtClean="0"/>
              <a:t>R Training - Basic</a:t>
            </a:r>
            <a:endParaRPr lang="en-GB" dirty="0"/>
          </a:p>
        </p:txBody>
      </p:sp>
      <p:sp>
        <p:nvSpPr>
          <p:cNvPr id="32" name="PwCFirm"/>
          <p:cNvSpPr txBox="1"/>
          <p:nvPr/>
        </p:nvSpPr>
        <p:spPr>
          <a:xfrm>
            <a:off x="533400" y="6477000"/>
            <a:ext cx="2590800" cy="152401"/>
          </a:xfrm>
          <a:prstGeom prst="rect">
            <a:avLst/>
          </a:prstGeom>
          <a:noFill/>
        </p:spPr>
        <p:txBody>
          <a:bodyPr vert="horz" wrap="square" lIns="0" tIns="0" rIns="0" bIns="0" rtlCol="0" anchor="t" anchorCtr="0">
            <a:noAutofit/>
          </a:bodyPr>
          <a:lstStyle/>
          <a:p>
            <a:r>
              <a:rPr lang="en-GB" sz="1000" noProof="0" dirty="0" smtClean="0">
                <a:latin typeface="Arial" pitchFamily="34" charset="0"/>
                <a:cs typeface="Arial" pitchFamily="34" charset="0"/>
              </a:rPr>
              <a:t>PwC</a:t>
            </a:r>
            <a:endParaRPr lang="en-GB" sz="1000" noProof="0" dirty="0">
              <a:latin typeface="Arial" pitchFamily="34" charset="0"/>
              <a:cs typeface="Arial" pitchFamily="34" charset="0"/>
            </a:endParaRPr>
          </a:p>
        </p:txBody>
      </p:sp>
      <p:cxnSp>
        <p:nvCxnSpPr>
          <p:cNvPr id="15" name="Shape 14"/>
          <p:cNvCxnSpPr/>
          <p:nvPr/>
        </p:nvCxnSpPr>
        <p:spPr>
          <a:xfrm rot="5400000" flipH="1" flipV="1">
            <a:off x="4419601" y="-3429000"/>
            <a:ext cx="152399" cy="8229600"/>
          </a:xfrm>
          <a:prstGeom prst="bentConnector2">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Slide Number Placeholder 5"/>
          <p:cNvSpPr>
            <a:spLocks noGrp="1"/>
          </p:cNvSpPr>
          <p:nvPr>
            <p:ph type="sldNum" sz="quarter" idx="4"/>
          </p:nvPr>
        </p:nvSpPr>
        <p:spPr>
          <a:xfrm>
            <a:off x="7086600" y="6477000"/>
            <a:ext cx="1527048" cy="152400"/>
          </a:xfrm>
          <a:prstGeom prst="rect">
            <a:avLst/>
          </a:prstGeom>
        </p:spPr>
        <p:txBody>
          <a:bodyPr lIns="0" tIns="0" rIns="0" bIns="0" anchor="t" anchorCtr="0">
            <a:noAutofit/>
          </a:bodyPr>
          <a:lstStyle>
            <a:lvl1pPr algn="r">
              <a:defRPr sz="1000">
                <a:solidFill>
                  <a:schemeClr val="tx1"/>
                </a:solidFill>
                <a:latin typeface="Arial" pitchFamily="34" charset="0"/>
                <a:cs typeface="Arial" pitchFamily="34" charset="0"/>
              </a:defRPr>
            </a:lvl1pPr>
          </a:lstStyle>
          <a:p>
            <a:fld id="{9EBD5762-3BDC-484D-9503-7EA6D5A9A8CE}" type="slidenum">
              <a:rPr lang="en-GB" smtClean="0"/>
              <a:pPr/>
              <a:t>‹#›</a:t>
            </a:fld>
            <a:endParaRPr lang="en-GB" dirty="0"/>
          </a:p>
        </p:txBody>
      </p:sp>
      <p:sp>
        <p:nvSpPr>
          <p:cNvPr id="10" name="Date Placeholder 3"/>
          <p:cNvSpPr>
            <a:spLocks noGrp="1"/>
          </p:cNvSpPr>
          <p:nvPr>
            <p:ph type="dt" sz="half" idx="2"/>
          </p:nvPr>
        </p:nvSpPr>
        <p:spPr>
          <a:xfrm>
            <a:off x="7086600" y="6324600"/>
            <a:ext cx="1524000" cy="152400"/>
          </a:xfrm>
          <a:prstGeom prst="rect">
            <a:avLst/>
          </a:prstGeom>
        </p:spPr>
        <p:txBody>
          <a:bodyPr lIns="0" tIns="0" rIns="0" bIns="0" anchor="t" anchorCtr="0">
            <a:noAutofit/>
          </a:bodyPr>
          <a:lstStyle>
            <a:lvl1pPr algn="r">
              <a:defRPr sz="1000">
                <a:solidFill>
                  <a:schemeClr val="tx1"/>
                </a:solidFill>
                <a:latin typeface="Arial" pitchFamily="34" charset="0"/>
                <a:cs typeface="Arial" pitchFamily="34" charset="0"/>
              </a:defRPr>
            </a:lvl1pPr>
          </a:lstStyle>
          <a:p>
            <a:r>
              <a:rPr lang="en-GB" smtClean="0"/>
              <a:t>January 2016</a:t>
            </a:r>
            <a:endParaRPr lang="en-GB" dirty="0"/>
          </a:p>
        </p:txBody>
      </p:sp>
    </p:spTree>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 Slide: Colour">
    <p:spTree>
      <p:nvGrpSpPr>
        <p:cNvPr id="1" name=""/>
        <p:cNvGrpSpPr/>
        <p:nvPr/>
      </p:nvGrpSpPr>
      <p:grpSpPr>
        <a:xfrm>
          <a:off x="0" y="0"/>
          <a:ext cx="0" cy="0"/>
          <a:chOff x="0" y="0"/>
          <a:chExt cx="0" cy="0"/>
        </a:xfrm>
      </p:grpSpPr>
      <p:sp>
        <p:nvSpPr>
          <p:cNvPr id="82" name="Rectangle 649"/>
          <p:cNvSpPr>
            <a:spLocks noChangeArrowheads="1"/>
          </p:cNvSpPr>
          <p:nvPr/>
        </p:nvSpPr>
        <p:spPr bwMode="gray">
          <a:xfrm>
            <a:off x="7391400" y="685801"/>
            <a:ext cx="1752600" cy="5486399"/>
          </a:xfrm>
          <a:prstGeom prst="rect">
            <a:avLst/>
          </a:prstGeom>
          <a:solidFill>
            <a:schemeClr val="tx2">
              <a:lumMod val="40000"/>
              <a:lumOff val="6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81" name="Rectangle 648"/>
          <p:cNvSpPr>
            <a:spLocks noChangeArrowheads="1"/>
          </p:cNvSpPr>
          <p:nvPr/>
        </p:nvSpPr>
        <p:spPr bwMode="gray">
          <a:xfrm>
            <a:off x="1752600" y="0"/>
            <a:ext cx="5638800" cy="685800"/>
          </a:xfrm>
          <a:prstGeom prst="rect">
            <a:avLst/>
          </a:prstGeom>
          <a:solidFill>
            <a:schemeClr val="tx2">
              <a:lumMod val="60000"/>
              <a:lumOff val="4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83" name="Rectangle 650"/>
          <p:cNvSpPr>
            <a:spLocks noChangeArrowheads="1"/>
          </p:cNvSpPr>
          <p:nvPr/>
        </p:nvSpPr>
        <p:spPr bwMode="gray">
          <a:xfrm>
            <a:off x="1752600" y="685800"/>
            <a:ext cx="5638800" cy="5486400"/>
          </a:xfrm>
          <a:prstGeom prst="rect">
            <a:avLst/>
          </a:prstGeom>
          <a:solidFill>
            <a:schemeClr val="tx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50" name="Title 1"/>
          <p:cNvSpPr>
            <a:spLocks noGrp="1"/>
          </p:cNvSpPr>
          <p:nvPr>
            <p:ph type="ctrTitle" hasCustomPrompt="1"/>
          </p:nvPr>
        </p:nvSpPr>
        <p:spPr bwMode="white">
          <a:xfrm>
            <a:off x="1895475" y="838200"/>
            <a:ext cx="5343525" cy="914400"/>
          </a:xfrm>
        </p:spPr>
        <p:txBody>
          <a:bodyPr anchor="t" anchorCtr="0">
            <a:noAutofit/>
          </a:bodyPr>
          <a:lstStyle>
            <a:lvl1pPr>
              <a:lnSpc>
                <a:spcPct val="90000"/>
              </a:lnSpc>
              <a:defRPr sz="3200" b="1" i="1" baseline="0">
                <a:solidFill>
                  <a:schemeClr val="bg1"/>
                </a:solidFill>
              </a:defRPr>
            </a:lvl1pPr>
          </a:lstStyle>
          <a:p>
            <a:r>
              <a:rPr lang="en-GB" noProof="0" dirty="0" smtClean="0"/>
              <a:t>Click to add the presentation’s main title</a:t>
            </a:r>
            <a:endParaRPr lang="en-GB" noProof="0" dirty="0"/>
          </a:p>
        </p:txBody>
      </p:sp>
      <p:sp>
        <p:nvSpPr>
          <p:cNvPr id="51" name="Subtitle 2"/>
          <p:cNvSpPr>
            <a:spLocks noGrp="1"/>
          </p:cNvSpPr>
          <p:nvPr>
            <p:ph type="subTitle" idx="1" hasCustomPrompt="1"/>
          </p:nvPr>
        </p:nvSpPr>
        <p:spPr bwMode="white">
          <a:xfrm>
            <a:off x="1895475" y="1828799"/>
            <a:ext cx="5343525" cy="914401"/>
          </a:xfrm>
        </p:spPr>
        <p:txBody>
          <a:bodyPr>
            <a:noAutofit/>
          </a:bodyPr>
          <a:lstStyle>
            <a:lvl1pPr marL="0" indent="0" algn="l">
              <a:lnSpc>
                <a:spcPct val="90000"/>
              </a:lnSpc>
              <a:spcAft>
                <a:spcPts val="0"/>
              </a:spcAft>
              <a:buNone/>
              <a:defRPr sz="3200" baseline="0">
                <a:solidFill>
                  <a:schemeClr val="bg1"/>
                </a:solidFill>
                <a:latin typeface="+mj-lt"/>
              </a:defRPr>
            </a:lvl1pPr>
            <a:lvl2pPr marL="0" indent="0" algn="l">
              <a:buNone/>
              <a:defRPr sz="1800">
                <a:solidFill>
                  <a:schemeClr val="bg1"/>
                </a:solidFill>
                <a:latin typeface="+mj-lt"/>
              </a:defRPr>
            </a:lvl2pPr>
            <a:lvl3pPr marL="457200" indent="0" algn="l">
              <a:buNone/>
              <a:defRPr sz="1800">
                <a:solidFill>
                  <a:schemeClr val="bg1"/>
                </a:solidFill>
                <a:latin typeface="+mj-lt"/>
              </a:defRPr>
            </a:lvl3pPr>
            <a:lvl4pPr marL="914400" indent="0" algn="l">
              <a:buNone/>
              <a:defRPr sz="1800">
                <a:solidFill>
                  <a:schemeClr val="bg1"/>
                </a:solidFill>
                <a:latin typeface="+mj-lt"/>
              </a:defRPr>
            </a:lvl4pPr>
            <a:lvl5pPr marL="1371600" indent="0" algn="l">
              <a:buNone/>
              <a:defRPr sz="1800">
                <a:solidFill>
                  <a:schemeClr val="bg1"/>
                </a:solidFill>
                <a:latin typeface="+mj-lt"/>
              </a:defRPr>
            </a:lvl5pPr>
            <a:lvl6pPr marL="1828800" indent="0" algn="l">
              <a:buNone/>
              <a:defRPr sz="1800">
                <a:solidFill>
                  <a:schemeClr val="bg1"/>
                </a:solidFill>
                <a:latin typeface="+mj-lt"/>
              </a:defRPr>
            </a:lvl6pPr>
            <a:lvl7pPr marL="2286000" indent="0" algn="l">
              <a:buNone/>
              <a:defRPr sz="1800">
                <a:solidFill>
                  <a:schemeClr val="bg1"/>
                </a:solidFill>
                <a:latin typeface="+mj-lt"/>
              </a:defRPr>
            </a:lvl7pPr>
            <a:lvl8pPr marL="2743200" indent="0" algn="l">
              <a:buNone/>
              <a:defRPr sz="1800">
                <a:solidFill>
                  <a:schemeClr val="bg1"/>
                </a:solidFill>
                <a:latin typeface="+mj-lt"/>
              </a:defRPr>
            </a:lvl8pPr>
            <a:lvl9pPr marL="3200400" indent="0" algn="l">
              <a:buNone/>
              <a:defRPr sz="1800">
                <a:solidFill>
                  <a:schemeClr val="bg1"/>
                </a:solidFill>
                <a:latin typeface="+mj-lt"/>
              </a:defRPr>
            </a:lvl9pPr>
          </a:lstStyle>
          <a:p>
            <a:r>
              <a:rPr lang="en-GB" noProof="0" dirty="0" smtClean="0"/>
              <a:t>Subtitle and date (move higher if title is only one line)</a:t>
            </a:r>
          </a:p>
        </p:txBody>
      </p:sp>
      <p:sp>
        <p:nvSpPr>
          <p:cNvPr id="52" name="Text Placeholder 31"/>
          <p:cNvSpPr>
            <a:spLocks noGrp="1"/>
          </p:cNvSpPr>
          <p:nvPr>
            <p:ph type="body" sz="quarter" idx="10" hasCustomPrompt="1"/>
          </p:nvPr>
        </p:nvSpPr>
        <p:spPr bwMode="white">
          <a:xfrm>
            <a:off x="1895475" y="374904"/>
            <a:ext cx="4105656" cy="146304"/>
          </a:xfrm>
        </p:spPr>
        <p:txBody>
          <a:bodyPr/>
          <a:lstStyle>
            <a:lvl1pPr>
              <a:defRPr sz="1100">
                <a:solidFill>
                  <a:schemeClr val="bg1"/>
                </a:solidFill>
                <a:latin typeface="Arial" pitchFamily="34" charset="0"/>
                <a:cs typeface="Arial" pitchFamily="34" charset="0"/>
              </a:defRPr>
            </a:lvl1pPr>
            <a:lvl2pPr>
              <a:defRPr sz="1000">
                <a:solidFill>
                  <a:schemeClr val="bg1"/>
                </a:solidFill>
                <a:latin typeface="Arial" pitchFamily="34" charset="0"/>
                <a:cs typeface="Arial" pitchFamily="34" charset="0"/>
              </a:defRPr>
            </a:lvl2pPr>
            <a:lvl3pPr>
              <a:defRPr sz="1000">
                <a:solidFill>
                  <a:schemeClr val="bg1"/>
                </a:solidFill>
                <a:latin typeface="Arial" pitchFamily="34" charset="0"/>
                <a:cs typeface="Arial" pitchFamily="34" charset="0"/>
              </a:defRPr>
            </a:lvl3pPr>
            <a:lvl4pPr>
              <a:defRPr sz="1000">
                <a:solidFill>
                  <a:schemeClr val="bg1"/>
                </a:solidFill>
                <a:latin typeface="Arial" pitchFamily="34" charset="0"/>
                <a:cs typeface="Arial" pitchFamily="34" charset="0"/>
              </a:defRPr>
            </a:lvl4pPr>
            <a:lvl5pPr>
              <a:defRPr sz="1000">
                <a:solidFill>
                  <a:schemeClr val="bg1"/>
                </a:solidFill>
                <a:latin typeface="Arial" pitchFamily="34" charset="0"/>
                <a:cs typeface="Arial" pitchFamily="34" charset="0"/>
              </a:defRPr>
            </a:lvl5pPr>
          </a:lstStyle>
          <a:p>
            <a:pPr lvl="0"/>
            <a:r>
              <a:rPr lang="en-GB" noProof="0" dirty="0" smtClean="0"/>
              <a:t>www.pwc.com</a:t>
            </a:r>
            <a:endParaRPr lang="en-GB" noProof="0" dirty="0"/>
          </a:p>
        </p:txBody>
      </p:sp>
      <p:grpSp>
        <p:nvGrpSpPr>
          <p:cNvPr id="11" name="Group 32"/>
          <p:cNvGrpSpPr/>
          <p:nvPr userDrawn="1"/>
        </p:nvGrpSpPr>
        <p:grpSpPr>
          <a:xfrm>
            <a:off x="968592" y="6170991"/>
            <a:ext cx="914400" cy="533479"/>
            <a:chOff x="518032" y="978681"/>
            <a:chExt cx="4572000" cy="2667393"/>
          </a:xfrm>
        </p:grpSpPr>
        <p:sp>
          <p:nvSpPr>
            <p:cNvPr id="12" name="Rectangle 37"/>
            <p:cNvSpPr>
              <a:spLocks noChangeArrowheads="1"/>
            </p:cNvSpPr>
            <p:nvPr userDrawn="1"/>
          </p:nvSpPr>
          <p:spPr bwMode="black">
            <a:xfrm>
              <a:off x="3295650" y="978681"/>
              <a:ext cx="1143000" cy="263229"/>
            </a:xfrm>
            <a:prstGeom prst="rect">
              <a:avLst/>
            </a:prstGeom>
            <a:solidFill>
              <a:schemeClr val="tx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3" name="Freeform 7"/>
            <p:cNvSpPr>
              <a:spLocks noEditPoints="1"/>
            </p:cNvSpPr>
            <p:nvPr userDrawn="1"/>
          </p:nvSpPr>
          <p:spPr bwMode="black">
            <a:xfrm>
              <a:off x="518032" y="1922794"/>
              <a:ext cx="4572000" cy="1723280"/>
            </a:xfrm>
            <a:custGeom>
              <a:avLst/>
              <a:gdLst/>
              <a:ahLst/>
              <a:cxnLst>
                <a:cxn ang="0">
                  <a:pos x="581" y="233"/>
                </a:cxn>
                <a:cxn ang="0">
                  <a:pos x="538" y="949"/>
                </a:cxn>
                <a:cxn ang="0">
                  <a:pos x="630" y="946"/>
                </a:cxn>
                <a:cxn ang="0">
                  <a:pos x="793" y="880"/>
                </a:cxn>
                <a:cxn ang="0">
                  <a:pos x="886" y="728"/>
                </a:cxn>
                <a:cxn ang="0">
                  <a:pos x="905" y="505"/>
                </a:cxn>
                <a:cxn ang="0">
                  <a:pos x="850" y="329"/>
                </a:cxn>
                <a:cxn ang="0">
                  <a:pos x="727" y="241"/>
                </a:cxn>
                <a:cxn ang="0">
                  <a:pos x="521" y="3"/>
                </a:cxn>
                <a:cxn ang="0">
                  <a:pos x="643" y="74"/>
                </a:cxn>
                <a:cxn ang="0">
                  <a:pos x="761" y="24"/>
                </a:cxn>
                <a:cxn ang="0">
                  <a:pos x="855" y="9"/>
                </a:cxn>
                <a:cxn ang="0">
                  <a:pos x="1026" y="40"/>
                </a:cxn>
                <a:cxn ang="0">
                  <a:pos x="1180" y="172"/>
                </a:cxn>
                <a:cxn ang="0">
                  <a:pos x="1265" y="383"/>
                </a:cxn>
                <a:cxn ang="0">
                  <a:pos x="1265" y="641"/>
                </a:cxn>
                <a:cxn ang="0">
                  <a:pos x="1175" y="857"/>
                </a:cxn>
                <a:cxn ang="0">
                  <a:pos x="1005" y="1006"/>
                </a:cxn>
                <a:cxn ang="0">
                  <a:pos x="766" y="1074"/>
                </a:cxn>
                <a:cxn ang="0">
                  <a:pos x="601" y="1074"/>
                </a:cxn>
                <a:cxn ang="0">
                  <a:pos x="692" y="1447"/>
                </a:cxn>
                <a:cxn ang="0">
                  <a:pos x="171" y="1408"/>
                </a:cxn>
                <a:cxn ang="0">
                  <a:pos x="413" y="3"/>
                </a:cxn>
                <a:cxn ang="0">
                  <a:pos x="3876" y="20"/>
                </a:cxn>
                <a:cxn ang="0">
                  <a:pos x="4036" y="100"/>
                </a:cxn>
                <a:cxn ang="0">
                  <a:pos x="4113" y="232"/>
                </a:cxn>
                <a:cxn ang="0">
                  <a:pos x="4091" y="362"/>
                </a:cxn>
                <a:cxn ang="0">
                  <a:pos x="3995" y="436"/>
                </a:cxn>
                <a:cxn ang="0">
                  <a:pos x="3859" y="438"/>
                </a:cxn>
                <a:cxn ang="0">
                  <a:pos x="3757" y="114"/>
                </a:cxn>
                <a:cxn ang="0">
                  <a:pos x="3597" y="187"/>
                </a:cxn>
                <a:cxn ang="0">
                  <a:pos x="3508" y="339"/>
                </a:cxn>
                <a:cxn ang="0">
                  <a:pos x="3489" y="565"/>
                </a:cxn>
                <a:cxn ang="0">
                  <a:pos x="3547" y="753"/>
                </a:cxn>
                <a:cxn ang="0">
                  <a:pos x="3668" y="869"/>
                </a:cxn>
                <a:cxn ang="0">
                  <a:pos x="3821" y="896"/>
                </a:cxn>
                <a:cxn ang="0">
                  <a:pos x="3931" y="872"/>
                </a:cxn>
                <a:cxn ang="0">
                  <a:pos x="4079" y="810"/>
                </a:cxn>
                <a:cxn ang="0">
                  <a:pos x="4016" y="1024"/>
                </a:cxn>
                <a:cxn ang="0">
                  <a:pos x="3830" y="1080"/>
                </a:cxn>
                <a:cxn ang="0">
                  <a:pos x="3651" y="1095"/>
                </a:cxn>
                <a:cxn ang="0">
                  <a:pos x="3426" y="1060"/>
                </a:cxn>
                <a:cxn ang="0">
                  <a:pos x="3255" y="947"/>
                </a:cxn>
                <a:cxn ang="0">
                  <a:pos x="3140" y="772"/>
                </a:cxn>
                <a:cxn ang="0">
                  <a:pos x="3101" y="561"/>
                </a:cxn>
                <a:cxn ang="0">
                  <a:pos x="3153" y="318"/>
                </a:cxn>
                <a:cxn ang="0">
                  <a:pos x="3293" y="135"/>
                </a:cxn>
                <a:cxn ang="0">
                  <a:pos x="3508" y="27"/>
                </a:cxn>
                <a:cxn ang="0">
                  <a:pos x="2910" y="0"/>
                </a:cxn>
                <a:cxn ang="0">
                  <a:pos x="3040" y="52"/>
                </a:cxn>
                <a:cxn ang="0">
                  <a:pos x="3093" y="178"/>
                </a:cxn>
                <a:cxn ang="0">
                  <a:pos x="3071" y="277"/>
                </a:cxn>
                <a:cxn ang="0">
                  <a:pos x="3004" y="393"/>
                </a:cxn>
                <a:cxn ang="0">
                  <a:pos x="2876" y="561"/>
                </a:cxn>
                <a:cxn ang="0">
                  <a:pos x="1784" y="1078"/>
                </a:cxn>
                <a:cxn ang="0">
                  <a:pos x="1313" y="118"/>
                </a:cxn>
                <a:cxn ang="0">
                  <a:pos x="2247" y="25"/>
                </a:cxn>
                <a:cxn ang="0">
                  <a:pos x="2759" y="62"/>
                </a:cxn>
                <a:cxn ang="0">
                  <a:pos x="2872" y="4"/>
                </a:cxn>
              </a:cxnLst>
              <a:rect l="0" t="0" r="r" b="b"/>
              <a:pathLst>
                <a:path w="4127" h="1544">
                  <a:moveTo>
                    <a:pt x="640" y="229"/>
                  </a:moveTo>
                  <a:lnTo>
                    <a:pt x="622" y="229"/>
                  </a:lnTo>
                  <a:lnTo>
                    <a:pt x="603" y="230"/>
                  </a:lnTo>
                  <a:lnTo>
                    <a:pt x="581" y="233"/>
                  </a:lnTo>
                  <a:lnTo>
                    <a:pt x="553" y="235"/>
                  </a:lnTo>
                  <a:lnTo>
                    <a:pt x="521" y="241"/>
                  </a:lnTo>
                  <a:lnTo>
                    <a:pt x="521" y="947"/>
                  </a:lnTo>
                  <a:lnTo>
                    <a:pt x="538" y="949"/>
                  </a:lnTo>
                  <a:lnTo>
                    <a:pt x="553" y="949"/>
                  </a:lnTo>
                  <a:lnTo>
                    <a:pt x="566" y="949"/>
                  </a:lnTo>
                  <a:lnTo>
                    <a:pt x="578" y="949"/>
                  </a:lnTo>
                  <a:lnTo>
                    <a:pt x="630" y="946"/>
                  </a:lnTo>
                  <a:lnTo>
                    <a:pt x="677" y="937"/>
                  </a:lnTo>
                  <a:lnTo>
                    <a:pt x="720" y="924"/>
                  </a:lnTo>
                  <a:lnTo>
                    <a:pt x="758" y="905"/>
                  </a:lnTo>
                  <a:lnTo>
                    <a:pt x="793" y="880"/>
                  </a:lnTo>
                  <a:lnTo>
                    <a:pt x="824" y="850"/>
                  </a:lnTo>
                  <a:lnTo>
                    <a:pt x="849" y="815"/>
                  </a:lnTo>
                  <a:lnTo>
                    <a:pt x="870" y="775"/>
                  </a:lnTo>
                  <a:lnTo>
                    <a:pt x="886" y="728"/>
                  </a:lnTo>
                  <a:lnTo>
                    <a:pt x="897" y="678"/>
                  </a:lnTo>
                  <a:lnTo>
                    <a:pt x="905" y="622"/>
                  </a:lnTo>
                  <a:lnTo>
                    <a:pt x="907" y="561"/>
                  </a:lnTo>
                  <a:lnTo>
                    <a:pt x="905" y="505"/>
                  </a:lnTo>
                  <a:lnTo>
                    <a:pt x="897" y="452"/>
                  </a:lnTo>
                  <a:lnTo>
                    <a:pt x="886" y="407"/>
                  </a:lnTo>
                  <a:lnTo>
                    <a:pt x="870" y="366"/>
                  </a:lnTo>
                  <a:lnTo>
                    <a:pt x="850" y="329"/>
                  </a:lnTo>
                  <a:lnTo>
                    <a:pt x="826" y="299"/>
                  </a:lnTo>
                  <a:lnTo>
                    <a:pt x="797" y="274"/>
                  </a:lnTo>
                  <a:lnTo>
                    <a:pt x="763" y="254"/>
                  </a:lnTo>
                  <a:lnTo>
                    <a:pt x="727" y="241"/>
                  </a:lnTo>
                  <a:lnTo>
                    <a:pt x="686" y="232"/>
                  </a:lnTo>
                  <a:lnTo>
                    <a:pt x="640" y="229"/>
                  </a:lnTo>
                  <a:close/>
                  <a:moveTo>
                    <a:pt x="413" y="3"/>
                  </a:moveTo>
                  <a:lnTo>
                    <a:pt x="521" y="3"/>
                  </a:lnTo>
                  <a:lnTo>
                    <a:pt x="521" y="143"/>
                  </a:lnTo>
                  <a:lnTo>
                    <a:pt x="566" y="117"/>
                  </a:lnTo>
                  <a:lnTo>
                    <a:pt x="607" y="93"/>
                  </a:lnTo>
                  <a:lnTo>
                    <a:pt x="643" y="74"/>
                  </a:lnTo>
                  <a:lnTo>
                    <a:pt x="677" y="57"/>
                  </a:lnTo>
                  <a:lnTo>
                    <a:pt x="707" y="44"/>
                  </a:lnTo>
                  <a:lnTo>
                    <a:pt x="735" y="33"/>
                  </a:lnTo>
                  <a:lnTo>
                    <a:pt x="761" y="24"/>
                  </a:lnTo>
                  <a:lnTo>
                    <a:pt x="785" y="18"/>
                  </a:lnTo>
                  <a:lnTo>
                    <a:pt x="809" y="13"/>
                  </a:lnTo>
                  <a:lnTo>
                    <a:pt x="831" y="10"/>
                  </a:lnTo>
                  <a:lnTo>
                    <a:pt x="855" y="9"/>
                  </a:lnTo>
                  <a:lnTo>
                    <a:pt x="879" y="8"/>
                  </a:lnTo>
                  <a:lnTo>
                    <a:pt x="931" y="12"/>
                  </a:lnTo>
                  <a:lnTo>
                    <a:pt x="980" y="23"/>
                  </a:lnTo>
                  <a:lnTo>
                    <a:pt x="1026" y="40"/>
                  </a:lnTo>
                  <a:lnTo>
                    <a:pt x="1070" y="64"/>
                  </a:lnTo>
                  <a:lnTo>
                    <a:pt x="1110" y="94"/>
                  </a:lnTo>
                  <a:lnTo>
                    <a:pt x="1148" y="130"/>
                  </a:lnTo>
                  <a:lnTo>
                    <a:pt x="1180" y="172"/>
                  </a:lnTo>
                  <a:lnTo>
                    <a:pt x="1209" y="218"/>
                  </a:lnTo>
                  <a:lnTo>
                    <a:pt x="1233" y="268"/>
                  </a:lnTo>
                  <a:lnTo>
                    <a:pt x="1252" y="324"/>
                  </a:lnTo>
                  <a:lnTo>
                    <a:pt x="1265" y="383"/>
                  </a:lnTo>
                  <a:lnTo>
                    <a:pt x="1274" y="446"/>
                  </a:lnTo>
                  <a:lnTo>
                    <a:pt x="1278" y="512"/>
                  </a:lnTo>
                  <a:lnTo>
                    <a:pt x="1274" y="578"/>
                  </a:lnTo>
                  <a:lnTo>
                    <a:pt x="1265" y="641"/>
                  </a:lnTo>
                  <a:lnTo>
                    <a:pt x="1252" y="701"/>
                  </a:lnTo>
                  <a:lnTo>
                    <a:pt x="1232" y="756"/>
                  </a:lnTo>
                  <a:lnTo>
                    <a:pt x="1205" y="809"/>
                  </a:lnTo>
                  <a:lnTo>
                    <a:pt x="1175" y="857"/>
                  </a:lnTo>
                  <a:lnTo>
                    <a:pt x="1140" y="901"/>
                  </a:lnTo>
                  <a:lnTo>
                    <a:pt x="1099" y="941"/>
                  </a:lnTo>
                  <a:lnTo>
                    <a:pt x="1054" y="976"/>
                  </a:lnTo>
                  <a:lnTo>
                    <a:pt x="1005" y="1006"/>
                  </a:lnTo>
                  <a:lnTo>
                    <a:pt x="951" y="1031"/>
                  </a:lnTo>
                  <a:lnTo>
                    <a:pt x="894" y="1051"/>
                  </a:lnTo>
                  <a:lnTo>
                    <a:pt x="831" y="1065"/>
                  </a:lnTo>
                  <a:lnTo>
                    <a:pt x="766" y="1074"/>
                  </a:lnTo>
                  <a:lnTo>
                    <a:pt x="696" y="1078"/>
                  </a:lnTo>
                  <a:lnTo>
                    <a:pt x="670" y="1078"/>
                  </a:lnTo>
                  <a:lnTo>
                    <a:pt x="637" y="1076"/>
                  </a:lnTo>
                  <a:lnTo>
                    <a:pt x="601" y="1074"/>
                  </a:lnTo>
                  <a:lnTo>
                    <a:pt x="561" y="1071"/>
                  </a:lnTo>
                  <a:lnTo>
                    <a:pt x="521" y="1068"/>
                  </a:lnTo>
                  <a:lnTo>
                    <a:pt x="521" y="1408"/>
                  </a:lnTo>
                  <a:lnTo>
                    <a:pt x="692" y="1447"/>
                  </a:lnTo>
                  <a:lnTo>
                    <a:pt x="692" y="1544"/>
                  </a:lnTo>
                  <a:lnTo>
                    <a:pt x="18" y="1544"/>
                  </a:lnTo>
                  <a:lnTo>
                    <a:pt x="18" y="1447"/>
                  </a:lnTo>
                  <a:lnTo>
                    <a:pt x="171" y="1408"/>
                  </a:lnTo>
                  <a:lnTo>
                    <a:pt x="171" y="229"/>
                  </a:lnTo>
                  <a:lnTo>
                    <a:pt x="0" y="229"/>
                  </a:lnTo>
                  <a:lnTo>
                    <a:pt x="0" y="128"/>
                  </a:lnTo>
                  <a:lnTo>
                    <a:pt x="413" y="3"/>
                  </a:lnTo>
                  <a:close/>
                  <a:moveTo>
                    <a:pt x="3711" y="0"/>
                  </a:moveTo>
                  <a:lnTo>
                    <a:pt x="3770" y="3"/>
                  </a:lnTo>
                  <a:lnTo>
                    <a:pt x="3825" y="9"/>
                  </a:lnTo>
                  <a:lnTo>
                    <a:pt x="3876" y="20"/>
                  </a:lnTo>
                  <a:lnTo>
                    <a:pt x="3923" y="34"/>
                  </a:lnTo>
                  <a:lnTo>
                    <a:pt x="3965" y="53"/>
                  </a:lnTo>
                  <a:lnTo>
                    <a:pt x="4004" y="75"/>
                  </a:lnTo>
                  <a:lnTo>
                    <a:pt x="4036" y="100"/>
                  </a:lnTo>
                  <a:lnTo>
                    <a:pt x="4064" y="129"/>
                  </a:lnTo>
                  <a:lnTo>
                    <a:pt x="4086" y="160"/>
                  </a:lnTo>
                  <a:lnTo>
                    <a:pt x="4103" y="194"/>
                  </a:lnTo>
                  <a:lnTo>
                    <a:pt x="4113" y="232"/>
                  </a:lnTo>
                  <a:lnTo>
                    <a:pt x="4117" y="271"/>
                  </a:lnTo>
                  <a:lnTo>
                    <a:pt x="4114" y="304"/>
                  </a:lnTo>
                  <a:lnTo>
                    <a:pt x="4105" y="334"/>
                  </a:lnTo>
                  <a:lnTo>
                    <a:pt x="4091" y="362"/>
                  </a:lnTo>
                  <a:lnTo>
                    <a:pt x="4074" y="387"/>
                  </a:lnTo>
                  <a:lnTo>
                    <a:pt x="4051" y="407"/>
                  </a:lnTo>
                  <a:lnTo>
                    <a:pt x="4025" y="423"/>
                  </a:lnTo>
                  <a:lnTo>
                    <a:pt x="3995" y="436"/>
                  </a:lnTo>
                  <a:lnTo>
                    <a:pt x="3961" y="443"/>
                  </a:lnTo>
                  <a:lnTo>
                    <a:pt x="3925" y="446"/>
                  </a:lnTo>
                  <a:lnTo>
                    <a:pt x="3891" y="444"/>
                  </a:lnTo>
                  <a:lnTo>
                    <a:pt x="3859" y="438"/>
                  </a:lnTo>
                  <a:lnTo>
                    <a:pt x="3826" y="428"/>
                  </a:lnTo>
                  <a:lnTo>
                    <a:pt x="3792" y="413"/>
                  </a:lnTo>
                  <a:lnTo>
                    <a:pt x="3757" y="394"/>
                  </a:lnTo>
                  <a:lnTo>
                    <a:pt x="3757" y="114"/>
                  </a:lnTo>
                  <a:lnTo>
                    <a:pt x="3711" y="125"/>
                  </a:lnTo>
                  <a:lnTo>
                    <a:pt x="3668" y="140"/>
                  </a:lnTo>
                  <a:lnTo>
                    <a:pt x="3631" y="162"/>
                  </a:lnTo>
                  <a:lnTo>
                    <a:pt x="3597" y="187"/>
                  </a:lnTo>
                  <a:lnTo>
                    <a:pt x="3568" y="218"/>
                  </a:lnTo>
                  <a:lnTo>
                    <a:pt x="3543" y="253"/>
                  </a:lnTo>
                  <a:lnTo>
                    <a:pt x="3523" y="294"/>
                  </a:lnTo>
                  <a:lnTo>
                    <a:pt x="3508" y="339"/>
                  </a:lnTo>
                  <a:lnTo>
                    <a:pt x="3497" y="391"/>
                  </a:lnTo>
                  <a:lnTo>
                    <a:pt x="3489" y="447"/>
                  </a:lnTo>
                  <a:lnTo>
                    <a:pt x="3487" y="507"/>
                  </a:lnTo>
                  <a:lnTo>
                    <a:pt x="3489" y="565"/>
                  </a:lnTo>
                  <a:lnTo>
                    <a:pt x="3497" y="617"/>
                  </a:lnTo>
                  <a:lnTo>
                    <a:pt x="3509" y="667"/>
                  </a:lnTo>
                  <a:lnTo>
                    <a:pt x="3526" y="712"/>
                  </a:lnTo>
                  <a:lnTo>
                    <a:pt x="3547" y="753"/>
                  </a:lnTo>
                  <a:lnTo>
                    <a:pt x="3571" y="790"/>
                  </a:lnTo>
                  <a:lnTo>
                    <a:pt x="3600" y="821"/>
                  </a:lnTo>
                  <a:lnTo>
                    <a:pt x="3632" y="847"/>
                  </a:lnTo>
                  <a:lnTo>
                    <a:pt x="3668" y="869"/>
                  </a:lnTo>
                  <a:lnTo>
                    <a:pt x="3707" y="885"/>
                  </a:lnTo>
                  <a:lnTo>
                    <a:pt x="3750" y="894"/>
                  </a:lnTo>
                  <a:lnTo>
                    <a:pt x="3795" y="897"/>
                  </a:lnTo>
                  <a:lnTo>
                    <a:pt x="3821" y="896"/>
                  </a:lnTo>
                  <a:lnTo>
                    <a:pt x="3847" y="894"/>
                  </a:lnTo>
                  <a:lnTo>
                    <a:pt x="3874" y="889"/>
                  </a:lnTo>
                  <a:lnTo>
                    <a:pt x="3901" y="881"/>
                  </a:lnTo>
                  <a:lnTo>
                    <a:pt x="3931" y="872"/>
                  </a:lnTo>
                  <a:lnTo>
                    <a:pt x="3964" y="861"/>
                  </a:lnTo>
                  <a:lnTo>
                    <a:pt x="3999" y="846"/>
                  </a:lnTo>
                  <a:lnTo>
                    <a:pt x="4036" y="830"/>
                  </a:lnTo>
                  <a:lnTo>
                    <a:pt x="4079" y="810"/>
                  </a:lnTo>
                  <a:lnTo>
                    <a:pt x="4127" y="787"/>
                  </a:lnTo>
                  <a:lnTo>
                    <a:pt x="4127" y="976"/>
                  </a:lnTo>
                  <a:lnTo>
                    <a:pt x="4069" y="1001"/>
                  </a:lnTo>
                  <a:lnTo>
                    <a:pt x="4016" y="1024"/>
                  </a:lnTo>
                  <a:lnTo>
                    <a:pt x="3966" y="1041"/>
                  </a:lnTo>
                  <a:lnTo>
                    <a:pt x="3919" y="1058"/>
                  </a:lnTo>
                  <a:lnTo>
                    <a:pt x="3874" y="1070"/>
                  </a:lnTo>
                  <a:lnTo>
                    <a:pt x="3830" y="1080"/>
                  </a:lnTo>
                  <a:lnTo>
                    <a:pt x="3786" y="1086"/>
                  </a:lnTo>
                  <a:lnTo>
                    <a:pt x="3742" y="1091"/>
                  </a:lnTo>
                  <a:lnTo>
                    <a:pt x="3697" y="1094"/>
                  </a:lnTo>
                  <a:lnTo>
                    <a:pt x="3651" y="1095"/>
                  </a:lnTo>
                  <a:lnTo>
                    <a:pt x="3588" y="1093"/>
                  </a:lnTo>
                  <a:lnTo>
                    <a:pt x="3530" y="1086"/>
                  </a:lnTo>
                  <a:lnTo>
                    <a:pt x="3476" y="1075"/>
                  </a:lnTo>
                  <a:lnTo>
                    <a:pt x="3426" y="1060"/>
                  </a:lnTo>
                  <a:lnTo>
                    <a:pt x="3378" y="1039"/>
                  </a:lnTo>
                  <a:lnTo>
                    <a:pt x="3334" y="1014"/>
                  </a:lnTo>
                  <a:lnTo>
                    <a:pt x="3294" y="984"/>
                  </a:lnTo>
                  <a:lnTo>
                    <a:pt x="3255" y="947"/>
                  </a:lnTo>
                  <a:lnTo>
                    <a:pt x="3219" y="907"/>
                  </a:lnTo>
                  <a:lnTo>
                    <a:pt x="3188" y="865"/>
                  </a:lnTo>
                  <a:lnTo>
                    <a:pt x="3162" y="820"/>
                  </a:lnTo>
                  <a:lnTo>
                    <a:pt x="3140" y="772"/>
                  </a:lnTo>
                  <a:lnTo>
                    <a:pt x="3124" y="722"/>
                  </a:lnTo>
                  <a:lnTo>
                    <a:pt x="3111" y="670"/>
                  </a:lnTo>
                  <a:lnTo>
                    <a:pt x="3104" y="616"/>
                  </a:lnTo>
                  <a:lnTo>
                    <a:pt x="3101" y="561"/>
                  </a:lnTo>
                  <a:lnTo>
                    <a:pt x="3105" y="494"/>
                  </a:lnTo>
                  <a:lnTo>
                    <a:pt x="3115" y="433"/>
                  </a:lnTo>
                  <a:lnTo>
                    <a:pt x="3130" y="373"/>
                  </a:lnTo>
                  <a:lnTo>
                    <a:pt x="3153" y="318"/>
                  </a:lnTo>
                  <a:lnTo>
                    <a:pt x="3179" y="267"/>
                  </a:lnTo>
                  <a:lnTo>
                    <a:pt x="3213" y="219"/>
                  </a:lnTo>
                  <a:lnTo>
                    <a:pt x="3250" y="175"/>
                  </a:lnTo>
                  <a:lnTo>
                    <a:pt x="3293" y="135"/>
                  </a:lnTo>
                  <a:lnTo>
                    <a:pt x="3341" y="102"/>
                  </a:lnTo>
                  <a:lnTo>
                    <a:pt x="3392" y="72"/>
                  </a:lnTo>
                  <a:lnTo>
                    <a:pt x="3448" y="47"/>
                  </a:lnTo>
                  <a:lnTo>
                    <a:pt x="3508" y="27"/>
                  </a:lnTo>
                  <a:lnTo>
                    <a:pt x="3573" y="12"/>
                  </a:lnTo>
                  <a:lnTo>
                    <a:pt x="3640" y="3"/>
                  </a:lnTo>
                  <a:lnTo>
                    <a:pt x="3711" y="0"/>
                  </a:lnTo>
                  <a:close/>
                  <a:moveTo>
                    <a:pt x="2910" y="0"/>
                  </a:moveTo>
                  <a:lnTo>
                    <a:pt x="2948" y="4"/>
                  </a:lnTo>
                  <a:lnTo>
                    <a:pt x="2983" y="14"/>
                  </a:lnTo>
                  <a:lnTo>
                    <a:pt x="3014" y="30"/>
                  </a:lnTo>
                  <a:lnTo>
                    <a:pt x="3040" y="52"/>
                  </a:lnTo>
                  <a:lnTo>
                    <a:pt x="3063" y="78"/>
                  </a:lnTo>
                  <a:lnTo>
                    <a:pt x="3079" y="109"/>
                  </a:lnTo>
                  <a:lnTo>
                    <a:pt x="3089" y="142"/>
                  </a:lnTo>
                  <a:lnTo>
                    <a:pt x="3093" y="178"/>
                  </a:lnTo>
                  <a:lnTo>
                    <a:pt x="3091" y="203"/>
                  </a:lnTo>
                  <a:lnTo>
                    <a:pt x="3088" y="227"/>
                  </a:lnTo>
                  <a:lnTo>
                    <a:pt x="3081" y="252"/>
                  </a:lnTo>
                  <a:lnTo>
                    <a:pt x="3071" y="277"/>
                  </a:lnTo>
                  <a:lnTo>
                    <a:pt x="3060" y="303"/>
                  </a:lnTo>
                  <a:lnTo>
                    <a:pt x="3044" y="331"/>
                  </a:lnTo>
                  <a:lnTo>
                    <a:pt x="3025" y="361"/>
                  </a:lnTo>
                  <a:lnTo>
                    <a:pt x="3004" y="393"/>
                  </a:lnTo>
                  <a:lnTo>
                    <a:pt x="2978" y="429"/>
                  </a:lnTo>
                  <a:lnTo>
                    <a:pt x="2948" y="468"/>
                  </a:lnTo>
                  <a:lnTo>
                    <a:pt x="2914" y="512"/>
                  </a:lnTo>
                  <a:lnTo>
                    <a:pt x="2876" y="561"/>
                  </a:lnTo>
                  <a:lnTo>
                    <a:pt x="2472" y="1078"/>
                  </a:lnTo>
                  <a:lnTo>
                    <a:pt x="2182" y="1078"/>
                  </a:lnTo>
                  <a:lnTo>
                    <a:pt x="2182" y="424"/>
                  </a:lnTo>
                  <a:lnTo>
                    <a:pt x="1784" y="1078"/>
                  </a:lnTo>
                  <a:lnTo>
                    <a:pt x="1518" y="1078"/>
                  </a:lnTo>
                  <a:lnTo>
                    <a:pt x="1518" y="234"/>
                  </a:lnTo>
                  <a:lnTo>
                    <a:pt x="1313" y="214"/>
                  </a:lnTo>
                  <a:lnTo>
                    <a:pt x="1313" y="118"/>
                  </a:lnTo>
                  <a:lnTo>
                    <a:pt x="1690" y="25"/>
                  </a:lnTo>
                  <a:lnTo>
                    <a:pt x="1832" y="25"/>
                  </a:lnTo>
                  <a:lnTo>
                    <a:pt x="1832" y="713"/>
                  </a:lnTo>
                  <a:lnTo>
                    <a:pt x="2247" y="25"/>
                  </a:lnTo>
                  <a:lnTo>
                    <a:pt x="2497" y="25"/>
                  </a:lnTo>
                  <a:lnTo>
                    <a:pt x="2497" y="822"/>
                  </a:lnTo>
                  <a:lnTo>
                    <a:pt x="2759" y="473"/>
                  </a:lnTo>
                  <a:lnTo>
                    <a:pt x="2759" y="62"/>
                  </a:lnTo>
                  <a:lnTo>
                    <a:pt x="2779" y="44"/>
                  </a:lnTo>
                  <a:lnTo>
                    <a:pt x="2806" y="27"/>
                  </a:lnTo>
                  <a:lnTo>
                    <a:pt x="2837" y="13"/>
                  </a:lnTo>
                  <a:lnTo>
                    <a:pt x="2872" y="4"/>
                  </a:lnTo>
                  <a:lnTo>
                    <a:pt x="291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noProof="0"/>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losing Statement">
    <p:spTree>
      <p:nvGrpSpPr>
        <p:cNvPr id="1" name=""/>
        <p:cNvGrpSpPr/>
        <p:nvPr/>
      </p:nvGrpSpPr>
      <p:grpSpPr>
        <a:xfrm>
          <a:off x="0" y="0"/>
          <a:ext cx="0" cy="0"/>
          <a:chOff x="0" y="0"/>
          <a:chExt cx="0" cy="0"/>
        </a:xfrm>
      </p:grpSpPr>
      <p:sp>
        <p:nvSpPr>
          <p:cNvPr id="2" name="Title 1"/>
          <p:cNvSpPr>
            <a:spLocks noGrp="1"/>
          </p:cNvSpPr>
          <p:nvPr>
            <p:ph type="title"/>
          </p:nvPr>
        </p:nvSpPr>
        <p:spPr>
          <a:xfrm>
            <a:off x="533400" y="685800"/>
            <a:ext cx="8077200" cy="914400"/>
          </a:xfrm>
        </p:spPr>
        <p:txBody>
          <a:bodyPr/>
          <a:lstStyle>
            <a:lvl1pPr>
              <a:defRPr sz="3200">
                <a:solidFill>
                  <a:schemeClr val="tx1"/>
                </a:solidFill>
              </a:defRPr>
            </a:lvl1pPr>
          </a:lstStyle>
          <a:p>
            <a:r>
              <a:rPr lang="en-GB" noProof="0" dirty="0" smtClean="0"/>
              <a:t>Click to edit Master title style</a:t>
            </a:r>
            <a:endParaRPr lang="en-GB" noProof="0" dirty="0"/>
          </a:p>
        </p:txBody>
      </p:sp>
      <p:sp>
        <p:nvSpPr>
          <p:cNvPr id="11" name="Text Placeholder 10"/>
          <p:cNvSpPr>
            <a:spLocks noGrp="1"/>
          </p:cNvSpPr>
          <p:nvPr>
            <p:ph type="body" sz="quarter" idx="10" hasCustomPrompt="1"/>
          </p:nvPr>
        </p:nvSpPr>
        <p:spPr>
          <a:xfrm>
            <a:off x="533400" y="5867400"/>
            <a:ext cx="4800600" cy="762000"/>
          </a:xfrm>
        </p:spPr>
        <p:txBody>
          <a:bodyPr anchor="b"/>
          <a:lstStyle>
            <a:lvl1pPr>
              <a:defRPr sz="900">
                <a:latin typeface="Arial" pitchFamily="34" charset="0"/>
                <a:cs typeface="Arial" pitchFamily="34" charset="0"/>
              </a:defRPr>
            </a:lvl1pPr>
          </a:lstStyle>
          <a:p>
            <a:pPr lvl="0"/>
            <a:r>
              <a:rPr lang="en-GB" noProof="0" dirty="0" smtClean="0"/>
              <a:t>Add legal and copyright disclaimers here.</a:t>
            </a:r>
            <a:endParaRPr lang="en-GB" noProof="0" dirty="0"/>
          </a:p>
        </p:txBody>
      </p:sp>
      <p:cxnSp>
        <p:nvCxnSpPr>
          <p:cNvPr id="7" name="Shape 6"/>
          <p:cNvCxnSpPr/>
          <p:nvPr/>
        </p:nvCxnSpPr>
        <p:spPr>
          <a:xfrm rot="5400000" flipH="1" flipV="1">
            <a:off x="4419601" y="-3429000"/>
            <a:ext cx="152399" cy="8229600"/>
          </a:xfrm>
          <a:prstGeom prst="bentConnector2">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Two">
    <p:spTree>
      <p:nvGrpSpPr>
        <p:cNvPr id="1" name=""/>
        <p:cNvGrpSpPr/>
        <p:nvPr/>
      </p:nvGrpSpPr>
      <p:grpSpPr>
        <a:xfrm>
          <a:off x="0" y="0"/>
          <a:ext cx="0" cy="0"/>
          <a:chOff x="0" y="0"/>
          <a:chExt cx="0" cy="0"/>
        </a:xfrm>
      </p:grpSpPr>
      <p:sp>
        <p:nvSpPr>
          <p:cNvPr id="2" name="Title 1"/>
          <p:cNvSpPr>
            <a:spLocks noGrp="1"/>
          </p:cNvSpPr>
          <p:nvPr>
            <p:ph type="title"/>
          </p:nvPr>
        </p:nvSpPr>
        <p:spPr>
          <a:xfrm>
            <a:off x="533400" y="685800"/>
            <a:ext cx="8077200" cy="914400"/>
          </a:xfrm>
        </p:spPr>
        <p:txBody>
          <a:bodyPr/>
          <a:lstStyle/>
          <a:p>
            <a:r>
              <a:rPr lang="en-GB" noProof="0" dirty="0" smtClean="0"/>
              <a:t>Click to edit Master title style</a:t>
            </a:r>
            <a:endParaRPr lang="en-GB" noProof="0" dirty="0"/>
          </a:p>
        </p:txBody>
      </p:sp>
      <p:sp>
        <p:nvSpPr>
          <p:cNvPr id="28" name="Content Placeholder 26"/>
          <p:cNvSpPr>
            <a:spLocks noGrp="1"/>
          </p:cNvSpPr>
          <p:nvPr>
            <p:ph sz="quarter" idx="14"/>
          </p:nvPr>
        </p:nvSpPr>
        <p:spPr>
          <a:xfrm>
            <a:off x="533400" y="1752601"/>
            <a:ext cx="3962400" cy="4419599"/>
          </a:xfrm>
        </p:spPr>
        <p:txBody>
          <a:body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31" name="Content Placeholder 26"/>
          <p:cNvSpPr>
            <a:spLocks noGrp="1"/>
          </p:cNvSpPr>
          <p:nvPr>
            <p:ph sz="quarter" idx="15"/>
          </p:nvPr>
        </p:nvSpPr>
        <p:spPr>
          <a:xfrm>
            <a:off x="4648201" y="1752600"/>
            <a:ext cx="3962399" cy="4419600"/>
          </a:xfrm>
        </p:spPr>
        <p:txBody>
          <a:body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32" name="Footer Placeholder 4"/>
          <p:cNvSpPr>
            <a:spLocks noGrp="1"/>
          </p:cNvSpPr>
          <p:nvPr>
            <p:ph type="ftr" sz="quarter" idx="3"/>
          </p:nvPr>
        </p:nvSpPr>
        <p:spPr>
          <a:xfrm>
            <a:off x="533400" y="6324600"/>
            <a:ext cx="5257800" cy="152400"/>
          </a:xfrm>
          <a:prstGeom prst="rect">
            <a:avLst/>
          </a:prstGeom>
        </p:spPr>
        <p:txBody>
          <a:bodyPr vert="horz" lIns="0" tIns="0" rIns="0" bIns="0" anchor="b" anchorCtr="0">
            <a:noAutofit/>
          </a:bodyPr>
          <a:lstStyle>
            <a:lvl1pPr algn="l">
              <a:defRPr sz="1000">
                <a:solidFill>
                  <a:schemeClr val="tx1"/>
                </a:solidFill>
                <a:latin typeface="Arial" pitchFamily="34" charset="0"/>
                <a:cs typeface="Arial" pitchFamily="34" charset="0"/>
              </a:defRPr>
            </a:lvl1pPr>
          </a:lstStyle>
          <a:p>
            <a:r>
              <a:rPr lang="en-GB" smtClean="0"/>
              <a:t>R Training - Basic</a:t>
            </a:r>
            <a:endParaRPr lang="en-GB" dirty="0"/>
          </a:p>
        </p:txBody>
      </p:sp>
      <p:cxnSp>
        <p:nvCxnSpPr>
          <p:cNvPr id="62" name="Shape 61"/>
          <p:cNvCxnSpPr/>
          <p:nvPr/>
        </p:nvCxnSpPr>
        <p:spPr>
          <a:xfrm rot="5400000" flipH="1" flipV="1">
            <a:off x="4419601" y="-3429000"/>
            <a:ext cx="152399" cy="8229600"/>
          </a:xfrm>
          <a:prstGeom prst="bentConnector2">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Slide Number Placeholder 5"/>
          <p:cNvSpPr>
            <a:spLocks noGrp="1"/>
          </p:cNvSpPr>
          <p:nvPr>
            <p:ph type="sldNum" sz="quarter" idx="4"/>
          </p:nvPr>
        </p:nvSpPr>
        <p:spPr>
          <a:xfrm>
            <a:off x="7086600" y="6477000"/>
            <a:ext cx="1527048" cy="152400"/>
          </a:xfrm>
          <a:prstGeom prst="rect">
            <a:avLst/>
          </a:prstGeom>
        </p:spPr>
        <p:txBody>
          <a:bodyPr lIns="0" tIns="0" rIns="0" bIns="0" anchor="t" anchorCtr="0">
            <a:noAutofit/>
          </a:bodyPr>
          <a:lstStyle>
            <a:lvl1pPr algn="r">
              <a:defRPr sz="1000">
                <a:solidFill>
                  <a:schemeClr val="tx1"/>
                </a:solidFill>
                <a:latin typeface="Arial" pitchFamily="34" charset="0"/>
                <a:cs typeface="Arial" pitchFamily="34" charset="0"/>
              </a:defRPr>
            </a:lvl1pPr>
          </a:lstStyle>
          <a:p>
            <a:fld id="{9EBD5762-3BDC-484D-9503-7EA6D5A9A8CE}" type="slidenum">
              <a:rPr lang="en-GB" smtClean="0"/>
              <a:pPr/>
              <a:t>‹#›</a:t>
            </a:fld>
            <a:endParaRPr lang="en-GB" dirty="0"/>
          </a:p>
        </p:txBody>
      </p:sp>
      <p:sp>
        <p:nvSpPr>
          <p:cNvPr id="11" name="Date Placeholder 3"/>
          <p:cNvSpPr>
            <a:spLocks noGrp="1"/>
          </p:cNvSpPr>
          <p:nvPr>
            <p:ph type="dt" sz="half" idx="2"/>
          </p:nvPr>
        </p:nvSpPr>
        <p:spPr>
          <a:xfrm>
            <a:off x="7086600" y="6324600"/>
            <a:ext cx="1524000" cy="152400"/>
          </a:xfrm>
          <a:prstGeom prst="rect">
            <a:avLst/>
          </a:prstGeom>
        </p:spPr>
        <p:txBody>
          <a:bodyPr lIns="0" tIns="0" rIns="0" bIns="0" anchor="t" anchorCtr="0">
            <a:noAutofit/>
          </a:bodyPr>
          <a:lstStyle>
            <a:lvl1pPr algn="r">
              <a:defRPr sz="1000">
                <a:solidFill>
                  <a:schemeClr val="tx1"/>
                </a:solidFill>
                <a:latin typeface="Arial" pitchFamily="34" charset="0"/>
                <a:cs typeface="Arial" pitchFamily="34" charset="0"/>
              </a:defRPr>
            </a:lvl1pPr>
          </a:lstStyle>
          <a:p>
            <a:r>
              <a:rPr lang="en-GB" smtClean="0"/>
              <a:t>January 2016</a:t>
            </a:r>
            <a:endParaRPr lang="en-GB" dirty="0"/>
          </a:p>
        </p:txBody>
      </p:sp>
      <p:sp>
        <p:nvSpPr>
          <p:cNvPr id="12" name="PwCFirm"/>
          <p:cNvSpPr txBox="1"/>
          <p:nvPr userDrawn="1"/>
        </p:nvSpPr>
        <p:spPr>
          <a:xfrm>
            <a:off x="533400" y="6477000"/>
            <a:ext cx="2590800" cy="152401"/>
          </a:xfrm>
          <a:prstGeom prst="rect">
            <a:avLst/>
          </a:prstGeom>
          <a:noFill/>
        </p:spPr>
        <p:txBody>
          <a:bodyPr vert="horz" wrap="square" lIns="0" tIns="0" rIns="0" bIns="0" rtlCol="0" anchor="t" anchorCtr="0">
            <a:noAutofit/>
          </a:bodyPr>
          <a:lstStyle/>
          <a:p>
            <a:r>
              <a:rPr lang="en-GB" sz="1000" noProof="0" dirty="0" smtClean="0">
                <a:latin typeface="Arial" pitchFamily="34" charset="0"/>
                <a:cs typeface="Arial" pitchFamily="34" charset="0"/>
              </a:rPr>
              <a:t>PwC</a:t>
            </a:r>
            <a:endParaRPr lang="en-GB" sz="1000" noProof="0" dirty="0">
              <a:latin typeface="Arial" pitchFamily="34" charset="0"/>
              <a:cs typeface="Arial" pitchFamily="34" charset="0"/>
            </a:endParaRPr>
          </a:p>
        </p:txBody>
      </p:sp>
    </p:spTree>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Three">
    <p:spTree>
      <p:nvGrpSpPr>
        <p:cNvPr id="1" name=""/>
        <p:cNvGrpSpPr/>
        <p:nvPr/>
      </p:nvGrpSpPr>
      <p:grpSpPr>
        <a:xfrm>
          <a:off x="0" y="0"/>
          <a:ext cx="0" cy="0"/>
          <a:chOff x="0" y="0"/>
          <a:chExt cx="0" cy="0"/>
        </a:xfrm>
      </p:grpSpPr>
      <p:sp>
        <p:nvSpPr>
          <p:cNvPr id="2" name="Title 1"/>
          <p:cNvSpPr>
            <a:spLocks noGrp="1"/>
          </p:cNvSpPr>
          <p:nvPr>
            <p:ph type="title"/>
          </p:nvPr>
        </p:nvSpPr>
        <p:spPr>
          <a:xfrm>
            <a:off x="533400" y="685801"/>
            <a:ext cx="8077200" cy="914400"/>
          </a:xfrm>
        </p:spPr>
        <p:txBody>
          <a:bodyPr/>
          <a:lstStyle/>
          <a:p>
            <a:r>
              <a:rPr lang="en-GB" noProof="0" dirty="0" smtClean="0"/>
              <a:t>Click to edit Master title style</a:t>
            </a:r>
            <a:endParaRPr lang="en-GB" noProof="0" dirty="0"/>
          </a:p>
        </p:txBody>
      </p:sp>
      <p:sp>
        <p:nvSpPr>
          <p:cNvPr id="27" name="Content Placeholder 26"/>
          <p:cNvSpPr>
            <a:spLocks noGrp="1"/>
          </p:cNvSpPr>
          <p:nvPr>
            <p:ph sz="quarter" idx="13"/>
          </p:nvPr>
        </p:nvSpPr>
        <p:spPr>
          <a:xfrm>
            <a:off x="533400" y="1752601"/>
            <a:ext cx="2590800" cy="4419599"/>
          </a:xfrm>
        </p:spPr>
        <p:txBody>
          <a:body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28" name="Content Placeholder 26"/>
          <p:cNvSpPr>
            <a:spLocks noGrp="1"/>
          </p:cNvSpPr>
          <p:nvPr>
            <p:ph sz="quarter" idx="14"/>
          </p:nvPr>
        </p:nvSpPr>
        <p:spPr>
          <a:xfrm>
            <a:off x="3276601" y="1752601"/>
            <a:ext cx="2590799" cy="4419599"/>
          </a:xfrm>
        </p:spPr>
        <p:txBody>
          <a:body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31" name="Content Placeholder 26"/>
          <p:cNvSpPr>
            <a:spLocks noGrp="1"/>
          </p:cNvSpPr>
          <p:nvPr>
            <p:ph sz="quarter" idx="15"/>
          </p:nvPr>
        </p:nvSpPr>
        <p:spPr>
          <a:xfrm>
            <a:off x="6019800" y="1752601"/>
            <a:ext cx="2590800" cy="4419599"/>
          </a:xfrm>
        </p:spPr>
        <p:txBody>
          <a:body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36" name="Footer Placeholder 4"/>
          <p:cNvSpPr>
            <a:spLocks noGrp="1"/>
          </p:cNvSpPr>
          <p:nvPr>
            <p:ph type="ftr" sz="quarter" idx="3"/>
          </p:nvPr>
        </p:nvSpPr>
        <p:spPr>
          <a:xfrm>
            <a:off x="533400" y="6324600"/>
            <a:ext cx="5257800" cy="152400"/>
          </a:xfrm>
          <a:prstGeom prst="rect">
            <a:avLst/>
          </a:prstGeom>
        </p:spPr>
        <p:txBody>
          <a:bodyPr vert="horz" lIns="0" tIns="0" rIns="0" bIns="0" anchor="b" anchorCtr="0">
            <a:noAutofit/>
          </a:bodyPr>
          <a:lstStyle>
            <a:lvl1pPr algn="l">
              <a:defRPr sz="1000">
                <a:solidFill>
                  <a:schemeClr val="tx1"/>
                </a:solidFill>
                <a:latin typeface="Arial" pitchFamily="34" charset="0"/>
                <a:cs typeface="Arial" pitchFamily="34" charset="0"/>
              </a:defRPr>
            </a:lvl1pPr>
          </a:lstStyle>
          <a:p>
            <a:r>
              <a:rPr lang="en-GB" smtClean="0"/>
              <a:t>R Training - Basic</a:t>
            </a:r>
            <a:endParaRPr lang="en-GB" dirty="0"/>
          </a:p>
        </p:txBody>
      </p:sp>
      <p:cxnSp>
        <p:nvCxnSpPr>
          <p:cNvPr id="19" name="Shape 18"/>
          <p:cNvCxnSpPr/>
          <p:nvPr/>
        </p:nvCxnSpPr>
        <p:spPr>
          <a:xfrm rot="5400000" flipH="1" flipV="1">
            <a:off x="4419601" y="-3429000"/>
            <a:ext cx="152399" cy="8229600"/>
          </a:xfrm>
          <a:prstGeom prst="bentConnector2">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lide Number Placeholder 5"/>
          <p:cNvSpPr>
            <a:spLocks noGrp="1"/>
          </p:cNvSpPr>
          <p:nvPr>
            <p:ph type="sldNum" sz="quarter" idx="4"/>
          </p:nvPr>
        </p:nvSpPr>
        <p:spPr>
          <a:xfrm>
            <a:off x="7086600" y="6477000"/>
            <a:ext cx="1527048" cy="152400"/>
          </a:xfrm>
          <a:prstGeom prst="rect">
            <a:avLst/>
          </a:prstGeom>
        </p:spPr>
        <p:txBody>
          <a:bodyPr lIns="0" tIns="0" rIns="0" bIns="0" anchor="t" anchorCtr="0">
            <a:noAutofit/>
          </a:bodyPr>
          <a:lstStyle>
            <a:lvl1pPr algn="r">
              <a:defRPr sz="1000">
                <a:solidFill>
                  <a:schemeClr val="tx1"/>
                </a:solidFill>
                <a:latin typeface="Arial" pitchFamily="34" charset="0"/>
                <a:cs typeface="Arial" pitchFamily="34" charset="0"/>
              </a:defRPr>
            </a:lvl1pPr>
          </a:lstStyle>
          <a:p>
            <a:fld id="{9EBD5762-3BDC-484D-9503-7EA6D5A9A8CE}" type="slidenum">
              <a:rPr lang="en-GB" smtClean="0"/>
              <a:pPr/>
              <a:t>‹#›</a:t>
            </a:fld>
            <a:endParaRPr lang="en-GB" dirty="0"/>
          </a:p>
        </p:txBody>
      </p:sp>
      <p:sp>
        <p:nvSpPr>
          <p:cNvPr id="12" name="Date Placeholder 3"/>
          <p:cNvSpPr>
            <a:spLocks noGrp="1"/>
          </p:cNvSpPr>
          <p:nvPr>
            <p:ph type="dt" sz="half" idx="2"/>
          </p:nvPr>
        </p:nvSpPr>
        <p:spPr>
          <a:xfrm>
            <a:off x="7086600" y="6324600"/>
            <a:ext cx="1524000" cy="152400"/>
          </a:xfrm>
          <a:prstGeom prst="rect">
            <a:avLst/>
          </a:prstGeom>
        </p:spPr>
        <p:txBody>
          <a:bodyPr lIns="0" tIns="0" rIns="0" bIns="0" anchor="t" anchorCtr="0">
            <a:noAutofit/>
          </a:bodyPr>
          <a:lstStyle>
            <a:lvl1pPr algn="r">
              <a:defRPr sz="1000">
                <a:solidFill>
                  <a:schemeClr val="tx1"/>
                </a:solidFill>
                <a:latin typeface="Arial" pitchFamily="34" charset="0"/>
                <a:cs typeface="Arial" pitchFamily="34" charset="0"/>
              </a:defRPr>
            </a:lvl1pPr>
          </a:lstStyle>
          <a:p>
            <a:r>
              <a:rPr lang="en-GB" smtClean="0"/>
              <a:t>January 2016</a:t>
            </a:r>
            <a:endParaRPr lang="en-GB" dirty="0"/>
          </a:p>
        </p:txBody>
      </p:sp>
      <p:sp>
        <p:nvSpPr>
          <p:cNvPr id="13" name="PwCFirm"/>
          <p:cNvSpPr txBox="1"/>
          <p:nvPr userDrawn="1"/>
        </p:nvSpPr>
        <p:spPr>
          <a:xfrm>
            <a:off x="533400" y="6477000"/>
            <a:ext cx="2590800" cy="152401"/>
          </a:xfrm>
          <a:prstGeom prst="rect">
            <a:avLst/>
          </a:prstGeom>
          <a:noFill/>
        </p:spPr>
        <p:txBody>
          <a:bodyPr vert="horz" wrap="square" lIns="0" tIns="0" rIns="0" bIns="0" rtlCol="0" anchor="t" anchorCtr="0">
            <a:noAutofit/>
          </a:bodyPr>
          <a:lstStyle/>
          <a:p>
            <a:r>
              <a:rPr lang="en-GB" sz="1000" noProof="0" dirty="0" smtClean="0">
                <a:latin typeface="Arial" pitchFamily="34" charset="0"/>
                <a:cs typeface="Arial" pitchFamily="34" charset="0"/>
              </a:rPr>
              <a:t>PwC</a:t>
            </a:r>
            <a:endParaRPr lang="en-GB" sz="1000" noProof="0" dirty="0">
              <a:latin typeface="Arial" pitchFamily="34" charset="0"/>
              <a:cs typeface="Arial" pitchFamily="34" charset="0"/>
            </a:endParaRPr>
          </a:p>
        </p:txBody>
      </p:sp>
    </p:spTree>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Two under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685800"/>
            <a:ext cx="8077200" cy="914400"/>
          </a:xfrm>
        </p:spPr>
        <p:txBody>
          <a:bodyPr/>
          <a:lstStyle/>
          <a:p>
            <a:r>
              <a:rPr lang="en-GB" noProof="0" dirty="0" smtClean="0"/>
              <a:t>Click to edit Master title style</a:t>
            </a:r>
            <a:endParaRPr lang="en-GB" noProof="0" dirty="0"/>
          </a:p>
        </p:txBody>
      </p:sp>
      <p:sp>
        <p:nvSpPr>
          <p:cNvPr id="28" name="Content Placeholder 26"/>
          <p:cNvSpPr>
            <a:spLocks noGrp="1"/>
          </p:cNvSpPr>
          <p:nvPr>
            <p:ph sz="quarter" idx="14"/>
          </p:nvPr>
        </p:nvSpPr>
        <p:spPr>
          <a:xfrm>
            <a:off x="533400" y="3352800"/>
            <a:ext cx="3962400" cy="2819400"/>
          </a:xfrm>
        </p:spPr>
        <p:txBody>
          <a:body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31" name="Content Placeholder 26"/>
          <p:cNvSpPr>
            <a:spLocks noGrp="1"/>
          </p:cNvSpPr>
          <p:nvPr>
            <p:ph sz="quarter" idx="15"/>
          </p:nvPr>
        </p:nvSpPr>
        <p:spPr>
          <a:xfrm>
            <a:off x="4648199" y="3352800"/>
            <a:ext cx="3962401" cy="2819400"/>
          </a:xfrm>
        </p:spPr>
        <p:txBody>
          <a:body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32" name="Footer Placeholder 4"/>
          <p:cNvSpPr>
            <a:spLocks noGrp="1"/>
          </p:cNvSpPr>
          <p:nvPr>
            <p:ph type="ftr" sz="quarter" idx="3"/>
          </p:nvPr>
        </p:nvSpPr>
        <p:spPr>
          <a:xfrm>
            <a:off x="533400" y="6324600"/>
            <a:ext cx="5257800" cy="152400"/>
          </a:xfrm>
          <a:prstGeom prst="rect">
            <a:avLst/>
          </a:prstGeom>
        </p:spPr>
        <p:txBody>
          <a:bodyPr vert="horz" lIns="0" tIns="0" rIns="0" bIns="0" anchor="b" anchorCtr="0">
            <a:noAutofit/>
          </a:bodyPr>
          <a:lstStyle>
            <a:lvl1pPr algn="l">
              <a:defRPr sz="1000">
                <a:solidFill>
                  <a:schemeClr val="tx1"/>
                </a:solidFill>
                <a:latin typeface="Arial" pitchFamily="34" charset="0"/>
                <a:cs typeface="Arial" pitchFamily="34" charset="0"/>
              </a:defRPr>
            </a:lvl1pPr>
          </a:lstStyle>
          <a:p>
            <a:r>
              <a:rPr lang="en-GB" smtClean="0"/>
              <a:t>R Training - Basic</a:t>
            </a:r>
            <a:endParaRPr lang="en-GB" dirty="0"/>
          </a:p>
        </p:txBody>
      </p:sp>
      <p:sp>
        <p:nvSpPr>
          <p:cNvPr id="13" name="Text Placeholder 12"/>
          <p:cNvSpPr>
            <a:spLocks noGrp="1"/>
          </p:cNvSpPr>
          <p:nvPr>
            <p:ph type="body" sz="quarter" idx="16"/>
          </p:nvPr>
        </p:nvSpPr>
        <p:spPr>
          <a:xfrm>
            <a:off x="533400" y="1752600"/>
            <a:ext cx="8077200" cy="1447800"/>
          </a:xfrm>
        </p:spPr>
        <p:txBody>
          <a:bodyPr/>
          <a:lstStyle/>
          <a:p>
            <a:pPr lvl="0"/>
            <a:r>
              <a:rPr lang="en-GB" noProof="0" dirty="0" smtClean="0"/>
              <a:t>Click to edit Master text styles</a:t>
            </a:r>
          </a:p>
        </p:txBody>
      </p:sp>
      <p:cxnSp>
        <p:nvCxnSpPr>
          <p:cNvPr id="14" name="Shape 13"/>
          <p:cNvCxnSpPr/>
          <p:nvPr/>
        </p:nvCxnSpPr>
        <p:spPr>
          <a:xfrm rot="5400000" flipH="1" flipV="1">
            <a:off x="4419601" y="-3429000"/>
            <a:ext cx="152399" cy="8229600"/>
          </a:xfrm>
          <a:prstGeom prst="bentConnector2">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lide Number Placeholder 5"/>
          <p:cNvSpPr>
            <a:spLocks noGrp="1"/>
          </p:cNvSpPr>
          <p:nvPr>
            <p:ph type="sldNum" sz="quarter" idx="4"/>
          </p:nvPr>
        </p:nvSpPr>
        <p:spPr>
          <a:xfrm>
            <a:off x="7086600" y="6477000"/>
            <a:ext cx="1527048" cy="152400"/>
          </a:xfrm>
          <a:prstGeom prst="rect">
            <a:avLst/>
          </a:prstGeom>
        </p:spPr>
        <p:txBody>
          <a:bodyPr lIns="0" tIns="0" rIns="0" bIns="0" anchor="t" anchorCtr="0">
            <a:noAutofit/>
          </a:bodyPr>
          <a:lstStyle>
            <a:lvl1pPr algn="r">
              <a:defRPr sz="1000">
                <a:solidFill>
                  <a:schemeClr val="tx1"/>
                </a:solidFill>
                <a:latin typeface="Arial" pitchFamily="34" charset="0"/>
                <a:cs typeface="Arial" pitchFamily="34" charset="0"/>
              </a:defRPr>
            </a:lvl1pPr>
          </a:lstStyle>
          <a:p>
            <a:fld id="{9EBD5762-3BDC-484D-9503-7EA6D5A9A8CE}" type="slidenum">
              <a:rPr lang="en-GB" smtClean="0"/>
              <a:pPr/>
              <a:t>‹#›</a:t>
            </a:fld>
            <a:endParaRPr lang="en-GB" dirty="0"/>
          </a:p>
        </p:txBody>
      </p:sp>
      <p:sp>
        <p:nvSpPr>
          <p:cNvPr id="12" name="Date Placeholder 3"/>
          <p:cNvSpPr>
            <a:spLocks noGrp="1"/>
          </p:cNvSpPr>
          <p:nvPr>
            <p:ph type="dt" sz="half" idx="2"/>
          </p:nvPr>
        </p:nvSpPr>
        <p:spPr>
          <a:xfrm>
            <a:off x="7086600" y="6324600"/>
            <a:ext cx="1524000" cy="152400"/>
          </a:xfrm>
          <a:prstGeom prst="rect">
            <a:avLst/>
          </a:prstGeom>
        </p:spPr>
        <p:txBody>
          <a:bodyPr lIns="0" tIns="0" rIns="0" bIns="0" anchor="t" anchorCtr="0">
            <a:noAutofit/>
          </a:bodyPr>
          <a:lstStyle>
            <a:lvl1pPr algn="r">
              <a:defRPr sz="1000">
                <a:solidFill>
                  <a:schemeClr val="tx1"/>
                </a:solidFill>
                <a:latin typeface="Arial" pitchFamily="34" charset="0"/>
                <a:cs typeface="Arial" pitchFamily="34" charset="0"/>
              </a:defRPr>
            </a:lvl1pPr>
          </a:lstStyle>
          <a:p>
            <a:r>
              <a:rPr lang="en-GB" smtClean="0"/>
              <a:t>January 2016</a:t>
            </a:r>
            <a:endParaRPr lang="en-GB" dirty="0"/>
          </a:p>
        </p:txBody>
      </p:sp>
      <p:sp>
        <p:nvSpPr>
          <p:cNvPr id="15" name="PwCFirm"/>
          <p:cNvSpPr txBox="1"/>
          <p:nvPr userDrawn="1"/>
        </p:nvSpPr>
        <p:spPr>
          <a:xfrm>
            <a:off x="533400" y="6477000"/>
            <a:ext cx="2590800" cy="152401"/>
          </a:xfrm>
          <a:prstGeom prst="rect">
            <a:avLst/>
          </a:prstGeom>
          <a:noFill/>
        </p:spPr>
        <p:txBody>
          <a:bodyPr vert="horz" wrap="square" lIns="0" tIns="0" rIns="0" bIns="0" rtlCol="0" anchor="t" anchorCtr="0">
            <a:noAutofit/>
          </a:bodyPr>
          <a:lstStyle/>
          <a:p>
            <a:r>
              <a:rPr lang="en-GB" sz="1000" noProof="0" dirty="0" smtClean="0">
                <a:latin typeface="Arial" pitchFamily="34" charset="0"/>
                <a:cs typeface="Arial" pitchFamily="34" charset="0"/>
              </a:rPr>
              <a:t>PwC</a:t>
            </a:r>
            <a:endParaRPr lang="en-GB" sz="1000" noProof="0" dirty="0">
              <a:latin typeface="Arial" pitchFamily="34" charset="0"/>
              <a:cs typeface="Arial" pitchFamily="34" charset="0"/>
            </a:endParaRPr>
          </a:p>
        </p:txBody>
      </p:sp>
    </p:spTree>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Two and Left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685800"/>
            <a:ext cx="8077200" cy="914400"/>
          </a:xfrm>
        </p:spPr>
        <p:txBody>
          <a:bodyPr/>
          <a:lstStyle/>
          <a:p>
            <a:r>
              <a:rPr lang="en-GB" noProof="0" dirty="0" smtClean="0"/>
              <a:t>Click to edit Master title style</a:t>
            </a:r>
            <a:endParaRPr lang="en-GB" noProof="0" dirty="0"/>
          </a:p>
        </p:txBody>
      </p:sp>
      <p:sp>
        <p:nvSpPr>
          <p:cNvPr id="28" name="Content Placeholder 26"/>
          <p:cNvSpPr>
            <a:spLocks noGrp="1"/>
          </p:cNvSpPr>
          <p:nvPr>
            <p:ph sz="quarter" idx="14"/>
          </p:nvPr>
        </p:nvSpPr>
        <p:spPr>
          <a:xfrm>
            <a:off x="6019800" y="1752600"/>
            <a:ext cx="2590800" cy="2133600"/>
          </a:xfrm>
        </p:spPr>
        <p:txBody>
          <a:bodyPr/>
          <a:lstStyle/>
          <a:p>
            <a:pPr lvl="0"/>
            <a:r>
              <a:rPr lang="en-GB" noProof="0" dirty="0" smtClean="0"/>
              <a:t>Click to edit Master text styles</a:t>
            </a:r>
          </a:p>
        </p:txBody>
      </p:sp>
      <p:sp>
        <p:nvSpPr>
          <p:cNvPr id="31" name="Content Placeholder 26"/>
          <p:cNvSpPr>
            <a:spLocks noGrp="1"/>
          </p:cNvSpPr>
          <p:nvPr>
            <p:ph sz="quarter" idx="15"/>
          </p:nvPr>
        </p:nvSpPr>
        <p:spPr>
          <a:xfrm>
            <a:off x="6019800" y="4038600"/>
            <a:ext cx="2590800" cy="2133600"/>
          </a:xfrm>
        </p:spPr>
        <p:txBody>
          <a:bodyPr/>
          <a:lstStyle/>
          <a:p>
            <a:pPr lvl="0"/>
            <a:r>
              <a:rPr lang="en-GB" noProof="0" dirty="0" smtClean="0"/>
              <a:t>Click to edit Master text styles</a:t>
            </a:r>
          </a:p>
        </p:txBody>
      </p:sp>
      <p:sp>
        <p:nvSpPr>
          <p:cNvPr id="13" name="Text Placeholder 12"/>
          <p:cNvSpPr>
            <a:spLocks noGrp="1"/>
          </p:cNvSpPr>
          <p:nvPr>
            <p:ph type="body" sz="quarter" idx="16"/>
          </p:nvPr>
        </p:nvSpPr>
        <p:spPr>
          <a:xfrm>
            <a:off x="533400" y="1752600"/>
            <a:ext cx="5334000" cy="4419600"/>
          </a:xfrm>
        </p:spPr>
        <p:txBody>
          <a:bodyPr/>
          <a:lstStyle/>
          <a:p>
            <a:pPr lvl="0"/>
            <a:r>
              <a:rPr lang="en-GB" noProof="0" dirty="0" smtClean="0"/>
              <a:t>Click to edit Master text styles</a:t>
            </a:r>
          </a:p>
        </p:txBody>
      </p:sp>
      <p:sp>
        <p:nvSpPr>
          <p:cNvPr id="19" name="Footer Placeholder 4"/>
          <p:cNvSpPr>
            <a:spLocks noGrp="1"/>
          </p:cNvSpPr>
          <p:nvPr>
            <p:ph type="ftr" sz="quarter" idx="3"/>
          </p:nvPr>
        </p:nvSpPr>
        <p:spPr>
          <a:xfrm>
            <a:off x="533400" y="6324600"/>
            <a:ext cx="5257800" cy="152400"/>
          </a:xfrm>
          <a:prstGeom prst="rect">
            <a:avLst/>
          </a:prstGeom>
        </p:spPr>
        <p:txBody>
          <a:bodyPr vert="horz" lIns="0" tIns="0" rIns="0" bIns="0" anchor="b" anchorCtr="0">
            <a:noAutofit/>
          </a:bodyPr>
          <a:lstStyle>
            <a:lvl1pPr algn="l">
              <a:defRPr sz="1000">
                <a:solidFill>
                  <a:schemeClr val="tx1"/>
                </a:solidFill>
                <a:latin typeface="Arial" pitchFamily="34" charset="0"/>
                <a:cs typeface="Arial" pitchFamily="34" charset="0"/>
              </a:defRPr>
            </a:lvl1pPr>
          </a:lstStyle>
          <a:p>
            <a:r>
              <a:rPr lang="en-GB" smtClean="0"/>
              <a:t>R Training - Basic</a:t>
            </a:r>
            <a:endParaRPr lang="en-GB" dirty="0"/>
          </a:p>
        </p:txBody>
      </p:sp>
      <p:cxnSp>
        <p:nvCxnSpPr>
          <p:cNvPr id="14" name="Shape 13"/>
          <p:cNvCxnSpPr/>
          <p:nvPr/>
        </p:nvCxnSpPr>
        <p:spPr>
          <a:xfrm rot="5400000" flipH="1" flipV="1">
            <a:off x="4419601" y="-3429000"/>
            <a:ext cx="152399" cy="8229600"/>
          </a:xfrm>
          <a:prstGeom prst="bentConnector2">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lide Number Placeholder 5"/>
          <p:cNvSpPr>
            <a:spLocks noGrp="1"/>
          </p:cNvSpPr>
          <p:nvPr>
            <p:ph type="sldNum" sz="quarter" idx="4"/>
          </p:nvPr>
        </p:nvSpPr>
        <p:spPr>
          <a:xfrm>
            <a:off x="7086600" y="6477000"/>
            <a:ext cx="1527048" cy="152400"/>
          </a:xfrm>
          <a:prstGeom prst="rect">
            <a:avLst/>
          </a:prstGeom>
        </p:spPr>
        <p:txBody>
          <a:bodyPr lIns="0" tIns="0" rIns="0" bIns="0" anchor="t" anchorCtr="0">
            <a:noAutofit/>
          </a:bodyPr>
          <a:lstStyle>
            <a:lvl1pPr algn="r">
              <a:defRPr sz="1000">
                <a:solidFill>
                  <a:schemeClr val="tx1"/>
                </a:solidFill>
                <a:latin typeface="Arial" pitchFamily="34" charset="0"/>
                <a:cs typeface="Arial" pitchFamily="34" charset="0"/>
              </a:defRPr>
            </a:lvl1pPr>
          </a:lstStyle>
          <a:p>
            <a:fld id="{9EBD5762-3BDC-484D-9503-7EA6D5A9A8CE}" type="slidenum">
              <a:rPr lang="en-GB" smtClean="0"/>
              <a:pPr/>
              <a:t>‹#›</a:t>
            </a:fld>
            <a:endParaRPr lang="en-GB" dirty="0"/>
          </a:p>
        </p:txBody>
      </p:sp>
      <p:sp>
        <p:nvSpPr>
          <p:cNvPr id="12" name="Date Placeholder 3"/>
          <p:cNvSpPr>
            <a:spLocks noGrp="1"/>
          </p:cNvSpPr>
          <p:nvPr>
            <p:ph type="dt" sz="half" idx="2"/>
          </p:nvPr>
        </p:nvSpPr>
        <p:spPr>
          <a:xfrm>
            <a:off x="7086600" y="6324600"/>
            <a:ext cx="1524000" cy="152400"/>
          </a:xfrm>
          <a:prstGeom prst="rect">
            <a:avLst/>
          </a:prstGeom>
        </p:spPr>
        <p:txBody>
          <a:bodyPr lIns="0" tIns="0" rIns="0" bIns="0" anchor="t" anchorCtr="0">
            <a:noAutofit/>
          </a:bodyPr>
          <a:lstStyle>
            <a:lvl1pPr algn="r">
              <a:defRPr sz="1000">
                <a:solidFill>
                  <a:schemeClr val="tx1"/>
                </a:solidFill>
                <a:latin typeface="Arial" pitchFamily="34" charset="0"/>
                <a:cs typeface="Arial" pitchFamily="34" charset="0"/>
              </a:defRPr>
            </a:lvl1pPr>
          </a:lstStyle>
          <a:p>
            <a:r>
              <a:rPr lang="en-GB" smtClean="0"/>
              <a:t>January 2016</a:t>
            </a:r>
            <a:endParaRPr lang="en-GB" dirty="0"/>
          </a:p>
        </p:txBody>
      </p:sp>
      <p:sp>
        <p:nvSpPr>
          <p:cNvPr id="15" name="PwCFirm"/>
          <p:cNvSpPr txBox="1"/>
          <p:nvPr userDrawn="1"/>
        </p:nvSpPr>
        <p:spPr>
          <a:xfrm>
            <a:off x="533400" y="6477000"/>
            <a:ext cx="2590800" cy="152401"/>
          </a:xfrm>
          <a:prstGeom prst="rect">
            <a:avLst/>
          </a:prstGeom>
          <a:noFill/>
        </p:spPr>
        <p:txBody>
          <a:bodyPr vert="horz" wrap="square" lIns="0" tIns="0" rIns="0" bIns="0" rtlCol="0" anchor="t" anchorCtr="0">
            <a:noAutofit/>
          </a:bodyPr>
          <a:lstStyle/>
          <a:p>
            <a:r>
              <a:rPr lang="en-GB" sz="1000" noProof="0" dirty="0" smtClean="0">
                <a:latin typeface="Arial" pitchFamily="34" charset="0"/>
                <a:cs typeface="Arial" pitchFamily="34" charset="0"/>
              </a:rPr>
              <a:t>PwC</a:t>
            </a:r>
            <a:endParaRPr lang="en-GB" sz="1000" noProof="0" dirty="0">
              <a:latin typeface="Arial" pitchFamily="34" charset="0"/>
              <a:cs typeface="Arial" pitchFamily="34" charset="0"/>
            </a:endParaRPr>
          </a:p>
        </p:txBody>
      </p:sp>
    </p:spTree>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Two and Right Text">
    <p:spTree>
      <p:nvGrpSpPr>
        <p:cNvPr id="1" name=""/>
        <p:cNvGrpSpPr/>
        <p:nvPr/>
      </p:nvGrpSpPr>
      <p:grpSpPr>
        <a:xfrm>
          <a:off x="0" y="0"/>
          <a:ext cx="0" cy="0"/>
          <a:chOff x="0" y="0"/>
          <a:chExt cx="0" cy="0"/>
        </a:xfrm>
      </p:grpSpPr>
      <p:sp>
        <p:nvSpPr>
          <p:cNvPr id="28" name="Content Placeholder 26"/>
          <p:cNvSpPr>
            <a:spLocks noGrp="1"/>
          </p:cNvSpPr>
          <p:nvPr>
            <p:ph sz="quarter" idx="14"/>
          </p:nvPr>
        </p:nvSpPr>
        <p:spPr>
          <a:xfrm>
            <a:off x="533400" y="1752600"/>
            <a:ext cx="2590800" cy="2133600"/>
          </a:xfrm>
        </p:spPr>
        <p:txBody>
          <a:bodyPr/>
          <a:lstStyle/>
          <a:p>
            <a:pPr lvl="0"/>
            <a:r>
              <a:rPr lang="en-GB" noProof="0" dirty="0" smtClean="0"/>
              <a:t>Click to edit Master text styles</a:t>
            </a:r>
          </a:p>
        </p:txBody>
      </p:sp>
      <p:sp>
        <p:nvSpPr>
          <p:cNvPr id="2" name="Title 1"/>
          <p:cNvSpPr>
            <a:spLocks noGrp="1"/>
          </p:cNvSpPr>
          <p:nvPr>
            <p:ph type="title"/>
          </p:nvPr>
        </p:nvSpPr>
        <p:spPr>
          <a:xfrm>
            <a:off x="533400" y="685800"/>
            <a:ext cx="8077200" cy="914400"/>
          </a:xfrm>
        </p:spPr>
        <p:txBody>
          <a:bodyPr/>
          <a:lstStyle/>
          <a:p>
            <a:r>
              <a:rPr lang="en-GB" noProof="0" dirty="0" smtClean="0"/>
              <a:t>Click to edit Master title style</a:t>
            </a:r>
            <a:endParaRPr lang="en-GB" noProof="0" dirty="0"/>
          </a:p>
        </p:txBody>
      </p:sp>
      <p:sp>
        <p:nvSpPr>
          <p:cNvPr id="31" name="Content Placeholder 26"/>
          <p:cNvSpPr>
            <a:spLocks noGrp="1"/>
          </p:cNvSpPr>
          <p:nvPr>
            <p:ph sz="quarter" idx="15"/>
          </p:nvPr>
        </p:nvSpPr>
        <p:spPr>
          <a:xfrm>
            <a:off x="533400" y="4038600"/>
            <a:ext cx="2590800" cy="2133600"/>
          </a:xfrm>
        </p:spPr>
        <p:txBody>
          <a:bodyPr/>
          <a:lstStyle/>
          <a:p>
            <a:pPr lvl="0"/>
            <a:r>
              <a:rPr lang="en-GB" noProof="0" dirty="0" smtClean="0"/>
              <a:t>Click to edit Master text styles</a:t>
            </a:r>
          </a:p>
        </p:txBody>
      </p:sp>
      <p:sp>
        <p:nvSpPr>
          <p:cNvPr id="13" name="Text Placeholder 12"/>
          <p:cNvSpPr>
            <a:spLocks noGrp="1"/>
          </p:cNvSpPr>
          <p:nvPr>
            <p:ph type="body" sz="quarter" idx="16"/>
          </p:nvPr>
        </p:nvSpPr>
        <p:spPr>
          <a:xfrm>
            <a:off x="3276600" y="1752600"/>
            <a:ext cx="5334000" cy="4419600"/>
          </a:xfrm>
        </p:spPr>
        <p:txBody>
          <a:bodyPr/>
          <a:lstStyle/>
          <a:p>
            <a:pPr lvl="0"/>
            <a:r>
              <a:rPr lang="en-GB" noProof="0" dirty="0" smtClean="0"/>
              <a:t>Click to edit Master text styles</a:t>
            </a:r>
          </a:p>
        </p:txBody>
      </p:sp>
      <p:sp>
        <p:nvSpPr>
          <p:cNvPr id="19" name="Footer Placeholder 4"/>
          <p:cNvSpPr>
            <a:spLocks noGrp="1"/>
          </p:cNvSpPr>
          <p:nvPr>
            <p:ph type="ftr" sz="quarter" idx="3"/>
          </p:nvPr>
        </p:nvSpPr>
        <p:spPr>
          <a:xfrm>
            <a:off x="533400" y="6324600"/>
            <a:ext cx="5257800" cy="152400"/>
          </a:xfrm>
          <a:prstGeom prst="rect">
            <a:avLst/>
          </a:prstGeom>
        </p:spPr>
        <p:txBody>
          <a:bodyPr vert="horz" lIns="0" tIns="0" rIns="0" bIns="0" anchor="b" anchorCtr="0">
            <a:noAutofit/>
          </a:bodyPr>
          <a:lstStyle>
            <a:lvl1pPr algn="l">
              <a:defRPr sz="1000">
                <a:solidFill>
                  <a:schemeClr val="tx1"/>
                </a:solidFill>
                <a:latin typeface="Arial" pitchFamily="34" charset="0"/>
                <a:cs typeface="Arial" pitchFamily="34" charset="0"/>
              </a:defRPr>
            </a:lvl1pPr>
          </a:lstStyle>
          <a:p>
            <a:r>
              <a:rPr lang="en-GB" smtClean="0"/>
              <a:t>R Training - Basic</a:t>
            </a:r>
            <a:endParaRPr lang="en-GB" dirty="0"/>
          </a:p>
        </p:txBody>
      </p:sp>
      <p:cxnSp>
        <p:nvCxnSpPr>
          <p:cNvPr id="14" name="Shape 13"/>
          <p:cNvCxnSpPr/>
          <p:nvPr/>
        </p:nvCxnSpPr>
        <p:spPr>
          <a:xfrm rot="5400000" flipH="1" flipV="1">
            <a:off x="4419601" y="-3429000"/>
            <a:ext cx="152399" cy="8229600"/>
          </a:xfrm>
          <a:prstGeom prst="bentConnector2">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lide Number Placeholder 5"/>
          <p:cNvSpPr>
            <a:spLocks noGrp="1"/>
          </p:cNvSpPr>
          <p:nvPr>
            <p:ph type="sldNum" sz="quarter" idx="4"/>
          </p:nvPr>
        </p:nvSpPr>
        <p:spPr>
          <a:xfrm>
            <a:off x="7086600" y="6477000"/>
            <a:ext cx="1527048" cy="152400"/>
          </a:xfrm>
          <a:prstGeom prst="rect">
            <a:avLst/>
          </a:prstGeom>
        </p:spPr>
        <p:txBody>
          <a:bodyPr lIns="0" tIns="0" rIns="0" bIns="0" anchor="t" anchorCtr="0">
            <a:noAutofit/>
          </a:bodyPr>
          <a:lstStyle>
            <a:lvl1pPr algn="r">
              <a:defRPr sz="1000">
                <a:solidFill>
                  <a:schemeClr val="tx1"/>
                </a:solidFill>
                <a:latin typeface="Arial" pitchFamily="34" charset="0"/>
                <a:cs typeface="Arial" pitchFamily="34" charset="0"/>
              </a:defRPr>
            </a:lvl1pPr>
          </a:lstStyle>
          <a:p>
            <a:fld id="{9EBD5762-3BDC-484D-9503-7EA6D5A9A8CE}" type="slidenum">
              <a:rPr lang="en-GB" smtClean="0"/>
              <a:pPr/>
              <a:t>‹#›</a:t>
            </a:fld>
            <a:endParaRPr lang="en-GB" dirty="0"/>
          </a:p>
        </p:txBody>
      </p:sp>
      <p:sp>
        <p:nvSpPr>
          <p:cNvPr id="12" name="Date Placeholder 3"/>
          <p:cNvSpPr>
            <a:spLocks noGrp="1"/>
          </p:cNvSpPr>
          <p:nvPr>
            <p:ph type="dt" sz="half" idx="2"/>
          </p:nvPr>
        </p:nvSpPr>
        <p:spPr>
          <a:xfrm>
            <a:off x="7086600" y="6324600"/>
            <a:ext cx="1524000" cy="152400"/>
          </a:xfrm>
          <a:prstGeom prst="rect">
            <a:avLst/>
          </a:prstGeom>
        </p:spPr>
        <p:txBody>
          <a:bodyPr lIns="0" tIns="0" rIns="0" bIns="0" anchor="t" anchorCtr="0">
            <a:noAutofit/>
          </a:bodyPr>
          <a:lstStyle>
            <a:lvl1pPr algn="r">
              <a:defRPr sz="1000">
                <a:solidFill>
                  <a:schemeClr val="tx1"/>
                </a:solidFill>
                <a:latin typeface="Arial" pitchFamily="34" charset="0"/>
                <a:cs typeface="Arial" pitchFamily="34" charset="0"/>
              </a:defRPr>
            </a:lvl1pPr>
          </a:lstStyle>
          <a:p>
            <a:r>
              <a:rPr lang="en-GB" smtClean="0"/>
              <a:t>January 2016</a:t>
            </a:r>
            <a:endParaRPr lang="en-GB" dirty="0"/>
          </a:p>
        </p:txBody>
      </p:sp>
      <p:sp>
        <p:nvSpPr>
          <p:cNvPr id="15" name="PwCFirm"/>
          <p:cNvSpPr txBox="1"/>
          <p:nvPr userDrawn="1"/>
        </p:nvSpPr>
        <p:spPr>
          <a:xfrm>
            <a:off x="533400" y="6477000"/>
            <a:ext cx="2590800" cy="152401"/>
          </a:xfrm>
          <a:prstGeom prst="rect">
            <a:avLst/>
          </a:prstGeom>
          <a:noFill/>
        </p:spPr>
        <p:txBody>
          <a:bodyPr vert="horz" wrap="square" lIns="0" tIns="0" rIns="0" bIns="0" rtlCol="0" anchor="t" anchorCtr="0">
            <a:noAutofit/>
          </a:bodyPr>
          <a:lstStyle/>
          <a:p>
            <a:r>
              <a:rPr lang="en-GB" sz="1000" noProof="0" dirty="0" smtClean="0">
                <a:latin typeface="Arial" pitchFamily="34" charset="0"/>
                <a:cs typeface="Arial" pitchFamily="34" charset="0"/>
              </a:rPr>
              <a:t>PwC</a:t>
            </a:r>
            <a:endParaRPr lang="en-GB" sz="1000" noProof="0" dirty="0">
              <a:latin typeface="Arial" pitchFamily="34" charset="0"/>
              <a:cs typeface="Arial" pitchFamily="34" charset="0"/>
            </a:endParaRPr>
          </a:p>
        </p:txBody>
      </p:sp>
    </p:spTree>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One with Impact">
    <p:spTree>
      <p:nvGrpSpPr>
        <p:cNvPr id="1" name=""/>
        <p:cNvGrpSpPr/>
        <p:nvPr/>
      </p:nvGrpSpPr>
      <p:grpSpPr>
        <a:xfrm>
          <a:off x="0" y="0"/>
          <a:ext cx="0" cy="0"/>
          <a:chOff x="0" y="0"/>
          <a:chExt cx="0" cy="0"/>
        </a:xfrm>
      </p:grpSpPr>
      <p:sp>
        <p:nvSpPr>
          <p:cNvPr id="2" name="Title 1"/>
          <p:cNvSpPr>
            <a:spLocks noGrp="1"/>
          </p:cNvSpPr>
          <p:nvPr>
            <p:ph type="title"/>
          </p:nvPr>
        </p:nvSpPr>
        <p:spPr>
          <a:xfrm>
            <a:off x="3276600" y="685800"/>
            <a:ext cx="5334000" cy="914400"/>
          </a:xfrm>
        </p:spPr>
        <p:txBody>
          <a:bodyPr/>
          <a:lstStyle>
            <a:lvl1pPr>
              <a:defRPr/>
            </a:lvl1pPr>
          </a:lstStyle>
          <a:p>
            <a:r>
              <a:rPr lang="en-GB" noProof="1" smtClean="0"/>
              <a:t>Click to edit Master title style</a:t>
            </a:r>
            <a:endParaRPr lang="en-GB" noProof="1"/>
          </a:p>
        </p:txBody>
      </p:sp>
      <p:sp>
        <p:nvSpPr>
          <p:cNvPr id="31" name="Content Placeholder 26"/>
          <p:cNvSpPr>
            <a:spLocks noGrp="1"/>
          </p:cNvSpPr>
          <p:nvPr>
            <p:ph sz="quarter" idx="15"/>
          </p:nvPr>
        </p:nvSpPr>
        <p:spPr>
          <a:xfrm>
            <a:off x="3276600" y="1752600"/>
            <a:ext cx="5334000" cy="4419600"/>
          </a:xfrm>
        </p:spPr>
        <p:txBody>
          <a:bodyPr/>
          <a:lstStyle>
            <a:lvl1pPr>
              <a:defRPr baseline="0"/>
            </a:lvl1pPr>
          </a:lstStyle>
          <a:p>
            <a:pPr lvl="0"/>
            <a:r>
              <a:rPr lang="en-GB" noProof="1" smtClean="0"/>
              <a:t>Click to edit Master text styles</a:t>
            </a:r>
          </a:p>
          <a:p>
            <a:pPr lvl="1"/>
            <a:r>
              <a:rPr lang="en-GB" noProof="1" smtClean="0"/>
              <a:t>Second level</a:t>
            </a:r>
          </a:p>
          <a:p>
            <a:pPr lvl="2"/>
            <a:r>
              <a:rPr lang="en-GB" noProof="1" smtClean="0"/>
              <a:t>Third level</a:t>
            </a:r>
          </a:p>
          <a:p>
            <a:pPr lvl="3"/>
            <a:r>
              <a:rPr lang="en-GB" noProof="1" smtClean="0"/>
              <a:t>Fourth level</a:t>
            </a:r>
          </a:p>
          <a:p>
            <a:pPr lvl="4"/>
            <a:r>
              <a:rPr lang="en-GB" noProof="1" smtClean="0"/>
              <a:t>Fifth level</a:t>
            </a:r>
            <a:endParaRPr lang="en-GB" noProof="1"/>
          </a:p>
        </p:txBody>
      </p:sp>
      <p:sp>
        <p:nvSpPr>
          <p:cNvPr id="12" name="Text Placeholder 11"/>
          <p:cNvSpPr>
            <a:spLocks noGrp="1"/>
          </p:cNvSpPr>
          <p:nvPr>
            <p:ph type="body" sz="quarter" idx="16"/>
          </p:nvPr>
        </p:nvSpPr>
        <p:spPr>
          <a:xfrm>
            <a:off x="533400" y="1752600"/>
            <a:ext cx="2590800" cy="2130552"/>
          </a:xfrm>
        </p:spPr>
        <p:txBody>
          <a:bodyPr/>
          <a:lstStyle>
            <a:lvl1pPr>
              <a:defRPr sz="2400" b="1" i="1" baseline="0">
                <a:solidFill>
                  <a:schemeClr val="tx2"/>
                </a:solidFill>
              </a:defRPr>
            </a:lvl1pPr>
          </a:lstStyle>
          <a:p>
            <a:pPr lvl="0"/>
            <a:r>
              <a:rPr lang="en-GB" noProof="1" smtClean="0"/>
              <a:t>Click to edit Master text styles</a:t>
            </a:r>
          </a:p>
        </p:txBody>
      </p:sp>
      <p:sp>
        <p:nvSpPr>
          <p:cNvPr id="18" name="Footer Placeholder 4"/>
          <p:cNvSpPr>
            <a:spLocks noGrp="1"/>
          </p:cNvSpPr>
          <p:nvPr>
            <p:ph type="ftr" sz="quarter" idx="3"/>
          </p:nvPr>
        </p:nvSpPr>
        <p:spPr>
          <a:xfrm>
            <a:off x="533400" y="6324600"/>
            <a:ext cx="5257800" cy="152400"/>
          </a:xfrm>
          <a:prstGeom prst="rect">
            <a:avLst/>
          </a:prstGeom>
        </p:spPr>
        <p:txBody>
          <a:bodyPr vert="horz" lIns="0" tIns="0" rIns="0" bIns="0" anchor="b" anchorCtr="0">
            <a:noAutofit/>
          </a:bodyPr>
          <a:lstStyle>
            <a:lvl1pPr algn="l">
              <a:defRPr sz="1000">
                <a:solidFill>
                  <a:schemeClr val="tx1"/>
                </a:solidFill>
                <a:latin typeface="Arial" pitchFamily="34" charset="0"/>
                <a:cs typeface="Arial" pitchFamily="34" charset="0"/>
              </a:defRPr>
            </a:lvl1pPr>
          </a:lstStyle>
          <a:p>
            <a:r>
              <a:rPr lang="en-GB" smtClean="0"/>
              <a:t>R Training - Basic</a:t>
            </a:r>
            <a:endParaRPr lang="en-GB" dirty="0"/>
          </a:p>
        </p:txBody>
      </p:sp>
      <p:cxnSp>
        <p:nvCxnSpPr>
          <p:cNvPr id="30" name="Shape 29"/>
          <p:cNvCxnSpPr/>
          <p:nvPr/>
        </p:nvCxnSpPr>
        <p:spPr>
          <a:xfrm rot="5400000" flipH="1" flipV="1">
            <a:off x="5791201" y="-2057400"/>
            <a:ext cx="152399" cy="5486400"/>
          </a:xfrm>
          <a:prstGeom prst="bentConnector2">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Slide Number Placeholder 5"/>
          <p:cNvSpPr>
            <a:spLocks noGrp="1"/>
          </p:cNvSpPr>
          <p:nvPr>
            <p:ph type="sldNum" sz="quarter" idx="4"/>
          </p:nvPr>
        </p:nvSpPr>
        <p:spPr>
          <a:xfrm>
            <a:off x="7086600" y="6477000"/>
            <a:ext cx="1527048" cy="152400"/>
          </a:xfrm>
          <a:prstGeom prst="rect">
            <a:avLst/>
          </a:prstGeom>
        </p:spPr>
        <p:txBody>
          <a:bodyPr lIns="0" tIns="0" rIns="0" bIns="0" anchor="t" anchorCtr="0">
            <a:noAutofit/>
          </a:bodyPr>
          <a:lstStyle>
            <a:lvl1pPr algn="r">
              <a:defRPr sz="1000">
                <a:solidFill>
                  <a:schemeClr val="tx1"/>
                </a:solidFill>
                <a:latin typeface="Arial" pitchFamily="34" charset="0"/>
                <a:cs typeface="Arial" pitchFamily="34" charset="0"/>
              </a:defRPr>
            </a:lvl1pPr>
          </a:lstStyle>
          <a:p>
            <a:fld id="{9EBD5762-3BDC-484D-9503-7EA6D5A9A8CE}" type="slidenum">
              <a:rPr lang="en-GB" smtClean="0"/>
              <a:pPr/>
              <a:t>‹#›</a:t>
            </a:fld>
            <a:endParaRPr lang="en-GB" dirty="0"/>
          </a:p>
        </p:txBody>
      </p:sp>
      <p:sp>
        <p:nvSpPr>
          <p:cNvPr id="11" name="Date Placeholder 3"/>
          <p:cNvSpPr>
            <a:spLocks noGrp="1"/>
          </p:cNvSpPr>
          <p:nvPr>
            <p:ph type="dt" sz="half" idx="2"/>
          </p:nvPr>
        </p:nvSpPr>
        <p:spPr>
          <a:xfrm>
            <a:off x="7086600" y="6324600"/>
            <a:ext cx="1524000" cy="152400"/>
          </a:xfrm>
          <a:prstGeom prst="rect">
            <a:avLst/>
          </a:prstGeom>
        </p:spPr>
        <p:txBody>
          <a:bodyPr lIns="0" tIns="0" rIns="0" bIns="0" anchor="t" anchorCtr="0">
            <a:noAutofit/>
          </a:bodyPr>
          <a:lstStyle>
            <a:lvl1pPr algn="r">
              <a:defRPr sz="1000">
                <a:solidFill>
                  <a:schemeClr val="tx1"/>
                </a:solidFill>
                <a:latin typeface="Arial" pitchFamily="34" charset="0"/>
                <a:cs typeface="Arial" pitchFamily="34" charset="0"/>
              </a:defRPr>
            </a:lvl1pPr>
          </a:lstStyle>
          <a:p>
            <a:r>
              <a:rPr lang="en-GB" smtClean="0"/>
              <a:t>January 2016</a:t>
            </a:r>
            <a:endParaRPr lang="en-GB" dirty="0"/>
          </a:p>
        </p:txBody>
      </p:sp>
      <p:sp>
        <p:nvSpPr>
          <p:cNvPr id="13" name="PwCFirm"/>
          <p:cNvSpPr txBox="1"/>
          <p:nvPr userDrawn="1"/>
        </p:nvSpPr>
        <p:spPr>
          <a:xfrm>
            <a:off x="533400" y="6477000"/>
            <a:ext cx="2590800" cy="152401"/>
          </a:xfrm>
          <a:prstGeom prst="rect">
            <a:avLst/>
          </a:prstGeom>
          <a:noFill/>
        </p:spPr>
        <p:txBody>
          <a:bodyPr vert="horz" wrap="square" lIns="0" tIns="0" rIns="0" bIns="0" rtlCol="0" anchor="t" anchorCtr="0">
            <a:noAutofit/>
          </a:bodyPr>
          <a:lstStyle/>
          <a:p>
            <a:r>
              <a:rPr lang="en-GB" sz="1000" noProof="0" dirty="0" smtClean="0">
                <a:latin typeface="Arial" pitchFamily="34" charset="0"/>
                <a:cs typeface="Arial" pitchFamily="34" charset="0"/>
              </a:rPr>
              <a:t>PwC</a:t>
            </a:r>
            <a:endParaRPr lang="en-GB" sz="1000" noProof="0" dirty="0">
              <a:latin typeface="Arial" pitchFamily="34" charset="0"/>
              <a:cs typeface="Arial" pitchFamily="34" charset="0"/>
            </a:endParaRPr>
          </a:p>
        </p:txBody>
      </p:sp>
    </p:spTree>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ver Only">
    <p:spTree>
      <p:nvGrpSpPr>
        <p:cNvPr id="1" name=""/>
        <p:cNvGrpSpPr/>
        <p:nvPr/>
      </p:nvGrpSpPr>
      <p:grpSpPr>
        <a:xfrm>
          <a:off x="0" y="0"/>
          <a:ext cx="0" cy="0"/>
          <a:chOff x="0" y="0"/>
          <a:chExt cx="0" cy="0"/>
        </a:xfrm>
      </p:grpSpPr>
      <p:sp>
        <p:nvSpPr>
          <p:cNvPr id="2" name="Title 1"/>
          <p:cNvSpPr>
            <a:spLocks noGrp="1"/>
          </p:cNvSpPr>
          <p:nvPr>
            <p:ph type="title"/>
          </p:nvPr>
        </p:nvSpPr>
        <p:spPr>
          <a:xfrm>
            <a:off x="533400" y="685800"/>
            <a:ext cx="8077200" cy="914400"/>
          </a:xfrm>
        </p:spPr>
        <p:txBody>
          <a:bodyPr/>
          <a:lstStyle/>
          <a:p>
            <a:r>
              <a:rPr lang="en-GB" noProof="0" dirty="0" smtClean="0"/>
              <a:t>Click to edit Master title style</a:t>
            </a:r>
            <a:endParaRPr lang="en-GB" noProof="0" dirty="0"/>
          </a:p>
        </p:txBody>
      </p:sp>
      <p:sp>
        <p:nvSpPr>
          <p:cNvPr id="12" name="Footer Placeholder 4"/>
          <p:cNvSpPr>
            <a:spLocks noGrp="1"/>
          </p:cNvSpPr>
          <p:nvPr>
            <p:ph type="ftr" sz="quarter" idx="3"/>
          </p:nvPr>
        </p:nvSpPr>
        <p:spPr>
          <a:xfrm>
            <a:off x="533400" y="6324600"/>
            <a:ext cx="5257800" cy="152400"/>
          </a:xfrm>
          <a:prstGeom prst="rect">
            <a:avLst/>
          </a:prstGeom>
        </p:spPr>
        <p:txBody>
          <a:bodyPr vert="horz" lIns="0" tIns="0" rIns="0" bIns="0" anchor="b" anchorCtr="0">
            <a:noAutofit/>
          </a:bodyPr>
          <a:lstStyle>
            <a:lvl1pPr algn="l">
              <a:defRPr sz="1000">
                <a:solidFill>
                  <a:schemeClr val="tx1"/>
                </a:solidFill>
                <a:latin typeface="Arial" pitchFamily="34" charset="0"/>
                <a:cs typeface="Arial" pitchFamily="34" charset="0"/>
              </a:defRPr>
            </a:lvl1pPr>
          </a:lstStyle>
          <a:p>
            <a:r>
              <a:rPr lang="en-GB" smtClean="0"/>
              <a:t>R Training - Basic</a:t>
            </a:r>
            <a:endParaRPr lang="en-GB" dirty="0"/>
          </a:p>
        </p:txBody>
      </p:sp>
      <p:cxnSp>
        <p:nvCxnSpPr>
          <p:cNvPr id="10" name="Shape 9"/>
          <p:cNvCxnSpPr/>
          <p:nvPr/>
        </p:nvCxnSpPr>
        <p:spPr>
          <a:xfrm rot="5400000" flipH="1" flipV="1">
            <a:off x="4419601" y="-3429000"/>
            <a:ext cx="152399" cy="8229600"/>
          </a:xfrm>
          <a:prstGeom prst="bentConnector2">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Slide Number Placeholder 5"/>
          <p:cNvSpPr>
            <a:spLocks noGrp="1"/>
          </p:cNvSpPr>
          <p:nvPr>
            <p:ph type="sldNum" sz="quarter" idx="4"/>
          </p:nvPr>
        </p:nvSpPr>
        <p:spPr>
          <a:xfrm>
            <a:off x="7086600" y="6477000"/>
            <a:ext cx="1527048" cy="152400"/>
          </a:xfrm>
          <a:prstGeom prst="rect">
            <a:avLst/>
          </a:prstGeom>
        </p:spPr>
        <p:txBody>
          <a:bodyPr lIns="0" tIns="0" rIns="0" bIns="0" anchor="t" anchorCtr="0">
            <a:noAutofit/>
          </a:bodyPr>
          <a:lstStyle>
            <a:lvl1pPr algn="r">
              <a:defRPr sz="1000">
                <a:solidFill>
                  <a:schemeClr val="tx1"/>
                </a:solidFill>
                <a:latin typeface="Arial" pitchFamily="34" charset="0"/>
                <a:cs typeface="Arial" pitchFamily="34" charset="0"/>
              </a:defRPr>
            </a:lvl1pPr>
          </a:lstStyle>
          <a:p>
            <a:fld id="{9EBD5762-3BDC-484D-9503-7EA6D5A9A8CE}" type="slidenum">
              <a:rPr lang="en-GB" smtClean="0"/>
              <a:pPr/>
              <a:t>‹#›</a:t>
            </a:fld>
            <a:endParaRPr lang="en-GB" dirty="0"/>
          </a:p>
        </p:txBody>
      </p:sp>
      <p:sp>
        <p:nvSpPr>
          <p:cNvPr id="9" name="Date Placeholder 3"/>
          <p:cNvSpPr>
            <a:spLocks noGrp="1"/>
          </p:cNvSpPr>
          <p:nvPr>
            <p:ph type="dt" sz="half" idx="2"/>
          </p:nvPr>
        </p:nvSpPr>
        <p:spPr>
          <a:xfrm>
            <a:off x="7086600" y="6324600"/>
            <a:ext cx="1524000" cy="152400"/>
          </a:xfrm>
          <a:prstGeom prst="rect">
            <a:avLst/>
          </a:prstGeom>
        </p:spPr>
        <p:txBody>
          <a:bodyPr lIns="0" tIns="0" rIns="0" bIns="0" anchor="t" anchorCtr="0">
            <a:noAutofit/>
          </a:bodyPr>
          <a:lstStyle>
            <a:lvl1pPr algn="r">
              <a:defRPr sz="1000">
                <a:solidFill>
                  <a:schemeClr val="tx1"/>
                </a:solidFill>
                <a:latin typeface="Arial" pitchFamily="34" charset="0"/>
                <a:cs typeface="Arial" pitchFamily="34" charset="0"/>
              </a:defRPr>
            </a:lvl1pPr>
          </a:lstStyle>
          <a:p>
            <a:r>
              <a:rPr lang="en-GB" smtClean="0"/>
              <a:t>January 2016</a:t>
            </a:r>
            <a:endParaRPr lang="en-GB" dirty="0"/>
          </a:p>
        </p:txBody>
      </p:sp>
      <p:sp>
        <p:nvSpPr>
          <p:cNvPr id="11" name="PwCFirm"/>
          <p:cNvSpPr txBox="1"/>
          <p:nvPr userDrawn="1"/>
        </p:nvSpPr>
        <p:spPr>
          <a:xfrm>
            <a:off x="533400" y="6477000"/>
            <a:ext cx="2590800" cy="152401"/>
          </a:xfrm>
          <a:prstGeom prst="rect">
            <a:avLst/>
          </a:prstGeom>
          <a:noFill/>
        </p:spPr>
        <p:txBody>
          <a:bodyPr vert="horz" wrap="square" lIns="0" tIns="0" rIns="0" bIns="0" rtlCol="0" anchor="t" anchorCtr="0">
            <a:noAutofit/>
          </a:bodyPr>
          <a:lstStyle/>
          <a:p>
            <a:r>
              <a:rPr lang="en-GB" sz="1000" noProof="0" dirty="0" smtClean="0">
                <a:latin typeface="Arial" pitchFamily="34" charset="0"/>
                <a:cs typeface="Arial" pitchFamily="34" charset="0"/>
              </a:rPr>
              <a:t>PwC</a:t>
            </a:r>
            <a:endParaRPr lang="en-GB" sz="1000" noProof="0" dirty="0">
              <a:latin typeface="Arial" pitchFamily="34" charset="0"/>
              <a:cs typeface="Arial" pitchFamily="34" charset="0"/>
            </a:endParaRPr>
          </a:p>
        </p:txBody>
      </p:sp>
    </p:spTree>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3400" y="685800"/>
            <a:ext cx="8077201" cy="914400"/>
          </a:xfrm>
          <a:prstGeom prst="rect">
            <a:avLst/>
          </a:prstGeom>
        </p:spPr>
        <p:txBody>
          <a:bodyPr vert="horz" lIns="0" tIns="0" rIns="0" bIns="0" rtlCol="0" anchor="t" anchorCtr="0">
            <a:noAutofit/>
          </a:bodyPr>
          <a:lstStyle/>
          <a:p>
            <a:r>
              <a:rPr lang="en-GB" noProof="0" dirty="0" smtClean="0"/>
              <a:t>Click to edit</a:t>
            </a:r>
            <a:br>
              <a:rPr lang="en-GB" noProof="0" dirty="0" smtClean="0"/>
            </a:br>
            <a:r>
              <a:rPr lang="en-GB" noProof="0" dirty="0" smtClean="0"/>
              <a:t>Master title style</a:t>
            </a:r>
            <a:endParaRPr lang="en-GB" noProof="0" dirty="0"/>
          </a:p>
        </p:txBody>
      </p:sp>
      <p:sp>
        <p:nvSpPr>
          <p:cNvPr id="3" name="Text Placeholder 2"/>
          <p:cNvSpPr>
            <a:spLocks noGrp="1"/>
          </p:cNvSpPr>
          <p:nvPr>
            <p:ph type="body" idx="1"/>
          </p:nvPr>
        </p:nvSpPr>
        <p:spPr>
          <a:xfrm>
            <a:off x="533401" y="1752600"/>
            <a:ext cx="8077199" cy="4419600"/>
          </a:xfrm>
          <a:prstGeom prst="rect">
            <a:avLst/>
          </a:prstGeom>
        </p:spPr>
        <p:txBody>
          <a:bodyPr vert="horz" lIns="0" tIns="0" rIns="0" bIns="0" rtlCol="0">
            <a:noAutofit/>
          </a:body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p>
        </p:txBody>
      </p:sp>
      <p:sp>
        <p:nvSpPr>
          <p:cNvPr id="4" name="Slide Number Placeholder 5"/>
          <p:cNvSpPr>
            <a:spLocks noGrp="1"/>
          </p:cNvSpPr>
          <p:nvPr>
            <p:ph type="sldNum" sz="quarter" idx="4"/>
          </p:nvPr>
        </p:nvSpPr>
        <p:spPr>
          <a:xfrm>
            <a:off x="7086600" y="6477000"/>
            <a:ext cx="1527048" cy="152400"/>
          </a:xfrm>
          <a:prstGeom prst="rect">
            <a:avLst/>
          </a:prstGeom>
        </p:spPr>
        <p:txBody>
          <a:bodyPr lIns="0" tIns="0" rIns="0" bIns="0" anchor="t" anchorCtr="0">
            <a:noAutofit/>
          </a:bodyPr>
          <a:lstStyle>
            <a:lvl1pPr algn="r">
              <a:defRPr sz="1000">
                <a:solidFill>
                  <a:schemeClr val="tx1"/>
                </a:solidFill>
                <a:latin typeface="Arial" pitchFamily="34" charset="0"/>
                <a:cs typeface="Arial" pitchFamily="34" charset="0"/>
              </a:defRPr>
            </a:lvl1pPr>
          </a:lstStyle>
          <a:p>
            <a:fld id="{9EBD5762-3BDC-484D-9503-7EA6D5A9A8CE}" type="slidenum">
              <a:rPr lang="en-GB" smtClean="0"/>
              <a:pPr/>
              <a:t>‹#›</a:t>
            </a:fld>
            <a:endParaRPr lang="en-GB" dirty="0"/>
          </a:p>
        </p:txBody>
      </p:sp>
      <p:sp>
        <p:nvSpPr>
          <p:cNvPr id="6" name="Date Placeholder 3"/>
          <p:cNvSpPr>
            <a:spLocks noGrp="1"/>
          </p:cNvSpPr>
          <p:nvPr>
            <p:ph type="dt" sz="half" idx="2"/>
          </p:nvPr>
        </p:nvSpPr>
        <p:spPr>
          <a:xfrm>
            <a:off x="7086600" y="6324600"/>
            <a:ext cx="1524000" cy="152400"/>
          </a:xfrm>
          <a:prstGeom prst="rect">
            <a:avLst/>
          </a:prstGeom>
        </p:spPr>
        <p:txBody>
          <a:bodyPr lIns="0" tIns="0" rIns="0" bIns="0" anchor="t" anchorCtr="0">
            <a:noAutofit/>
          </a:bodyPr>
          <a:lstStyle>
            <a:lvl1pPr algn="r">
              <a:defRPr sz="1000">
                <a:solidFill>
                  <a:schemeClr val="tx1"/>
                </a:solidFill>
                <a:latin typeface="Arial" pitchFamily="34" charset="0"/>
                <a:cs typeface="Arial" pitchFamily="34" charset="0"/>
              </a:defRPr>
            </a:lvl1pPr>
          </a:lstStyle>
          <a:p>
            <a:r>
              <a:rPr lang="en-GB" smtClean="0"/>
              <a:t>January 2016</a:t>
            </a:r>
            <a:endParaRPr lang="en-GB" dirty="0"/>
          </a:p>
        </p:txBody>
      </p:sp>
      <p:sp>
        <p:nvSpPr>
          <p:cNvPr id="7" name="Footer Placeholder 4"/>
          <p:cNvSpPr>
            <a:spLocks noGrp="1"/>
          </p:cNvSpPr>
          <p:nvPr>
            <p:ph type="ftr" sz="quarter" idx="3"/>
          </p:nvPr>
        </p:nvSpPr>
        <p:spPr>
          <a:xfrm>
            <a:off x="530352" y="6324600"/>
            <a:ext cx="5260848" cy="150876"/>
          </a:xfrm>
          <a:prstGeom prst="rect">
            <a:avLst/>
          </a:prstGeom>
        </p:spPr>
        <p:txBody>
          <a:bodyPr vert="horz" lIns="0" tIns="0" rIns="0" bIns="0" anchor="b" anchorCtr="0">
            <a:noAutofit/>
          </a:bodyPr>
          <a:lstStyle>
            <a:lvl1pPr algn="l">
              <a:defRPr sz="1000">
                <a:solidFill>
                  <a:schemeClr val="tx1"/>
                </a:solidFill>
                <a:latin typeface="Arial" pitchFamily="34" charset="0"/>
                <a:cs typeface="Arial" pitchFamily="34" charset="0"/>
              </a:defRPr>
            </a:lvl1pPr>
          </a:lstStyle>
          <a:p>
            <a:r>
              <a:rPr lang="en-GB" smtClean="0"/>
              <a:t>R Training - Basic</a:t>
            </a:r>
            <a:endParaRPr lang="en-GB" dirty="0"/>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Lst>
  <p:hf hdr="0"/>
  <p:txStyles>
    <p:titleStyle>
      <a:lvl1pPr algn="l" defTabSz="914400" rtl="0" eaLnBrk="1" latinLnBrk="0" hangingPunct="1">
        <a:lnSpc>
          <a:spcPct val="100000"/>
        </a:lnSpc>
        <a:spcBef>
          <a:spcPct val="0"/>
        </a:spcBef>
        <a:buNone/>
        <a:defRPr sz="2400" b="1" i="1" kern="1200">
          <a:solidFill>
            <a:schemeClr val="tx1"/>
          </a:solidFill>
          <a:latin typeface="+mj-lt"/>
          <a:ea typeface="+mj-ea"/>
          <a:cs typeface="+mj-cs"/>
        </a:defRPr>
      </a:lvl1pPr>
    </p:titleStyle>
    <p:bodyStyle>
      <a:lvl1pPr marL="0" marR="0" indent="-274320" algn="l" defTabSz="914400" rtl="0" eaLnBrk="1" fontAlgn="auto" latinLnBrk="0" hangingPunct="1">
        <a:lnSpc>
          <a:spcPct val="100000"/>
        </a:lnSpc>
        <a:spcBef>
          <a:spcPts val="0"/>
        </a:spcBef>
        <a:spcAft>
          <a:spcPts val="900"/>
        </a:spcAft>
        <a:buClr>
          <a:schemeClr val="tx1"/>
        </a:buClr>
        <a:buSzTx/>
        <a:buFontTx/>
        <a:buNone/>
        <a:tabLst/>
        <a:defRPr sz="2000" kern="1200">
          <a:solidFill>
            <a:schemeClr val="tx1"/>
          </a:solidFill>
          <a:latin typeface="Georgia" pitchFamily="18" charset="0"/>
          <a:ea typeface="+mn-ea"/>
          <a:cs typeface="+mn-cs"/>
        </a:defRPr>
      </a:lvl1pPr>
      <a:lvl2pPr marL="27432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2pPr>
      <a:lvl3pPr marL="54864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3pPr>
      <a:lvl4pPr marL="82296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4pPr>
      <a:lvl5pPr marL="109728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baseline="0">
          <a:solidFill>
            <a:schemeClr val="tx1"/>
          </a:solidFill>
          <a:latin typeface="Georgia" pitchFamily="18" charset="0"/>
          <a:ea typeface="+mn-ea"/>
          <a:cs typeface="+mn-cs"/>
        </a:defRPr>
      </a:lvl5pPr>
      <a:lvl6pPr marL="274320" marR="0" indent="-274320" algn="l" defTabSz="914400" rtl="0" eaLnBrk="1" fontAlgn="auto" latinLnBrk="0" hangingPunct="1">
        <a:lnSpc>
          <a:spcPct val="100000"/>
        </a:lnSpc>
        <a:spcBef>
          <a:spcPts val="0"/>
        </a:spcBef>
        <a:spcAft>
          <a:spcPts val="900"/>
        </a:spcAft>
        <a:buClr>
          <a:schemeClr val="tx1"/>
        </a:buClr>
        <a:buSzPct val="100000"/>
        <a:buFont typeface="+mj-lt"/>
        <a:buAutoNum type="arabicPeriod"/>
        <a:tabLst/>
        <a:defRPr sz="2000" kern="1200" baseline="0">
          <a:solidFill>
            <a:schemeClr val="tx1"/>
          </a:solidFill>
          <a:latin typeface="Georgia" pitchFamily="18" charset="0"/>
          <a:ea typeface="+mn-ea"/>
          <a:cs typeface="+mn-cs"/>
        </a:defRPr>
      </a:lvl6pPr>
      <a:lvl7pPr marL="548640" indent="-274320" algn="l" defTabSz="914400" rtl="0" eaLnBrk="1" latinLnBrk="0" hangingPunct="1">
        <a:lnSpc>
          <a:spcPct val="100000"/>
        </a:lnSpc>
        <a:spcBef>
          <a:spcPts val="0"/>
        </a:spcBef>
        <a:spcAft>
          <a:spcPts val="900"/>
        </a:spcAft>
        <a:buSzPct val="100000"/>
        <a:buFont typeface="+mj-lt"/>
        <a:buAutoNum type="alphaLcPeriod"/>
        <a:defRPr sz="2000" kern="1200" baseline="0">
          <a:solidFill>
            <a:schemeClr val="tx1"/>
          </a:solidFill>
          <a:latin typeface="Georgia" pitchFamily="18" charset="0"/>
          <a:ea typeface="+mn-ea"/>
          <a:cs typeface="+mn-cs"/>
        </a:defRPr>
      </a:lvl7pPr>
      <a:lvl8pPr marL="822960" indent="-274320" algn="l" defTabSz="914400" rtl="0" eaLnBrk="1" latinLnBrk="0" hangingPunct="1">
        <a:lnSpc>
          <a:spcPct val="100000"/>
        </a:lnSpc>
        <a:spcBef>
          <a:spcPts val="0"/>
        </a:spcBef>
        <a:spcAft>
          <a:spcPts val="900"/>
        </a:spcAft>
        <a:buSzPct val="100000"/>
        <a:buFont typeface="+mj-lt"/>
        <a:buAutoNum type="romanLcPeriod"/>
        <a:defRPr sz="2000" kern="1200" baseline="0">
          <a:solidFill>
            <a:schemeClr val="tx1"/>
          </a:solidFill>
          <a:latin typeface="Georgia" pitchFamily="18" charset="0"/>
          <a:ea typeface="+mn-ea"/>
          <a:cs typeface="+mn-cs"/>
        </a:defRPr>
      </a:lvl8pPr>
      <a:lvl9pPr marL="0" indent="-274320" algn="l" defTabSz="914400" rtl="0" eaLnBrk="1" latinLnBrk="0" hangingPunct="1">
        <a:lnSpc>
          <a:spcPct val="100000"/>
        </a:lnSpc>
        <a:spcBef>
          <a:spcPts val="0"/>
        </a:spcBef>
        <a:spcAft>
          <a:spcPts val="900"/>
        </a:spcAft>
        <a:buFont typeface="Arial" pitchFamily="34" charset="0"/>
        <a:buNone/>
        <a:defRPr sz="2000" b="1" kern="1200" baseline="0">
          <a:solidFill>
            <a:schemeClr val="tx2"/>
          </a:solidFill>
          <a:latin typeface="Georgia" pitchFamily="18" charset="0"/>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g"/><Relationship Id="rId1" Type="http://schemas.openxmlformats.org/officeDocument/2006/relationships/slideLayout" Target="../slideLayouts/slideLayout14.xml"/><Relationship Id="rId5" Type="http://schemas.openxmlformats.org/officeDocument/2006/relationships/image" Target="../media/image18.jpg"/><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1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12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4.xml"/></Relationships>
</file>

<file path=ppt/slides/_rels/slide13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13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98.gif"/><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4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4.xml"/></Relationships>
</file>

<file path=ppt/slides/_rels/slide15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hyperlink" Target="http://yhathq.com/" TargetMode="External"/><Relationship Id="rId2" Type="http://schemas.openxmlformats.org/officeDocument/2006/relationships/hyperlink" Target="http://cran.r-project.org/web/packages/xlsx/index.html" TargetMode="External"/><Relationship Id="rId1" Type="http://schemas.openxmlformats.org/officeDocument/2006/relationships/slideLayout" Target="../slideLayouts/slideLayout2.xml"/><Relationship Id="rId5" Type="http://schemas.openxmlformats.org/officeDocument/2006/relationships/image" Target="../media/image122.jpeg"/><Relationship Id="rId4" Type="http://schemas.openxmlformats.org/officeDocument/2006/relationships/hyperlink" Target="https://github.com/RevolutionAnalytics/RHadoop/wiki"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4.xml"/></Relationships>
</file>

<file path=ppt/slides/_rels/slide170.xml.rels><?xml version="1.0" encoding="UTF-8" standalone="yes"?>
<Relationships xmlns="http://schemas.openxmlformats.org/package/2006/relationships"><Relationship Id="rId8" Type="http://schemas.openxmlformats.org/officeDocument/2006/relationships/image" Target="../media/image123.jpeg"/><Relationship Id="rId3" Type="http://schemas.openxmlformats.org/officeDocument/2006/relationships/hyperlink" Target="http://tryr.codeschool.com/" TargetMode="External"/><Relationship Id="rId7" Type="http://schemas.openxmlformats.org/officeDocument/2006/relationships/hyperlink" Target="http://www.revolutionanalytics.com/news-events/free-webinars/2013/intro-to-r-for-data-mining/" TargetMode="External"/><Relationship Id="rId2" Type="http://schemas.openxmlformats.org/officeDocument/2006/relationships/hyperlink" Target="http://cran.r-project.org/doc/manuals/R-intro.pdf" TargetMode="External"/><Relationship Id="rId1" Type="http://schemas.openxmlformats.org/officeDocument/2006/relationships/slideLayout" Target="../slideLayouts/slideLayout2.xml"/><Relationship Id="rId6" Type="http://schemas.openxmlformats.org/officeDocument/2006/relationships/hyperlink" Target="http://www.statmethods.net/" TargetMode="External"/><Relationship Id="rId5" Type="http://schemas.openxmlformats.org/officeDocument/2006/relationships/hyperlink" Target="https://www.coursera.org/" TargetMode="External"/><Relationship Id="rId4" Type="http://schemas.openxmlformats.org/officeDocument/2006/relationships/hyperlink" Target="http://blog.revolutionanalytics.com/2012/12/coursera-videos.html"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Layout" Target="../diagrams/layout1.xml"/><Relationship Id="rId7" Type="http://schemas.openxmlformats.org/officeDocument/2006/relationships/image" Target="../media/image6.png"/><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69.jpeg"/><Relationship Id="rId4" Type="http://schemas.openxmlformats.org/officeDocument/2006/relationships/image" Target="../media/image68.png"/></Relationships>
</file>

<file path=ppt/slides/_rels/slide7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58.png"/><Relationship Id="rId7" Type="http://schemas.openxmlformats.org/officeDocument/2006/relationships/image" Target="../media/image72.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60.png"/><Relationship Id="rId4" Type="http://schemas.openxmlformats.org/officeDocument/2006/relationships/image" Target="../media/image59.png"/></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diagramLayout" Target="../diagrams/layout3.xml"/><Relationship Id="rId7" Type="http://schemas.openxmlformats.org/officeDocument/2006/relationships/image" Target="../media/image10.png"/><Relationship Id="rId2" Type="http://schemas.openxmlformats.org/officeDocument/2006/relationships/diagramData" Target="../diagrams/data3.xml"/><Relationship Id="rId1" Type="http://schemas.openxmlformats.org/officeDocument/2006/relationships/slideLayout" Target="../slideLayouts/slideLayout9.xml"/><Relationship Id="rId6" Type="http://schemas.microsoft.com/office/2007/relationships/diagramDrawing" Target="../diagrams/drawing3.xml"/><Relationship Id="rId5" Type="http://schemas.openxmlformats.org/officeDocument/2006/relationships/diagramColors" Target="../diagrams/colors3.xml"/><Relationship Id="rId10" Type="http://schemas.openxmlformats.org/officeDocument/2006/relationships/image" Target="../media/image13.jpg"/><Relationship Id="rId4" Type="http://schemas.openxmlformats.org/officeDocument/2006/relationships/diagramQuickStyle" Target="../diagrams/quickStyle3.xml"/><Relationship Id="rId9" Type="http://schemas.openxmlformats.org/officeDocument/2006/relationships/image" Target="../media/image1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z="4050" i="0" dirty="0"/>
              <a:t/>
            </a:r>
            <a:br>
              <a:rPr lang="en-GB" sz="4050" i="0" dirty="0"/>
            </a:br>
            <a:r>
              <a:rPr lang="en-GB" sz="4050" i="0" dirty="0"/>
              <a:t/>
            </a:r>
            <a:br>
              <a:rPr lang="en-GB" sz="4050" i="0" dirty="0"/>
            </a:br>
            <a:r>
              <a:rPr lang="en-GB" sz="4050" i="0" dirty="0" smtClean="0"/>
              <a:t>R Training</a:t>
            </a:r>
            <a:br>
              <a:rPr lang="en-GB" sz="4050" i="0" dirty="0" smtClean="0"/>
            </a:br>
            <a:r>
              <a:rPr lang="en-GB" sz="4050" i="0" dirty="0" smtClean="0"/>
              <a:t>An Introduction to R</a:t>
            </a:r>
            <a:endParaRPr lang="en-GB" sz="4050" i="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82479" y="3873314"/>
            <a:ext cx="4860046" cy="1620777"/>
          </a:xfrm>
          <a:prstGeom prst="rect">
            <a:avLst/>
          </a:prstGeom>
        </p:spPr>
      </p:pic>
    </p:spTree>
    <p:extLst>
      <p:ext uri="{BB962C8B-B14F-4D97-AF65-F5344CB8AC3E}">
        <p14:creationId xmlns:p14="http://schemas.microsoft.com/office/powerpoint/2010/main" val="1646058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z="4050" i="0" dirty="0"/>
              <a:t/>
            </a:r>
            <a:br>
              <a:rPr lang="en-GB" sz="4050" i="0" dirty="0"/>
            </a:br>
            <a:r>
              <a:rPr lang="en-GB" sz="4050" i="0" dirty="0"/>
              <a:t>User Interface for R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4609" y="3443195"/>
            <a:ext cx="3219884" cy="2337397"/>
          </a:xfrm>
          <a:prstGeom prst="rect">
            <a:avLst/>
          </a:prstGeom>
        </p:spPr>
      </p:pic>
      <p:sp>
        <p:nvSpPr>
          <p:cNvPr id="4"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202447436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2696"/>
            <a:ext cx="8077200" cy="326726"/>
          </a:xfrm>
        </p:spPr>
        <p:txBody>
          <a:bodyPr/>
          <a:lstStyle/>
          <a:p>
            <a:r>
              <a:rPr lang="en-GB" dirty="0" smtClean="0"/>
              <a:t>The Disadvantages of Using Loops</a:t>
            </a:r>
            <a:endParaRPr lang="en-GB" dirty="0"/>
          </a:p>
        </p:txBody>
      </p:sp>
      <p:sp>
        <p:nvSpPr>
          <p:cNvPr id="3" name="Content Placeholder 2"/>
          <p:cNvSpPr>
            <a:spLocks noGrp="1"/>
          </p:cNvSpPr>
          <p:nvPr>
            <p:ph sz="quarter" idx="15"/>
          </p:nvPr>
        </p:nvSpPr>
        <p:spPr>
          <a:xfrm>
            <a:off x="467544" y="1117547"/>
            <a:ext cx="8077200" cy="3314700"/>
          </a:xfrm>
        </p:spPr>
        <p:txBody>
          <a:bodyPr/>
          <a:lstStyle/>
          <a:p>
            <a:r>
              <a:rPr lang="en-GB" sz="1400" dirty="0" smtClean="0"/>
              <a:t>As we have already mentioned, loops are very intuitive and useful but if they are used incorrectly or in certain situations, they have one main drawback:</a:t>
            </a:r>
          </a:p>
          <a:p>
            <a:endParaRPr lang="en-GB" sz="1400" dirty="0" smtClean="0"/>
          </a:p>
          <a:p>
            <a:pPr marL="51435" indent="-257175">
              <a:buFont typeface="Arial" panose="020B0604020202020204" pitchFamily="34" charset="0"/>
              <a:buChar char="•"/>
            </a:pPr>
            <a:r>
              <a:rPr lang="en-GB" sz="1400" dirty="0" smtClean="0"/>
              <a:t>Loops can be </a:t>
            </a:r>
            <a:r>
              <a:rPr lang="en-GB" sz="1400" b="1" dirty="0" smtClean="0"/>
              <a:t>slow</a:t>
            </a:r>
          </a:p>
          <a:p>
            <a:pPr marL="51435" indent="-257175">
              <a:buFont typeface="Arial" panose="020B0604020202020204" pitchFamily="34" charset="0"/>
              <a:buChar char="•"/>
            </a:pPr>
            <a:endParaRPr lang="en-GB" sz="1400" b="1" dirty="0" smtClean="0"/>
          </a:p>
          <a:p>
            <a:pPr marL="462915" lvl="2" indent="-257175">
              <a:buFont typeface="Arial" panose="020B0604020202020204" pitchFamily="34" charset="0"/>
              <a:buChar char="•"/>
            </a:pPr>
            <a:r>
              <a:rPr lang="en-GB" sz="1400" dirty="0" smtClean="0"/>
              <a:t>It is not always necessary to use loops, their significantly larger processing time compared to other commands means that they should only be used when absolutely necessary.</a:t>
            </a:r>
            <a:endParaRPr lang="en-GB" sz="1400" dirty="0"/>
          </a:p>
          <a:p>
            <a:pPr marL="462915" lvl="2" indent="-257175">
              <a:buFont typeface="Arial" panose="020B0604020202020204" pitchFamily="34" charset="0"/>
              <a:buChar char="•"/>
            </a:pPr>
            <a:r>
              <a:rPr lang="en-GB" sz="1400" dirty="0" smtClean="0"/>
              <a:t>“Growing” the data set by using </a:t>
            </a:r>
            <a:r>
              <a:rPr lang="en-GB" sz="1400" b="1" i="1" dirty="0" err="1" smtClean="0"/>
              <a:t>cbind</a:t>
            </a:r>
            <a:r>
              <a:rPr lang="en-GB" sz="1400" dirty="0" smtClean="0"/>
              <a:t> or </a:t>
            </a:r>
            <a:r>
              <a:rPr lang="en-GB" sz="1400" b="1" i="1" dirty="0" err="1" smtClean="0"/>
              <a:t>rbind</a:t>
            </a:r>
            <a:r>
              <a:rPr lang="en-GB" sz="1400" dirty="0" smtClean="0"/>
              <a:t> inside a loop is a bad idea if you are looking for good processing speeds and efficient programming.</a:t>
            </a:r>
          </a:p>
        </p:txBody>
      </p:sp>
      <p:sp>
        <p:nvSpPr>
          <p:cNvPr id="4"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22908397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2696"/>
            <a:ext cx="8077200" cy="326726"/>
          </a:xfrm>
        </p:spPr>
        <p:txBody>
          <a:bodyPr/>
          <a:lstStyle/>
          <a:p>
            <a:r>
              <a:rPr lang="en-GB" dirty="0" smtClean="0"/>
              <a:t>The Disadvantages of Using Loops</a:t>
            </a:r>
            <a:endParaRPr lang="en-GB" dirty="0"/>
          </a:p>
        </p:txBody>
      </p:sp>
      <p:sp>
        <p:nvSpPr>
          <p:cNvPr id="3" name="Content Placeholder 2"/>
          <p:cNvSpPr>
            <a:spLocks noGrp="1"/>
          </p:cNvSpPr>
          <p:nvPr>
            <p:ph sz="quarter" idx="15"/>
          </p:nvPr>
        </p:nvSpPr>
        <p:spPr>
          <a:xfrm>
            <a:off x="467544" y="1117547"/>
            <a:ext cx="8077200" cy="3314700"/>
          </a:xfrm>
        </p:spPr>
        <p:txBody>
          <a:bodyPr/>
          <a:lstStyle/>
          <a:p>
            <a:r>
              <a:rPr lang="en-GB" sz="1400" dirty="0" smtClean="0"/>
              <a:t>As we have already mentioned, loops are very intuitive and useful but if they are used incorrectly or in certain situations, they have one main drawback:</a:t>
            </a:r>
          </a:p>
          <a:p>
            <a:endParaRPr lang="en-GB" sz="1400" dirty="0" smtClean="0"/>
          </a:p>
          <a:p>
            <a:pPr marL="51435" indent="-257175">
              <a:buFont typeface="Arial" panose="020B0604020202020204" pitchFamily="34" charset="0"/>
              <a:buChar char="•"/>
            </a:pPr>
            <a:r>
              <a:rPr lang="en-GB" sz="1400" dirty="0" smtClean="0"/>
              <a:t>Loops can be </a:t>
            </a:r>
            <a:r>
              <a:rPr lang="en-GB" sz="1400" b="1" dirty="0" smtClean="0"/>
              <a:t>slow</a:t>
            </a:r>
          </a:p>
          <a:p>
            <a:pPr marL="51435" indent="-257175">
              <a:buFont typeface="Arial" panose="020B0604020202020204" pitchFamily="34" charset="0"/>
              <a:buChar char="•"/>
            </a:pPr>
            <a:endParaRPr lang="en-GB" sz="1400" b="1" dirty="0" smtClean="0"/>
          </a:p>
          <a:p>
            <a:pPr marL="462915" lvl="2" indent="-257175">
              <a:buFont typeface="Arial" panose="020B0604020202020204" pitchFamily="34" charset="0"/>
              <a:buChar char="•"/>
            </a:pPr>
            <a:r>
              <a:rPr lang="en-GB" sz="1400" dirty="0" smtClean="0"/>
              <a:t>It is not always necessary to use loops, their significantly larger processing time compared to other commands means that they should only be used when absolutely necessary.</a:t>
            </a:r>
            <a:endParaRPr lang="en-GB" sz="1400" dirty="0"/>
          </a:p>
          <a:p>
            <a:pPr marL="462915" lvl="2" indent="-257175">
              <a:buFont typeface="Arial" panose="020B0604020202020204" pitchFamily="34" charset="0"/>
              <a:buChar char="•"/>
            </a:pPr>
            <a:r>
              <a:rPr lang="en-GB" sz="1400" dirty="0" smtClean="0"/>
              <a:t>“Growing” the data set by using </a:t>
            </a:r>
            <a:r>
              <a:rPr lang="en-GB" sz="1400" b="1" i="1" dirty="0" err="1" smtClean="0"/>
              <a:t>cbind</a:t>
            </a:r>
            <a:r>
              <a:rPr lang="en-GB" sz="1400" dirty="0" smtClean="0"/>
              <a:t> or </a:t>
            </a:r>
            <a:r>
              <a:rPr lang="en-GB" sz="1400" b="1" i="1" dirty="0" err="1" smtClean="0"/>
              <a:t>rbind</a:t>
            </a:r>
            <a:r>
              <a:rPr lang="en-GB" sz="1400" dirty="0" smtClean="0"/>
              <a:t> inside a loop is a bad idea if you are looking for good processing speeds and efficient programming.</a:t>
            </a:r>
          </a:p>
          <a:p>
            <a:pPr marL="462915" lvl="2" indent="-257175">
              <a:buFont typeface="Arial" panose="020B0604020202020204" pitchFamily="34" charset="0"/>
              <a:buChar char="•"/>
            </a:pPr>
            <a:r>
              <a:rPr lang="en-GB" sz="1400" dirty="0" smtClean="0"/>
              <a:t>It is better to create a blank output first and then fill it in using a loop.</a:t>
            </a:r>
            <a:endParaRPr lang="en-GB" sz="1400" dirty="0"/>
          </a:p>
        </p:txBody>
      </p:sp>
      <p:sp>
        <p:nvSpPr>
          <p:cNvPr id="4"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4094244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2696"/>
            <a:ext cx="8077200" cy="365414"/>
          </a:xfrm>
        </p:spPr>
        <p:txBody>
          <a:bodyPr/>
          <a:lstStyle/>
          <a:p>
            <a:r>
              <a:rPr lang="en-GB" dirty="0" smtClean="0"/>
              <a:t>Types of Loops</a:t>
            </a:r>
            <a:endParaRPr lang="en-GB" dirty="0"/>
          </a:p>
        </p:txBody>
      </p:sp>
      <p:sp>
        <p:nvSpPr>
          <p:cNvPr id="3" name="Content Placeholder 2"/>
          <p:cNvSpPr>
            <a:spLocks noGrp="1"/>
          </p:cNvSpPr>
          <p:nvPr>
            <p:ph sz="quarter" idx="15"/>
          </p:nvPr>
        </p:nvSpPr>
        <p:spPr>
          <a:xfrm>
            <a:off x="467544" y="1160813"/>
            <a:ext cx="8077200" cy="3646170"/>
          </a:xfrm>
        </p:spPr>
        <p:txBody>
          <a:bodyPr/>
          <a:lstStyle/>
          <a:p>
            <a:r>
              <a:rPr lang="en-GB" sz="1400" dirty="0" smtClean="0"/>
              <a:t>There are two main types of loops which we will now look into in more detail:</a:t>
            </a:r>
          </a:p>
        </p:txBody>
      </p:sp>
      <p:sp>
        <p:nvSpPr>
          <p:cNvPr id="4"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pic>
        <p:nvPicPr>
          <p:cNvPr id="82946" name="Picture 2" descr="http://robdkelly.com/wp-content/uploads/2012/02/Brown-Orange-Top-Type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99792" y="2060848"/>
            <a:ext cx="3364310" cy="3027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9142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2696"/>
            <a:ext cx="8077200" cy="365414"/>
          </a:xfrm>
        </p:spPr>
        <p:txBody>
          <a:bodyPr/>
          <a:lstStyle/>
          <a:p>
            <a:r>
              <a:rPr lang="en-GB" dirty="0" smtClean="0"/>
              <a:t>Types of Loops</a:t>
            </a:r>
            <a:endParaRPr lang="en-GB" dirty="0"/>
          </a:p>
        </p:txBody>
      </p:sp>
      <p:sp>
        <p:nvSpPr>
          <p:cNvPr id="3" name="Content Placeholder 2"/>
          <p:cNvSpPr>
            <a:spLocks noGrp="1"/>
          </p:cNvSpPr>
          <p:nvPr>
            <p:ph sz="quarter" idx="15"/>
          </p:nvPr>
        </p:nvSpPr>
        <p:spPr>
          <a:xfrm>
            <a:off x="467544" y="1160813"/>
            <a:ext cx="8077200" cy="3646170"/>
          </a:xfrm>
        </p:spPr>
        <p:txBody>
          <a:bodyPr/>
          <a:lstStyle/>
          <a:p>
            <a:r>
              <a:rPr lang="en-GB" sz="1400" dirty="0" smtClean="0"/>
              <a:t>There are two main types of loops which we will now look into in more detail:</a:t>
            </a:r>
          </a:p>
          <a:p>
            <a:endParaRPr lang="en-GB" sz="1400" dirty="0"/>
          </a:p>
          <a:p>
            <a:pPr lvl="2" indent="-342900">
              <a:buFont typeface="+mj-lt"/>
              <a:buAutoNum type="arabicPeriod"/>
            </a:pPr>
            <a:r>
              <a:rPr lang="en-GB" sz="1400" b="1" dirty="0" smtClean="0"/>
              <a:t>For Loops </a:t>
            </a:r>
            <a:r>
              <a:rPr lang="en-GB" sz="1400" dirty="0" smtClean="0"/>
              <a:t>– used to iterate over a vector with distinct values.</a:t>
            </a:r>
          </a:p>
        </p:txBody>
      </p:sp>
      <p:sp>
        <p:nvSpPr>
          <p:cNvPr id="4"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11874147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2696"/>
            <a:ext cx="8077200" cy="365414"/>
          </a:xfrm>
        </p:spPr>
        <p:txBody>
          <a:bodyPr/>
          <a:lstStyle/>
          <a:p>
            <a:r>
              <a:rPr lang="en-GB" dirty="0" smtClean="0"/>
              <a:t>Types of Loops</a:t>
            </a:r>
            <a:endParaRPr lang="en-GB" dirty="0"/>
          </a:p>
        </p:txBody>
      </p:sp>
      <p:sp>
        <p:nvSpPr>
          <p:cNvPr id="3" name="Content Placeholder 2"/>
          <p:cNvSpPr>
            <a:spLocks noGrp="1"/>
          </p:cNvSpPr>
          <p:nvPr>
            <p:ph sz="quarter" idx="15"/>
          </p:nvPr>
        </p:nvSpPr>
        <p:spPr>
          <a:xfrm>
            <a:off x="467544" y="1160813"/>
            <a:ext cx="8077200" cy="3646170"/>
          </a:xfrm>
        </p:spPr>
        <p:txBody>
          <a:bodyPr/>
          <a:lstStyle/>
          <a:p>
            <a:r>
              <a:rPr lang="en-GB" sz="1400" dirty="0" smtClean="0"/>
              <a:t>There are two main types of loops which we will now look into in more detail:</a:t>
            </a:r>
          </a:p>
          <a:p>
            <a:endParaRPr lang="en-GB" sz="1400" dirty="0"/>
          </a:p>
          <a:p>
            <a:pPr lvl="2" indent="-342900">
              <a:buFont typeface="+mj-lt"/>
              <a:buAutoNum type="arabicPeriod"/>
            </a:pPr>
            <a:r>
              <a:rPr lang="en-GB" sz="1400" b="1" dirty="0" smtClean="0"/>
              <a:t>For Loops </a:t>
            </a:r>
            <a:r>
              <a:rPr lang="en-GB" sz="1400" dirty="0" smtClean="0"/>
              <a:t>– used to iterate over a vector with distinct values.</a:t>
            </a:r>
          </a:p>
          <a:p>
            <a:pPr lvl="2" indent="-342900">
              <a:buFont typeface="+mj-lt"/>
              <a:buAutoNum type="arabicPeriod"/>
            </a:pPr>
            <a:endParaRPr lang="en-GB" sz="1400" dirty="0" smtClean="0"/>
          </a:p>
          <a:p>
            <a:pPr lvl="2" indent="-342900">
              <a:buFont typeface="+mj-lt"/>
              <a:buAutoNum type="arabicPeriod"/>
            </a:pPr>
            <a:endParaRPr lang="en-GB" sz="1400" dirty="0" smtClean="0"/>
          </a:p>
          <a:p>
            <a:pPr lvl="2" indent="-342900">
              <a:buFont typeface="+mj-lt"/>
              <a:buAutoNum type="arabicPeriod"/>
            </a:pPr>
            <a:r>
              <a:rPr lang="en-GB" sz="1400" b="1" dirty="0" smtClean="0"/>
              <a:t>While Loops </a:t>
            </a:r>
            <a:r>
              <a:rPr lang="en-GB" sz="1400" dirty="0" smtClean="0"/>
              <a:t>– used to loop until a specified condition is met.</a:t>
            </a:r>
            <a:endParaRPr lang="en-GB" sz="1400" b="1" dirty="0"/>
          </a:p>
        </p:txBody>
      </p:sp>
      <p:sp>
        <p:nvSpPr>
          <p:cNvPr id="4"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275619023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2696"/>
            <a:ext cx="8077200" cy="365414"/>
          </a:xfrm>
        </p:spPr>
        <p:txBody>
          <a:bodyPr/>
          <a:lstStyle/>
          <a:p>
            <a:r>
              <a:rPr lang="en-GB" dirty="0" smtClean="0"/>
              <a:t>For Loops</a:t>
            </a:r>
            <a:endParaRPr lang="en-GB" dirty="0"/>
          </a:p>
        </p:txBody>
      </p:sp>
      <p:sp>
        <p:nvSpPr>
          <p:cNvPr id="3" name="Content Placeholder 2"/>
          <p:cNvSpPr>
            <a:spLocks noGrp="1"/>
          </p:cNvSpPr>
          <p:nvPr>
            <p:ph sz="quarter" idx="15"/>
          </p:nvPr>
        </p:nvSpPr>
        <p:spPr>
          <a:xfrm>
            <a:off x="467544" y="1105390"/>
            <a:ext cx="5670731" cy="3646170"/>
          </a:xfrm>
        </p:spPr>
        <p:txBody>
          <a:bodyPr/>
          <a:lstStyle/>
          <a:p>
            <a:pPr marL="51435" indent="-257175">
              <a:buFont typeface="Arial" panose="020B0604020202020204" pitchFamily="34" charset="0"/>
              <a:buChar char="•"/>
            </a:pPr>
            <a:r>
              <a:rPr lang="en-GB" sz="1400" dirty="0" smtClean="0"/>
              <a:t>How does a </a:t>
            </a:r>
            <a:r>
              <a:rPr lang="en-GB" sz="1400" b="1" i="1" dirty="0" smtClean="0"/>
              <a:t>For </a:t>
            </a:r>
            <a:r>
              <a:rPr lang="en-GB" sz="1400" b="1" i="1" dirty="0"/>
              <a:t>L</a:t>
            </a:r>
            <a:r>
              <a:rPr lang="en-GB" sz="1400" b="1" i="1" dirty="0" smtClean="0"/>
              <a:t>oop </a:t>
            </a:r>
            <a:r>
              <a:rPr lang="en-GB" sz="1400" dirty="0" smtClean="0"/>
              <a:t>work?</a:t>
            </a:r>
          </a:p>
          <a:p>
            <a:pPr marL="411480" lvl="3" indent="0">
              <a:buNone/>
            </a:pPr>
            <a:endParaRPr lang="en-GB" dirty="0" smtClean="0"/>
          </a:p>
          <a:p>
            <a:pPr indent="0"/>
            <a:endParaRPr lang="en-GB" dirty="0"/>
          </a:p>
        </p:txBody>
      </p:sp>
      <p:pic>
        <p:nvPicPr>
          <p:cNvPr id="6146" name="Picture 2" descr="http://www.databison.com/wp-content/uploads/2009/04/excel-vba-for-loop-do-while-loop-and-do-until-loo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1772816"/>
            <a:ext cx="5277198" cy="3694040"/>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324441628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2696"/>
            <a:ext cx="8077200" cy="365414"/>
          </a:xfrm>
        </p:spPr>
        <p:txBody>
          <a:bodyPr/>
          <a:lstStyle/>
          <a:p>
            <a:r>
              <a:rPr lang="en-GB" dirty="0" smtClean="0"/>
              <a:t>For Loops</a:t>
            </a:r>
            <a:endParaRPr lang="en-GB" dirty="0"/>
          </a:p>
        </p:txBody>
      </p:sp>
      <p:sp>
        <p:nvSpPr>
          <p:cNvPr id="3" name="Content Placeholder 2"/>
          <p:cNvSpPr>
            <a:spLocks noGrp="1"/>
          </p:cNvSpPr>
          <p:nvPr>
            <p:ph sz="quarter" idx="15"/>
          </p:nvPr>
        </p:nvSpPr>
        <p:spPr>
          <a:xfrm>
            <a:off x="467544" y="1105390"/>
            <a:ext cx="5670731" cy="3646170"/>
          </a:xfrm>
        </p:spPr>
        <p:txBody>
          <a:bodyPr/>
          <a:lstStyle/>
          <a:p>
            <a:pPr marL="51435" indent="-257175">
              <a:buFont typeface="Arial" panose="020B0604020202020204" pitchFamily="34" charset="0"/>
              <a:buChar char="•"/>
            </a:pPr>
            <a:r>
              <a:rPr lang="en-GB" sz="1400" dirty="0" smtClean="0"/>
              <a:t>How does a </a:t>
            </a:r>
            <a:r>
              <a:rPr lang="en-GB" sz="1400" b="1" i="1" dirty="0" smtClean="0"/>
              <a:t>For </a:t>
            </a:r>
            <a:r>
              <a:rPr lang="en-GB" sz="1400" b="1" i="1" dirty="0"/>
              <a:t>L</a:t>
            </a:r>
            <a:r>
              <a:rPr lang="en-GB" sz="1400" b="1" i="1" dirty="0" smtClean="0"/>
              <a:t>oop </a:t>
            </a:r>
            <a:r>
              <a:rPr lang="en-GB" sz="1400" dirty="0" smtClean="0"/>
              <a:t>work?</a:t>
            </a:r>
          </a:p>
          <a:p>
            <a:pPr marL="411480" lvl="3" indent="0">
              <a:buNone/>
            </a:pPr>
            <a:endParaRPr lang="en-GB" dirty="0" smtClean="0"/>
          </a:p>
          <a:p>
            <a:pPr indent="0"/>
            <a:endParaRPr lang="en-GB" dirty="0"/>
          </a:p>
        </p:txBody>
      </p:sp>
      <p:pic>
        <p:nvPicPr>
          <p:cNvPr id="4" name="Picture 3"/>
          <p:cNvPicPr>
            <a:picLocks noChangeAspect="1"/>
          </p:cNvPicPr>
          <p:nvPr/>
        </p:nvPicPr>
        <p:blipFill>
          <a:blip r:embed="rId2"/>
          <a:stretch>
            <a:fillRect/>
          </a:stretch>
        </p:blipFill>
        <p:spPr>
          <a:xfrm>
            <a:off x="2921479" y="1340768"/>
            <a:ext cx="3169330" cy="4696718"/>
          </a:xfrm>
          <a:prstGeom prst="rect">
            <a:avLst/>
          </a:prstGeom>
        </p:spPr>
      </p:pic>
      <p:sp>
        <p:nvSpPr>
          <p:cNvPr id="5"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270895743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2696"/>
            <a:ext cx="8077200" cy="365414"/>
          </a:xfrm>
        </p:spPr>
        <p:txBody>
          <a:bodyPr/>
          <a:lstStyle/>
          <a:p>
            <a:r>
              <a:rPr lang="en-GB" dirty="0" smtClean="0"/>
              <a:t>For Loops</a:t>
            </a:r>
            <a:endParaRPr lang="en-GB" dirty="0"/>
          </a:p>
        </p:txBody>
      </p:sp>
      <p:sp>
        <p:nvSpPr>
          <p:cNvPr id="3" name="Content Placeholder 2"/>
          <p:cNvSpPr>
            <a:spLocks noGrp="1"/>
          </p:cNvSpPr>
          <p:nvPr>
            <p:ph sz="quarter" idx="15"/>
          </p:nvPr>
        </p:nvSpPr>
        <p:spPr>
          <a:xfrm>
            <a:off x="467544" y="1105390"/>
            <a:ext cx="5670731" cy="3646170"/>
          </a:xfrm>
        </p:spPr>
        <p:txBody>
          <a:bodyPr/>
          <a:lstStyle/>
          <a:p>
            <a:pPr marL="51435" indent="-257175">
              <a:buFont typeface="Arial" panose="020B0604020202020204" pitchFamily="34" charset="0"/>
              <a:buChar char="•"/>
            </a:pPr>
            <a:r>
              <a:rPr lang="en-GB" sz="1400" dirty="0" smtClean="0"/>
              <a:t>How does a </a:t>
            </a:r>
            <a:r>
              <a:rPr lang="en-GB" sz="1400" b="1" i="1" dirty="0" smtClean="0"/>
              <a:t>For </a:t>
            </a:r>
            <a:r>
              <a:rPr lang="en-GB" sz="1400" b="1" i="1" dirty="0"/>
              <a:t>L</a:t>
            </a:r>
            <a:r>
              <a:rPr lang="en-GB" sz="1400" b="1" i="1" dirty="0" smtClean="0"/>
              <a:t>oop </a:t>
            </a:r>
            <a:r>
              <a:rPr lang="en-GB" sz="1400" dirty="0" smtClean="0"/>
              <a:t>work?</a:t>
            </a:r>
          </a:p>
          <a:p>
            <a:pPr indent="0"/>
            <a:endParaRPr lang="en-GB" sz="1400" dirty="0"/>
          </a:p>
          <a:p>
            <a:pPr indent="0"/>
            <a:endParaRPr lang="en-GB" sz="1400" dirty="0" smtClean="0"/>
          </a:p>
          <a:p>
            <a:pPr marL="668655" lvl="3" indent="-257175">
              <a:buFont typeface="Arial" panose="020B0604020202020204" pitchFamily="34" charset="0"/>
              <a:buChar char="•"/>
            </a:pPr>
            <a:r>
              <a:rPr lang="en-GB" sz="1400" dirty="0" smtClean="0"/>
              <a:t>Before initiating the loop, the sequence on which the loop is executed must be defined.</a:t>
            </a:r>
          </a:p>
          <a:p>
            <a:pPr indent="0"/>
            <a:endParaRPr lang="en-GB" dirty="0"/>
          </a:p>
        </p:txBody>
      </p:sp>
      <p:pic>
        <p:nvPicPr>
          <p:cNvPr id="4" name="Picture 3"/>
          <p:cNvPicPr>
            <a:picLocks noChangeAspect="1"/>
          </p:cNvPicPr>
          <p:nvPr/>
        </p:nvPicPr>
        <p:blipFill>
          <a:blip r:embed="rId2"/>
          <a:stretch>
            <a:fillRect/>
          </a:stretch>
        </p:blipFill>
        <p:spPr>
          <a:xfrm>
            <a:off x="6394584" y="1445929"/>
            <a:ext cx="1778794" cy="2636044"/>
          </a:xfrm>
          <a:prstGeom prst="rect">
            <a:avLst/>
          </a:prstGeom>
        </p:spPr>
      </p:pic>
      <p:sp>
        <p:nvSpPr>
          <p:cNvPr id="5"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10768691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2696"/>
            <a:ext cx="8077200" cy="365414"/>
          </a:xfrm>
        </p:spPr>
        <p:txBody>
          <a:bodyPr/>
          <a:lstStyle/>
          <a:p>
            <a:r>
              <a:rPr lang="en-GB" dirty="0" smtClean="0"/>
              <a:t>For Loops</a:t>
            </a:r>
            <a:endParaRPr lang="en-GB" dirty="0"/>
          </a:p>
        </p:txBody>
      </p:sp>
      <p:sp>
        <p:nvSpPr>
          <p:cNvPr id="3" name="Content Placeholder 2"/>
          <p:cNvSpPr>
            <a:spLocks noGrp="1"/>
          </p:cNvSpPr>
          <p:nvPr>
            <p:ph sz="quarter" idx="15"/>
          </p:nvPr>
        </p:nvSpPr>
        <p:spPr>
          <a:xfrm>
            <a:off x="467544" y="1105390"/>
            <a:ext cx="5670731" cy="3646170"/>
          </a:xfrm>
        </p:spPr>
        <p:txBody>
          <a:bodyPr/>
          <a:lstStyle/>
          <a:p>
            <a:pPr marL="51435" indent="-257175">
              <a:buFont typeface="Arial" panose="020B0604020202020204" pitchFamily="34" charset="0"/>
              <a:buChar char="•"/>
            </a:pPr>
            <a:r>
              <a:rPr lang="en-GB" sz="1400" dirty="0" smtClean="0"/>
              <a:t>How does a </a:t>
            </a:r>
            <a:r>
              <a:rPr lang="en-GB" sz="1400" b="1" i="1" dirty="0" smtClean="0"/>
              <a:t>For </a:t>
            </a:r>
            <a:r>
              <a:rPr lang="en-GB" sz="1400" b="1" i="1" dirty="0"/>
              <a:t>L</a:t>
            </a:r>
            <a:r>
              <a:rPr lang="en-GB" sz="1400" b="1" i="1" dirty="0" smtClean="0"/>
              <a:t>oop </a:t>
            </a:r>
            <a:r>
              <a:rPr lang="en-GB" sz="1400" dirty="0" smtClean="0"/>
              <a:t>work?</a:t>
            </a:r>
          </a:p>
          <a:p>
            <a:pPr indent="0"/>
            <a:endParaRPr lang="en-GB" sz="1400" dirty="0"/>
          </a:p>
          <a:p>
            <a:pPr indent="0"/>
            <a:endParaRPr lang="en-GB" sz="1400" dirty="0" smtClean="0"/>
          </a:p>
          <a:p>
            <a:pPr marL="668655" lvl="3" indent="-257175">
              <a:buFont typeface="Arial" panose="020B0604020202020204" pitchFamily="34" charset="0"/>
              <a:buChar char="•"/>
            </a:pPr>
            <a:r>
              <a:rPr lang="en-GB" sz="1400" dirty="0" smtClean="0"/>
              <a:t>Before initiating the loop, the sequence on which the loop is executed must be defined.</a:t>
            </a:r>
          </a:p>
          <a:p>
            <a:pPr marL="668655" lvl="3" indent="-257175">
              <a:buFont typeface="Arial" panose="020B0604020202020204" pitchFamily="34" charset="0"/>
              <a:buChar char="•"/>
            </a:pPr>
            <a:endParaRPr lang="en-GB" sz="1400" dirty="0" smtClean="0"/>
          </a:p>
          <a:p>
            <a:pPr marL="668655" lvl="3" indent="-257175">
              <a:buFont typeface="Arial" panose="020B0604020202020204" pitchFamily="34" charset="0"/>
              <a:buChar char="•"/>
            </a:pPr>
            <a:r>
              <a:rPr lang="en-GB" sz="1400" dirty="0" smtClean="0"/>
              <a:t>The statement is executed using each value of the sequence as an input on a case by case basis.</a:t>
            </a:r>
          </a:p>
          <a:p>
            <a:pPr indent="0"/>
            <a:endParaRPr lang="en-GB" dirty="0"/>
          </a:p>
        </p:txBody>
      </p:sp>
      <p:pic>
        <p:nvPicPr>
          <p:cNvPr id="4" name="Picture 3"/>
          <p:cNvPicPr>
            <a:picLocks noChangeAspect="1"/>
          </p:cNvPicPr>
          <p:nvPr/>
        </p:nvPicPr>
        <p:blipFill>
          <a:blip r:embed="rId2"/>
          <a:stretch>
            <a:fillRect/>
          </a:stretch>
        </p:blipFill>
        <p:spPr>
          <a:xfrm>
            <a:off x="6394584" y="1445929"/>
            <a:ext cx="1778794" cy="2636044"/>
          </a:xfrm>
          <a:prstGeom prst="rect">
            <a:avLst/>
          </a:prstGeom>
        </p:spPr>
      </p:pic>
      <p:sp>
        <p:nvSpPr>
          <p:cNvPr id="5"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235579588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2696"/>
            <a:ext cx="8077200" cy="365414"/>
          </a:xfrm>
        </p:spPr>
        <p:txBody>
          <a:bodyPr/>
          <a:lstStyle/>
          <a:p>
            <a:r>
              <a:rPr lang="en-GB" dirty="0" smtClean="0"/>
              <a:t>For Loops</a:t>
            </a:r>
            <a:endParaRPr lang="en-GB" dirty="0"/>
          </a:p>
        </p:txBody>
      </p:sp>
      <p:sp>
        <p:nvSpPr>
          <p:cNvPr id="3" name="Content Placeholder 2"/>
          <p:cNvSpPr>
            <a:spLocks noGrp="1"/>
          </p:cNvSpPr>
          <p:nvPr>
            <p:ph sz="quarter" idx="15"/>
          </p:nvPr>
        </p:nvSpPr>
        <p:spPr>
          <a:xfrm>
            <a:off x="467544" y="1105390"/>
            <a:ext cx="5670731" cy="3646170"/>
          </a:xfrm>
        </p:spPr>
        <p:txBody>
          <a:bodyPr/>
          <a:lstStyle/>
          <a:p>
            <a:pPr marL="51435" indent="-257175">
              <a:buFont typeface="Arial" panose="020B0604020202020204" pitchFamily="34" charset="0"/>
              <a:buChar char="•"/>
            </a:pPr>
            <a:r>
              <a:rPr lang="en-GB" sz="1400" dirty="0" smtClean="0"/>
              <a:t>How does a </a:t>
            </a:r>
            <a:r>
              <a:rPr lang="en-GB" sz="1400" b="1" i="1" dirty="0" smtClean="0"/>
              <a:t>For </a:t>
            </a:r>
            <a:r>
              <a:rPr lang="en-GB" sz="1400" b="1" i="1" dirty="0"/>
              <a:t>L</a:t>
            </a:r>
            <a:r>
              <a:rPr lang="en-GB" sz="1400" b="1" i="1" dirty="0" smtClean="0"/>
              <a:t>oop </a:t>
            </a:r>
            <a:r>
              <a:rPr lang="en-GB" sz="1400" dirty="0" smtClean="0"/>
              <a:t>work?</a:t>
            </a:r>
          </a:p>
          <a:p>
            <a:pPr indent="0"/>
            <a:endParaRPr lang="en-GB" sz="1400" dirty="0"/>
          </a:p>
          <a:p>
            <a:pPr indent="0"/>
            <a:endParaRPr lang="en-GB" sz="1400" dirty="0" smtClean="0"/>
          </a:p>
          <a:p>
            <a:pPr marL="668655" lvl="3" indent="-257175">
              <a:buFont typeface="Arial" panose="020B0604020202020204" pitchFamily="34" charset="0"/>
              <a:buChar char="•"/>
            </a:pPr>
            <a:r>
              <a:rPr lang="en-GB" sz="1400" dirty="0" smtClean="0"/>
              <a:t>Before initiating the loop, the sequence on which the loop is executed must be defined.</a:t>
            </a:r>
          </a:p>
          <a:p>
            <a:pPr marL="668655" lvl="3" indent="-257175">
              <a:buFont typeface="Arial" panose="020B0604020202020204" pitchFamily="34" charset="0"/>
              <a:buChar char="•"/>
            </a:pPr>
            <a:endParaRPr lang="en-GB" sz="1400" dirty="0" smtClean="0"/>
          </a:p>
          <a:p>
            <a:pPr marL="668655" lvl="3" indent="-257175">
              <a:buFont typeface="Arial" panose="020B0604020202020204" pitchFamily="34" charset="0"/>
              <a:buChar char="•"/>
            </a:pPr>
            <a:r>
              <a:rPr lang="en-GB" sz="1400" dirty="0" smtClean="0"/>
              <a:t>The statement is executed using each value of the sequence as an input on a case by case basis.</a:t>
            </a:r>
          </a:p>
          <a:p>
            <a:pPr marL="668655" lvl="3" indent="-257175">
              <a:buFont typeface="Arial" panose="020B0604020202020204" pitchFamily="34" charset="0"/>
              <a:buChar char="•"/>
            </a:pPr>
            <a:endParaRPr lang="en-GB" sz="1400" dirty="0" smtClean="0"/>
          </a:p>
          <a:p>
            <a:pPr marL="668655" lvl="3" indent="-257175">
              <a:buFont typeface="Arial" panose="020B0604020202020204" pitchFamily="34" charset="0"/>
              <a:buChar char="•"/>
            </a:pPr>
            <a:r>
              <a:rPr lang="en-GB" sz="1400" dirty="0" smtClean="0"/>
              <a:t>When the last item of the sequence is reached, the loop operator terminates.</a:t>
            </a:r>
          </a:p>
          <a:p>
            <a:pPr marL="668655" lvl="3" indent="-257175">
              <a:buFont typeface="Arial" panose="020B0604020202020204" pitchFamily="34" charset="0"/>
              <a:buChar char="•"/>
            </a:pPr>
            <a:endParaRPr lang="en-GB" dirty="0" smtClean="0"/>
          </a:p>
          <a:p>
            <a:pPr indent="0"/>
            <a:endParaRPr lang="en-GB" dirty="0"/>
          </a:p>
        </p:txBody>
      </p:sp>
      <p:pic>
        <p:nvPicPr>
          <p:cNvPr id="4" name="Picture 3"/>
          <p:cNvPicPr>
            <a:picLocks noChangeAspect="1"/>
          </p:cNvPicPr>
          <p:nvPr/>
        </p:nvPicPr>
        <p:blipFill>
          <a:blip r:embed="rId2"/>
          <a:stretch>
            <a:fillRect/>
          </a:stretch>
        </p:blipFill>
        <p:spPr>
          <a:xfrm>
            <a:off x="6138275" y="1445928"/>
            <a:ext cx="2250149" cy="3334558"/>
          </a:xfrm>
          <a:prstGeom prst="rect">
            <a:avLst/>
          </a:prstGeom>
        </p:spPr>
      </p:pic>
      <p:sp>
        <p:nvSpPr>
          <p:cNvPr id="5"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3546802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z="2100" i="0" dirty="0"/>
              <a:t>Graphical User Interface for R</a:t>
            </a:r>
          </a:p>
        </p:txBody>
      </p:sp>
      <p:sp>
        <p:nvSpPr>
          <p:cNvPr id="3" name="Subtitle 2"/>
          <p:cNvSpPr>
            <a:spLocks noGrp="1"/>
          </p:cNvSpPr>
          <p:nvPr>
            <p:ph type="subTitle" idx="1"/>
          </p:nvPr>
        </p:nvSpPr>
        <p:spPr>
          <a:xfrm>
            <a:off x="533400" y="1991735"/>
            <a:ext cx="8077200" cy="1028699"/>
          </a:xfrm>
        </p:spPr>
        <p:txBody>
          <a:bodyPr/>
          <a:lstStyle/>
          <a:p>
            <a:r>
              <a:rPr lang="en-GB" sz="1400" dirty="0"/>
              <a:t>R is basically a command language. Though there are different graphical user interfaces available for R like Red-R, JGR, R Commander (</a:t>
            </a:r>
            <a:r>
              <a:rPr lang="en-GB" sz="1400" dirty="0" err="1"/>
              <a:t>Rcmdr</a:t>
            </a:r>
            <a:r>
              <a:rPr lang="en-GB" sz="1400" dirty="0"/>
              <a:t>) etc., R Studio is the most popular Integrated development environment (IDE) for R.</a:t>
            </a:r>
          </a:p>
          <a:p>
            <a:endParaRPr lang="en-GB" sz="1200" dirty="0"/>
          </a:p>
          <a:p>
            <a:endParaRPr lang="en-GB" sz="12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6119" y="4465201"/>
            <a:ext cx="2471738" cy="104298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92411" y="4112341"/>
            <a:ext cx="2515250" cy="188840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 y="4467186"/>
            <a:ext cx="2185988" cy="117871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38692" y="2606961"/>
            <a:ext cx="2271713" cy="1135856"/>
          </a:xfrm>
          <a:prstGeom prst="rect">
            <a:avLst/>
          </a:prstGeom>
        </p:spPr>
      </p:pic>
      <p:sp>
        <p:nvSpPr>
          <p:cNvPr id="8"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252233292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2696"/>
            <a:ext cx="8077200" cy="365414"/>
          </a:xfrm>
        </p:spPr>
        <p:txBody>
          <a:bodyPr/>
          <a:lstStyle/>
          <a:p>
            <a:r>
              <a:rPr lang="en-GB" dirty="0" smtClean="0"/>
              <a:t>For Loops – Syntax</a:t>
            </a:r>
            <a:br>
              <a:rPr lang="en-GB" dirty="0" smtClean="0"/>
            </a:br>
            <a:endParaRPr lang="en-GB" dirty="0"/>
          </a:p>
        </p:txBody>
      </p:sp>
      <p:sp>
        <p:nvSpPr>
          <p:cNvPr id="3" name="Content Placeholder 2"/>
          <p:cNvSpPr>
            <a:spLocks noGrp="1"/>
          </p:cNvSpPr>
          <p:nvPr>
            <p:ph sz="quarter" idx="15"/>
          </p:nvPr>
        </p:nvSpPr>
        <p:spPr>
          <a:xfrm>
            <a:off x="467544" y="1215706"/>
            <a:ext cx="8077200" cy="3314700"/>
          </a:xfrm>
        </p:spPr>
        <p:txBody>
          <a:bodyPr/>
          <a:lstStyle/>
          <a:p>
            <a:pPr marL="51435" indent="-257175">
              <a:buFont typeface="Arial" panose="020B0604020202020204" pitchFamily="34" charset="0"/>
              <a:buChar char="•"/>
            </a:pPr>
            <a:r>
              <a:rPr lang="en-GB" sz="1400" dirty="0" smtClean="0"/>
              <a:t>The syntax of a </a:t>
            </a:r>
            <a:r>
              <a:rPr lang="en-GB" sz="1400" b="1" i="1" dirty="0" smtClean="0"/>
              <a:t>For Loop </a:t>
            </a:r>
            <a:r>
              <a:rPr lang="en-GB" sz="1400" dirty="0" smtClean="0"/>
              <a:t>is the following:</a:t>
            </a:r>
          </a:p>
          <a:p>
            <a:pPr indent="0"/>
            <a:r>
              <a:rPr lang="en-GB" dirty="0" smtClean="0"/>
              <a:t>	</a:t>
            </a:r>
            <a:endParaRPr lang="en-GB" b="1" dirty="0"/>
          </a:p>
        </p:txBody>
      </p:sp>
      <p:sp>
        <p:nvSpPr>
          <p:cNvPr id="4"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225833177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2696"/>
            <a:ext cx="8077200" cy="365414"/>
          </a:xfrm>
        </p:spPr>
        <p:txBody>
          <a:bodyPr/>
          <a:lstStyle/>
          <a:p>
            <a:r>
              <a:rPr lang="en-GB" dirty="0" smtClean="0"/>
              <a:t>For Loops – Syntax</a:t>
            </a:r>
            <a:br>
              <a:rPr lang="en-GB" dirty="0" smtClean="0"/>
            </a:br>
            <a:endParaRPr lang="en-GB" dirty="0"/>
          </a:p>
        </p:txBody>
      </p:sp>
      <p:sp>
        <p:nvSpPr>
          <p:cNvPr id="3" name="Content Placeholder 2"/>
          <p:cNvSpPr>
            <a:spLocks noGrp="1"/>
          </p:cNvSpPr>
          <p:nvPr>
            <p:ph sz="quarter" idx="15"/>
          </p:nvPr>
        </p:nvSpPr>
        <p:spPr>
          <a:xfrm>
            <a:off x="467544" y="1215706"/>
            <a:ext cx="8077200" cy="3314700"/>
          </a:xfrm>
        </p:spPr>
        <p:txBody>
          <a:bodyPr/>
          <a:lstStyle/>
          <a:p>
            <a:pPr marL="51435" indent="-257175">
              <a:buFont typeface="Arial" panose="020B0604020202020204" pitchFamily="34" charset="0"/>
              <a:buChar char="•"/>
            </a:pPr>
            <a:r>
              <a:rPr lang="en-GB" sz="1400" dirty="0" smtClean="0"/>
              <a:t>The syntax of a </a:t>
            </a:r>
            <a:r>
              <a:rPr lang="en-GB" sz="1400" b="1" i="1" dirty="0" smtClean="0"/>
              <a:t>For Loop </a:t>
            </a:r>
            <a:r>
              <a:rPr lang="en-GB" sz="1400" dirty="0" smtClean="0"/>
              <a:t>is the following:</a:t>
            </a:r>
          </a:p>
          <a:p>
            <a:pPr marL="51435" indent="-257175">
              <a:buFont typeface="Arial" panose="020B0604020202020204" pitchFamily="34" charset="0"/>
              <a:buChar char="•"/>
            </a:pPr>
            <a:endParaRPr lang="en-GB" dirty="0"/>
          </a:p>
          <a:p>
            <a:pPr marL="51435" indent="-257175">
              <a:buFont typeface="Arial" panose="020B0604020202020204" pitchFamily="34" charset="0"/>
              <a:buChar char="•"/>
            </a:pPr>
            <a:endParaRPr lang="en-GB" dirty="0" smtClean="0"/>
          </a:p>
          <a:p>
            <a:pPr marL="51435" indent="-257175">
              <a:buFont typeface="Arial" panose="020B0604020202020204" pitchFamily="34" charset="0"/>
              <a:buChar char="•"/>
            </a:pPr>
            <a:endParaRPr lang="en-GB" dirty="0"/>
          </a:p>
          <a:p>
            <a:pPr marL="51435" indent="-257175">
              <a:buFont typeface="Arial" panose="020B0604020202020204" pitchFamily="34" charset="0"/>
              <a:buChar char="•"/>
            </a:pPr>
            <a:endParaRPr lang="en-GB" dirty="0" smtClean="0"/>
          </a:p>
          <a:p>
            <a:pPr indent="0"/>
            <a:r>
              <a:rPr lang="en-GB" dirty="0" smtClean="0"/>
              <a:t>	</a:t>
            </a:r>
            <a:endParaRPr lang="en-GB" b="1" dirty="0"/>
          </a:p>
        </p:txBody>
      </p:sp>
      <p:pic>
        <p:nvPicPr>
          <p:cNvPr id="4" name="Picture 3"/>
          <p:cNvPicPr>
            <a:picLocks noChangeAspect="1"/>
          </p:cNvPicPr>
          <p:nvPr/>
        </p:nvPicPr>
        <p:blipFill>
          <a:blip r:embed="rId3"/>
          <a:stretch>
            <a:fillRect/>
          </a:stretch>
        </p:blipFill>
        <p:spPr>
          <a:xfrm>
            <a:off x="2339752" y="1844824"/>
            <a:ext cx="3934425" cy="1326551"/>
          </a:xfrm>
          <a:prstGeom prst="rect">
            <a:avLst/>
          </a:prstGeom>
        </p:spPr>
      </p:pic>
      <p:sp>
        <p:nvSpPr>
          <p:cNvPr id="5"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12594716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2696"/>
            <a:ext cx="8077200" cy="365414"/>
          </a:xfrm>
        </p:spPr>
        <p:txBody>
          <a:bodyPr/>
          <a:lstStyle/>
          <a:p>
            <a:r>
              <a:rPr lang="en-GB" dirty="0" smtClean="0"/>
              <a:t>For Loops – Syntax</a:t>
            </a:r>
            <a:br>
              <a:rPr lang="en-GB" dirty="0" smtClean="0"/>
            </a:br>
            <a:endParaRPr lang="en-GB" dirty="0"/>
          </a:p>
        </p:txBody>
      </p:sp>
      <p:sp>
        <p:nvSpPr>
          <p:cNvPr id="3" name="Content Placeholder 2"/>
          <p:cNvSpPr>
            <a:spLocks noGrp="1"/>
          </p:cNvSpPr>
          <p:nvPr>
            <p:ph sz="quarter" idx="15"/>
          </p:nvPr>
        </p:nvSpPr>
        <p:spPr>
          <a:xfrm>
            <a:off x="467544" y="1215706"/>
            <a:ext cx="8077200" cy="3314700"/>
          </a:xfrm>
        </p:spPr>
        <p:txBody>
          <a:bodyPr/>
          <a:lstStyle/>
          <a:p>
            <a:pPr marL="51435" indent="-257175">
              <a:buFont typeface="Arial" panose="020B0604020202020204" pitchFamily="34" charset="0"/>
              <a:buChar char="•"/>
            </a:pPr>
            <a:r>
              <a:rPr lang="en-GB" sz="1400" dirty="0" smtClean="0"/>
              <a:t>The syntax of a </a:t>
            </a:r>
            <a:r>
              <a:rPr lang="en-GB" sz="1400" b="1" i="1" dirty="0" smtClean="0"/>
              <a:t>For Loop </a:t>
            </a:r>
            <a:r>
              <a:rPr lang="en-GB" sz="1400" dirty="0" smtClean="0"/>
              <a:t>is the following:</a:t>
            </a:r>
          </a:p>
          <a:p>
            <a:pPr marL="51435" indent="-257175">
              <a:buFont typeface="Arial" panose="020B0604020202020204" pitchFamily="34" charset="0"/>
              <a:buChar char="•"/>
            </a:pPr>
            <a:endParaRPr lang="en-GB" dirty="0"/>
          </a:p>
          <a:p>
            <a:pPr marL="51435" indent="-257175">
              <a:buFont typeface="Arial" panose="020B0604020202020204" pitchFamily="34" charset="0"/>
              <a:buChar char="•"/>
            </a:pPr>
            <a:endParaRPr lang="en-GB" dirty="0" smtClean="0"/>
          </a:p>
          <a:p>
            <a:pPr marL="51435" indent="-257175">
              <a:buFont typeface="Arial" panose="020B0604020202020204" pitchFamily="34" charset="0"/>
              <a:buChar char="•"/>
            </a:pPr>
            <a:endParaRPr lang="en-GB" dirty="0"/>
          </a:p>
          <a:p>
            <a:pPr marL="51435" indent="-257175">
              <a:buFont typeface="Arial" panose="020B0604020202020204" pitchFamily="34" charset="0"/>
              <a:buChar char="•"/>
            </a:pPr>
            <a:endParaRPr lang="en-GB" dirty="0" smtClean="0"/>
          </a:p>
          <a:p>
            <a:pPr marL="51435" indent="-257175">
              <a:buFont typeface="Arial" panose="020B0604020202020204" pitchFamily="34" charset="0"/>
              <a:buChar char="•"/>
            </a:pPr>
            <a:endParaRPr lang="en-GB" dirty="0"/>
          </a:p>
          <a:p>
            <a:pPr marL="51435" indent="-257175">
              <a:buFont typeface="Arial" panose="020B0604020202020204" pitchFamily="34" charset="0"/>
              <a:buChar char="•"/>
            </a:pPr>
            <a:r>
              <a:rPr lang="en-GB" sz="1400" dirty="0"/>
              <a:t>Where </a:t>
            </a:r>
            <a:r>
              <a:rPr lang="en-GB" sz="1400" b="1" i="1" dirty="0"/>
              <a:t>sequence</a:t>
            </a:r>
            <a:r>
              <a:rPr lang="en-GB" sz="1400" i="1" dirty="0"/>
              <a:t> </a:t>
            </a:r>
            <a:r>
              <a:rPr lang="en-GB" sz="1400" dirty="0"/>
              <a:t>is a vector and </a:t>
            </a:r>
            <a:r>
              <a:rPr lang="en-GB" sz="1400" b="1" i="1" dirty="0" err="1"/>
              <a:t>val</a:t>
            </a:r>
            <a:r>
              <a:rPr lang="en-GB" sz="1400" dirty="0"/>
              <a:t> takes on each value of the vector during the loop.</a:t>
            </a:r>
          </a:p>
          <a:p>
            <a:pPr marL="51435" indent="-257175">
              <a:buFont typeface="Arial" panose="020B0604020202020204" pitchFamily="34" charset="0"/>
              <a:buChar char="•"/>
            </a:pPr>
            <a:endParaRPr lang="en-GB" dirty="0" smtClean="0"/>
          </a:p>
          <a:p>
            <a:pPr indent="0"/>
            <a:r>
              <a:rPr lang="en-GB" dirty="0" smtClean="0"/>
              <a:t>	</a:t>
            </a:r>
            <a:endParaRPr lang="en-GB" b="1" dirty="0"/>
          </a:p>
        </p:txBody>
      </p:sp>
      <p:pic>
        <p:nvPicPr>
          <p:cNvPr id="4" name="Picture 3"/>
          <p:cNvPicPr>
            <a:picLocks noChangeAspect="1"/>
          </p:cNvPicPr>
          <p:nvPr/>
        </p:nvPicPr>
        <p:blipFill>
          <a:blip r:embed="rId3"/>
          <a:stretch>
            <a:fillRect/>
          </a:stretch>
        </p:blipFill>
        <p:spPr>
          <a:xfrm>
            <a:off x="2339752" y="1844824"/>
            <a:ext cx="3934425" cy="1326551"/>
          </a:xfrm>
          <a:prstGeom prst="rect">
            <a:avLst/>
          </a:prstGeom>
        </p:spPr>
      </p:pic>
      <p:sp>
        <p:nvSpPr>
          <p:cNvPr id="5"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36122356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2696"/>
            <a:ext cx="8077200" cy="365414"/>
          </a:xfrm>
        </p:spPr>
        <p:txBody>
          <a:bodyPr/>
          <a:lstStyle/>
          <a:p>
            <a:r>
              <a:rPr lang="en-GB" dirty="0" smtClean="0"/>
              <a:t>For Loops – Syntax</a:t>
            </a:r>
            <a:br>
              <a:rPr lang="en-GB" dirty="0" smtClean="0"/>
            </a:br>
            <a:endParaRPr lang="en-GB" dirty="0"/>
          </a:p>
        </p:txBody>
      </p:sp>
      <p:sp>
        <p:nvSpPr>
          <p:cNvPr id="3" name="Content Placeholder 2"/>
          <p:cNvSpPr>
            <a:spLocks noGrp="1"/>
          </p:cNvSpPr>
          <p:nvPr>
            <p:ph sz="quarter" idx="15"/>
          </p:nvPr>
        </p:nvSpPr>
        <p:spPr>
          <a:xfrm>
            <a:off x="467544" y="1215706"/>
            <a:ext cx="8077200" cy="3314700"/>
          </a:xfrm>
        </p:spPr>
        <p:txBody>
          <a:bodyPr/>
          <a:lstStyle/>
          <a:p>
            <a:pPr marL="51435" indent="-257175">
              <a:buFont typeface="Arial" panose="020B0604020202020204" pitchFamily="34" charset="0"/>
              <a:buChar char="•"/>
            </a:pPr>
            <a:r>
              <a:rPr lang="en-GB" sz="1400" dirty="0" smtClean="0"/>
              <a:t>The syntax of a </a:t>
            </a:r>
            <a:r>
              <a:rPr lang="en-GB" sz="1400" b="1" i="1" dirty="0" smtClean="0"/>
              <a:t>For Loop </a:t>
            </a:r>
            <a:r>
              <a:rPr lang="en-GB" sz="1400" dirty="0" smtClean="0"/>
              <a:t>is the following:</a:t>
            </a:r>
          </a:p>
          <a:p>
            <a:pPr marL="51435" indent="-257175">
              <a:buFont typeface="Arial" panose="020B0604020202020204" pitchFamily="34" charset="0"/>
              <a:buChar char="•"/>
            </a:pPr>
            <a:endParaRPr lang="en-GB" dirty="0"/>
          </a:p>
          <a:p>
            <a:pPr marL="51435" indent="-257175">
              <a:buFont typeface="Arial" panose="020B0604020202020204" pitchFamily="34" charset="0"/>
              <a:buChar char="•"/>
            </a:pPr>
            <a:endParaRPr lang="en-GB" dirty="0" smtClean="0"/>
          </a:p>
          <a:p>
            <a:pPr marL="51435" indent="-257175">
              <a:buFont typeface="Arial" panose="020B0604020202020204" pitchFamily="34" charset="0"/>
              <a:buChar char="•"/>
            </a:pPr>
            <a:endParaRPr lang="en-GB" dirty="0"/>
          </a:p>
          <a:p>
            <a:pPr marL="51435" indent="-257175">
              <a:buFont typeface="Arial" panose="020B0604020202020204" pitchFamily="34" charset="0"/>
              <a:buChar char="•"/>
            </a:pPr>
            <a:endParaRPr lang="en-GB" dirty="0" smtClean="0"/>
          </a:p>
          <a:p>
            <a:pPr marL="51435" indent="-257175">
              <a:buFont typeface="Arial" panose="020B0604020202020204" pitchFamily="34" charset="0"/>
              <a:buChar char="•"/>
            </a:pPr>
            <a:endParaRPr lang="en-GB" dirty="0"/>
          </a:p>
          <a:p>
            <a:pPr marL="51435" indent="-257175">
              <a:buFont typeface="Arial" panose="020B0604020202020204" pitchFamily="34" charset="0"/>
              <a:buChar char="•"/>
            </a:pPr>
            <a:r>
              <a:rPr lang="en-GB" sz="1400" dirty="0"/>
              <a:t>Where </a:t>
            </a:r>
            <a:r>
              <a:rPr lang="en-GB" sz="1400" b="1" i="1" dirty="0"/>
              <a:t>sequence</a:t>
            </a:r>
            <a:r>
              <a:rPr lang="en-GB" sz="1400" i="1" dirty="0"/>
              <a:t> </a:t>
            </a:r>
            <a:r>
              <a:rPr lang="en-GB" sz="1400" dirty="0"/>
              <a:t>is a vector and </a:t>
            </a:r>
            <a:r>
              <a:rPr lang="en-GB" sz="1400" b="1" i="1" dirty="0" err="1"/>
              <a:t>val</a:t>
            </a:r>
            <a:r>
              <a:rPr lang="en-GB" sz="1400" dirty="0"/>
              <a:t> takes on each value of the vector during the loop</a:t>
            </a:r>
            <a:r>
              <a:rPr lang="en-GB" sz="1400" dirty="0" smtClean="0"/>
              <a:t>.</a:t>
            </a:r>
          </a:p>
          <a:p>
            <a:pPr marL="51435" indent="-257175">
              <a:buFont typeface="Arial" panose="020B0604020202020204" pitchFamily="34" charset="0"/>
              <a:buChar char="•"/>
            </a:pPr>
            <a:endParaRPr lang="en-GB" sz="1400" dirty="0"/>
          </a:p>
          <a:p>
            <a:pPr marL="51435" indent="-257175">
              <a:buFont typeface="Arial" panose="020B0604020202020204" pitchFamily="34" charset="0"/>
              <a:buChar char="•"/>
            </a:pPr>
            <a:r>
              <a:rPr lang="en-GB" sz="1400" dirty="0"/>
              <a:t>In each iteration, </a:t>
            </a:r>
            <a:r>
              <a:rPr lang="en-GB" sz="1400" b="1" i="1" dirty="0"/>
              <a:t>statement</a:t>
            </a:r>
            <a:r>
              <a:rPr lang="en-GB" sz="1400" dirty="0"/>
              <a:t> is evaluated until the final </a:t>
            </a:r>
            <a:r>
              <a:rPr lang="en-GB" sz="1400" b="1" i="1" dirty="0" err="1"/>
              <a:t>val</a:t>
            </a:r>
            <a:r>
              <a:rPr lang="en-GB" sz="1400" b="1" i="1" dirty="0"/>
              <a:t> </a:t>
            </a:r>
            <a:r>
              <a:rPr lang="en-GB" sz="1400" dirty="0"/>
              <a:t>in the </a:t>
            </a:r>
            <a:r>
              <a:rPr lang="en-GB" sz="1400" b="1" i="1" dirty="0"/>
              <a:t>sequence</a:t>
            </a:r>
            <a:r>
              <a:rPr lang="en-GB" sz="1400" dirty="0"/>
              <a:t>, in which case, the loops exits.</a:t>
            </a:r>
          </a:p>
          <a:p>
            <a:pPr marL="51435" indent="-257175">
              <a:buFont typeface="Arial" panose="020B0604020202020204" pitchFamily="34" charset="0"/>
              <a:buChar char="•"/>
            </a:pPr>
            <a:endParaRPr lang="en-GB" sz="1400" dirty="0"/>
          </a:p>
          <a:p>
            <a:pPr marL="51435" indent="-257175">
              <a:buFont typeface="Arial" panose="020B0604020202020204" pitchFamily="34" charset="0"/>
              <a:buChar char="•"/>
            </a:pPr>
            <a:endParaRPr lang="en-GB" dirty="0" smtClean="0"/>
          </a:p>
          <a:p>
            <a:pPr indent="0"/>
            <a:r>
              <a:rPr lang="en-GB" dirty="0" smtClean="0"/>
              <a:t>	</a:t>
            </a:r>
            <a:endParaRPr lang="en-GB" b="1" dirty="0"/>
          </a:p>
        </p:txBody>
      </p:sp>
      <p:pic>
        <p:nvPicPr>
          <p:cNvPr id="4" name="Picture 3"/>
          <p:cNvPicPr>
            <a:picLocks noChangeAspect="1"/>
          </p:cNvPicPr>
          <p:nvPr/>
        </p:nvPicPr>
        <p:blipFill>
          <a:blip r:embed="rId3"/>
          <a:stretch>
            <a:fillRect/>
          </a:stretch>
        </p:blipFill>
        <p:spPr>
          <a:xfrm>
            <a:off x="2339752" y="1844824"/>
            <a:ext cx="3934425" cy="1326551"/>
          </a:xfrm>
          <a:prstGeom prst="rect">
            <a:avLst/>
          </a:prstGeom>
        </p:spPr>
      </p:pic>
      <p:sp>
        <p:nvSpPr>
          <p:cNvPr id="5"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29364526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2696"/>
            <a:ext cx="8077200" cy="379268"/>
          </a:xfrm>
        </p:spPr>
        <p:txBody>
          <a:bodyPr/>
          <a:lstStyle/>
          <a:p>
            <a:r>
              <a:rPr lang="en-GB" dirty="0" smtClean="0"/>
              <a:t>For Loops – Example</a:t>
            </a:r>
            <a:endParaRPr lang="en-GB" dirty="0"/>
          </a:p>
        </p:txBody>
      </p:sp>
      <p:sp>
        <p:nvSpPr>
          <p:cNvPr id="3" name="Content Placeholder 2"/>
          <p:cNvSpPr>
            <a:spLocks noGrp="1"/>
          </p:cNvSpPr>
          <p:nvPr>
            <p:ph sz="quarter" idx="15"/>
          </p:nvPr>
        </p:nvSpPr>
        <p:spPr>
          <a:xfrm>
            <a:off x="467544" y="1049973"/>
            <a:ext cx="8077200" cy="493049"/>
          </a:xfrm>
        </p:spPr>
        <p:txBody>
          <a:bodyPr/>
          <a:lstStyle/>
          <a:p>
            <a:r>
              <a:rPr lang="en-GB" sz="1400" dirty="0" smtClean="0"/>
              <a:t>Let’s take the example of  interest rates </a:t>
            </a:r>
            <a:r>
              <a:rPr lang="en-GB" sz="1400" b="1" i="1" dirty="0" smtClean="0"/>
              <a:t>(r) </a:t>
            </a:r>
            <a:r>
              <a:rPr lang="en-GB" sz="1400" dirty="0" smtClean="0"/>
              <a:t>per country based on the maturity of an investment as presented in a 5 x 5 matrix:</a:t>
            </a:r>
            <a:endParaRPr lang="en-GB" sz="1400" dirty="0"/>
          </a:p>
        </p:txBody>
      </p:sp>
      <p:sp>
        <p:nvSpPr>
          <p:cNvPr id="4"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91200189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2696"/>
            <a:ext cx="8077200" cy="379268"/>
          </a:xfrm>
        </p:spPr>
        <p:txBody>
          <a:bodyPr/>
          <a:lstStyle/>
          <a:p>
            <a:r>
              <a:rPr lang="en-GB" dirty="0" smtClean="0"/>
              <a:t>For Loops – Example</a:t>
            </a:r>
            <a:endParaRPr lang="en-GB" dirty="0"/>
          </a:p>
        </p:txBody>
      </p:sp>
      <p:sp>
        <p:nvSpPr>
          <p:cNvPr id="3" name="Content Placeholder 2"/>
          <p:cNvSpPr>
            <a:spLocks noGrp="1"/>
          </p:cNvSpPr>
          <p:nvPr>
            <p:ph sz="quarter" idx="15"/>
          </p:nvPr>
        </p:nvSpPr>
        <p:spPr>
          <a:xfrm>
            <a:off x="467544" y="1049973"/>
            <a:ext cx="8077200" cy="4251235"/>
          </a:xfrm>
        </p:spPr>
        <p:txBody>
          <a:bodyPr/>
          <a:lstStyle/>
          <a:p>
            <a:r>
              <a:rPr lang="en-GB" sz="1400" dirty="0" smtClean="0"/>
              <a:t>Let’s take the example of  interest rates </a:t>
            </a:r>
            <a:r>
              <a:rPr lang="en-GB" sz="1400" b="1" i="1" dirty="0" smtClean="0"/>
              <a:t>(r) </a:t>
            </a:r>
            <a:r>
              <a:rPr lang="en-GB" sz="1400" dirty="0" smtClean="0"/>
              <a:t>per country based on the maturity of an investment as presented in a 5 x 5 matrix:</a:t>
            </a:r>
            <a:endParaRPr lang="en-GB" sz="1400" dirty="0"/>
          </a:p>
          <a:p>
            <a:endParaRPr lang="en-GB" sz="1400" dirty="0" smtClean="0"/>
          </a:p>
          <a:p>
            <a:endParaRPr lang="en-GB" sz="1400" dirty="0"/>
          </a:p>
          <a:p>
            <a:endParaRPr lang="en-GB" sz="1400" dirty="0"/>
          </a:p>
          <a:p>
            <a:endParaRPr lang="en-GB" sz="1400" dirty="0"/>
          </a:p>
          <a:p>
            <a:endParaRPr lang="en-GB" sz="1400" dirty="0" smtClean="0"/>
          </a:p>
          <a:p>
            <a:endParaRPr lang="en-GB" sz="1400" dirty="0"/>
          </a:p>
          <a:p>
            <a:endParaRPr lang="en-GB" sz="1400" dirty="0" smtClean="0"/>
          </a:p>
          <a:p>
            <a:endParaRPr lang="en-GB" sz="1400" dirty="0"/>
          </a:p>
          <a:p>
            <a:endParaRPr lang="en-GB" sz="1400" dirty="0"/>
          </a:p>
          <a:p>
            <a:endParaRPr lang="en-GB" sz="1400" dirty="0"/>
          </a:p>
          <a:p>
            <a:endParaRPr lang="en-GB" sz="1400" dirty="0" smtClean="0"/>
          </a:p>
        </p:txBody>
      </p:sp>
      <p:sp>
        <p:nvSpPr>
          <p:cNvPr id="6"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265667923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2696"/>
            <a:ext cx="8077200" cy="379268"/>
          </a:xfrm>
        </p:spPr>
        <p:txBody>
          <a:bodyPr/>
          <a:lstStyle/>
          <a:p>
            <a:r>
              <a:rPr lang="en-GB" dirty="0" smtClean="0"/>
              <a:t>For Loops – Example</a:t>
            </a:r>
            <a:endParaRPr lang="en-GB" dirty="0"/>
          </a:p>
        </p:txBody>
      </p:sp>
      <p:sp>
        <p:nvSpPr>
          <p:cNvPr id="3" name="Content Placeholder 2"/>
          <p:cNvSpPr>
            <a:spLocks noGrp="1"/>
          </p:cNvSpPr>
          <p:nvPr>
            <p:ph sz="quarter" idx="15"/>
          </p:nvPr>
        </p:nvSpPr>
        <p:spPr>
          <a:xfrm>
            <a:off x="467544" y="1049973"/>
            <a:ext cx="8077200" cy="4251235"/>
          </a:xfrm>
        </p:spPr>
        <p:txBody>
          <a:bodyPr/>
          <a:lstStyle/>
          <a:p>
            <a:r>
              <a:rPr lang="en-GB" sz="1400" dirty="0" smtClean="0"/>
              <a:t>Let’s take the example of  interest rates </a:t>
            </a:r>
            <a:r>
              <a:rPr lang="en-GB" sz="1400" b="1" i="1" dirty="0" smtClean="0"/>
              <a:t>(r) </a:t>
            </a:r>
            <a:r>
              <a:rPr lang="en-GB" sz="1400" dirty="0" smtClean="0"/>
              <a:t>per country based on the maturity of an investment as presented in a 5 x 5 matrix:</a:t>
            </a:r>
            <a:endParaRPr lang="en-GB" sz="1400" dirty="0"/>
          </a:p>
          <a:p>
            <a:endParaRPr lang="en-GB" sz="1400" dirty="0" smtClean="0"/>
          </a:p>
          <a:p>
            <a:endParaRPr lang="en-GB" sz="1400" dirty="0"/>
          </a:p>
          <a:p>
            <a:endParaRPr lang="en-GB" sz="1400" dirty="0"/>
          </a:p>
          <a:p>
            <a:endParaRPr lang="en-GB" sz="1400" dirty="0"/>
          </a:p>
          <a:p>
            <a:endParaRPr lang="en-GB" sz="1400" dirty="0"/>
          </a:p>
          <a:p>
            <a:endParaRPr lang="en-GB" sz="1400" dirty="0"/>
          </a:p>
          <a:p>
            <a:endParaRPr lang="en-GB" sz="1400" dirty="0"/>
          </a:p>
          <a:p>
            <a:endParaRPr lang="en-GB" sz="1400" dirty="0" smtClean="0"/>
          </a:p>
        </p:txBody>
      </p:sp>
      <p:pic>
        <p:nvPicPr>
          <p:cNvPr id="4" name="Picture 3"/>
          <p:cNvPicPr>
            <a:picLocks noChangeAspect="1"/>
          </p:cNvPicPr>
          <p:nvPr/>
        </p:nvPicPr>
        <p:blipFill>
          <a:blip r:embed="rId3"/>
          <a:stretch>
            <a:fillRect/>
          </a:stretch>
        </p:blipFill>
        <p:spPr>
          <a:xfrm>
            <a:off x="2267744" y="1628800"/>
            <a:ext cx="3384376" cy="1195982"/>
          </a:xfrm>
          <a:prstGeom prst="rect">
            <a:avLst/>
          </a:prstGeom>
        </p:spPr>
      </p:pic>
      <p:sp>
        <p:nvSpPr>
          <p:cNvPr id="6"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232065175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2696"/>
            <a:ext cx="8077200" cy="379268"/>
          </a:xfrm>
        </p:spPr>
        <p:txBody>
          <a:bodyPr/>
          <a:lstStyle/>
          <a:p>
            <a:r>
              <a:rPr lang="en-GB" dirty="0" smtClean="0"/>
              <a:t>For Loops – Example</a:t>
            </a:r>
            <a:endParaRPr lang="en-GB" dirty="0"/>
          </a:p>
        </p:txBody>
      </p:sp>
      <p:sp>
        <p:nvSpPr>
          <p:cNvPr id="3" name="Content Placeholder 2"/>
          <p:cNvSpPr>
            <a:spLocks noGrp="1"/>
          </p:cNvSpPr>
          <p:nvPr>
            <p:ph sz="quarter" idx="15"/>
          </p:nvPr>
        </p:nvSpPr>
        <p:spPr>
          <a:xfrm>
            <a:off x="467544" y="1049973"/>
            <a:ext cx="8077200" cy="4251235"/>
          </a:xfrm>
        </p:spPr>
        <p:txBody>
          <a:bodyPr/>
          <a:lstStyle/>
          <a:p>
            <a:r>
              <a:rPr lang="en-GB" sz="1400" dirty="0" smtClean="0"/>
              <a:t>Let’s take the example of  interest rates </a:t>
            </a:r>
            <a:r>
              <a:rPr lang="en-GB" sz="1400" b="1" i="1" dirty="0" smtClean="0"/>
              <a:t>(r) </a:t>
            </a:r>
            <a:r>
              <a:rPr lang="en-GB" sz="1400" dirty="0" smtClean="0"/>
              <a:t>per country based on the maturity of an investment as presented in a 5 x 5 matrix:</a:t>
            </a:r>
            <a:endParaRPr lang="en-GB" sz="1400" dirty="0"/>
          </a:p>
          <a:p>
            <a:endParaRPr lang="en-GB" sz="1400" dirty="0" smtClean="0"/>
          </a:p>
          <a:p>
            <a:endParaRPr lang="en-GB" sz="1400" dirty="0"/>
          </a:p>
          <a:p>
            <a:endParaRPr lang="en-GB" sz="1400" dirty="0"/>
          </a:p>
          <a:p>
            <a:endParaRPr lang="en-GB" sz="1400" dirty="0"/>
          </a:p>
          <a:p>
            <a:endParaRPr lang="en-GB" sz="1400" dirty="0" smtClean="0"/>
          </a:p>
          <a:p>
            <a:r>
              <a:rPr lang="en-GB" sz="1400" dirty="0" smtClean="0"/>
              <a:t>Using </a:t>
            </a:r>
            <a:r>
              <a:rPr lang="en-GB" sz="1400" dirty="0"/>
              <a:t>these interest rates, we can calculate the value of an investment </a:t>
            </a:r>
            <a:r>
              <a:rPr lang="en-GB" sz="1400" b="1" i="1" dirty="0"/>
              <a:t>(P)</a:t>
            </a:r>
            <a:r>
              <a:rPr lang="en-GB" sz="1400" dirty="0"/>
              <a:t> using compound interest on a £100 investment for the 5 different maturities </a:t>
            </a:r>
            <a:r>
              <a:rPr lang="en-GB" sz="1400" b="1" i="1" dirty="0"/>
              <a:t>(t) </a:t>
            </a:r>
            <a:r>
              <a:rPr lang="en-GB" sz="1400" dirty="0"/>
              <a:t>in each country</a:t>
            </a:r>
            <a:r>
              <a:rPr lang="en-GB" sz="1400" dirty="0" smtClean="0"/>
              <a:t>.</a:t>
            </a:r>
          </a:p>
          <a:p>
            <a:endParaRPr lang="en-GB" sz="1400" dirty="0"/>
          </a:p>
          <a:p>
            <a:endParaRPr lang="en-GB" sz="1400" dirty="0" smtClean="0"/>
          </a:p>
        </p:txBody>
      </p:sp>
      <p:pic>
        <p:nvPicPr>
          <p:cNvPr id="4" name="Picture 3"/>
          <p:cNvPicPr>
            <a:picLocks noChangeAspect="1"/>
          </p:cNvPicPr>
          <p:nvPr/>
        </p:nvPicPr>
        <p:blipFill>
          <a:blip r:embed="rId3"/>
          <a:stretch>
            <a:fillRect/>
          </a:stretch>
        </p:blipFill>
        <p:spPr>
          <a:xfrm>
            <a:off x="2267744" y="1628800"/>
            <a:ext cx="3384376" cy="1195982"/>
          </a:xfrm>
          <a:prstGeom prst="rect">
            <a:avLst/>
          </a:prstGeom>
        </p:spPr>
      </p:pic>
      <p:sp>
        <p:nvSpPr>
          <p:cNvPr id="6"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412942614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2696"/>
            <a:ext cx="8077200" cy="379268"/>
          </a:xfrm>
        </p:spPr>
        <p:txBody>
          <a:bodyPr/>
          <a:lstStyle/>
          <a:p>
            <a:r>
              <a:rPr lang="en-GB" dirty="0" smtClean="0"/>
              <a:t>For Loops – Example</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sz="quarter" idx="15"/>
              </p:nvPr>
            </p:nvSpPr>
            <p:spPr>
              <a:xfrm>
                <a:off x="467544" y="1049973"/>
                <a:ext cx="8077200" cy="4251235"/>
              </a:xfrm>
            </p:spPr>
            <p:txBody>
              <a:bodyPr/>
              <a:lstStyle/>
              <a:p>
                <a:r>
                  <a:rPr lang="en-GB" sz="1400" dirty="0" smtClean="0"/>
                  <a:t>Let’s take the example of  interest rates </a:t>
                </a:r>
                <a:r>
                  <a:rPr lang="en-GB" sz="1400" b="1" i="1" dirty="0" smtClean="0"/>
                  <a:t>(r) </a:t>
                </a:r>
                <a:r>
                  <a:rPr lang="en-GB" sz="1400" dirty="0" smtClean="0"/>
                  <a:t>per country based on the maturity of an investment as presented in a 5 x 5 matrix:</a:t>
                </a:r>
                <a:endParaRPr lang="en-GB" sz="1400" dirty="0"/>
              </a:p>
              <a:p>
                <a:endParaRPr lang="en-GB" sz="1400" dirty="0" smtClean="0"/>
              </a:p>
              <a:p>
                <a:endParaRPr lang="en-GB" sz="1400" dirty="0"/>
              </a:p>
              <a:p>
                <a:endParaRPr lang="en-GB" sz="1400" dirty="0"/>
              </a:p>
              <a:p>
                <a:endParaRPr lang="en-GB" sz="1400" dirty="0"/>
              </a:p>
              <a:p>
                <a:endParaRPr lang="en-GB" sz="1400" dirty="0" smtClean="0"/>
              </a:p>
              <a:p>
                <a:r>
                  <a:rPr lang="en-GB" sz="1400" dirty="0" smtClean="0"/>
                  <a:t>Using </a:t>
                </a:r>
                <a:r>
                  <a:rPr lang="en-GB" sz="1400" dirty="0"/>
                  <a:t>these interest rates, we can calculate the value of an investment </a:t>
                </a:r>
                <a:r>
                  <a:rPr lang="en-GB" sz="1400" b="1" i="1" dirty="0"/>
                  <a:t>(P)</a:t>
                </a:r>
                <a:r>
                  <a:rPr lang="en-GB" sz="1400" dirty="0"/>
                  <a:t> using compound interest on a £100 investment for the 5 different maturities </a:t>
                </a:r>
                <a:r>
                  <a:rPr lang="en-GB" sz="1400" b="1" i="1" dirty="0"/>
                  <a:t>(t) </a:t>
                </a:r>
                <a:r>
                  <a:rPr lang="en-GB" sz="1400" dirty="0"/>
                  <a:t>in each country</a:t>
                </a:r>
                <a:r>
                  <a:rPr lang="en-GB" sz="1400" dirty="0" smtClean="0"/>
                  <a:t>.</a:t>
                </a:r>
              </a:p>
              <a:p>
                <a:endParaRPr lang="en-GB" sz="1400" dirty="0"/>
              </a:p>
              <a:p>
                <a:r>
                  <a:rPr lang="en-GB" sz="1400" dirty="0"/>
                  <a:t>The formula for applying compound interest is the following:  </a:t>
                </a:r>
                <a14:m>
                  <m:oMath xmlns:m="http://schemas.openxmlformats.org/officeDocument/2006/math">
                    <m:r>
                      <a:rPr lang="en-GB" sz="1400" b="1" i="1">
                        <a:latin typeface="Cambria Math" panose="02040503050406030204" pitchFamily="18" charset="0"/>
                      </a:rPr>
                      <m:t>𝑨𝒎𝒐𝒖𝒏𝒕</m:t>
                    </m:r>
                    <m:r>
                      <a:rPr lang="en-GB" sz="1400" b="1" i="1">
                        <a:latin typeface="Cambria Math" panose="02040503050406030204" pitchFamily="18" charset="0"/>
                      </a:rPr>
                      <m:t>=</m:t>
                    </m:r>
                    <m:sSup>
                      <m:sSupPr>
                        <m:ctrlPr>
                          <a:rPr lang="en-GB" sz="1400" b="1" i="1">
                            <a:latin typeface="Cambria Math" panose="02040503050406030204" pitchFamily="18" charset="0"/>
                          </a:rPr>
                        </m:ctrlPr>
                      </m:sSupPr>
                      <m:e>
                        <m:r>
                          <a:rPr lang="en-GB" sz="1400" b="1" i="1">
                            <a:latin typeface="Cambria Math" panose="02040503050406030204" pitchFamily="18" charset="0"/>
                          </a:rPr>
                          <m:t>𝑷</m:t>
                        </m:r>
                        <m:r>
                          <a:rPr lang="en-GB" sz="1400" b="1" i="1">
                            <a:latin typeface="Cambria Math" panose="02040503050406030204" pitchFamily="18" charset="0"/>
                          </a:rPr>
                          <m:t> ( </m:t>
                        </m:r>
                        <m:r>
                          <a:rPr lang="en-GB" sz="1400" b="1" i="1">
                            <a:latin typeface="Cambria Math" panose="02040503050406030204" pitchFamily="18" charset="0"/>
                          </a:rPr>
                          <m:t>𝟏</m:t>
                        </m:r>
                        <m:r>
                          <a:rPr lang="en-GB" sz="1400" b="1" i="1">
                            <a:latin typeface="Cambria Math" panose="02040503050406030204" pitchFamily="18" charset="0"/>
                          </a:rPr>
                          <m:t>+ </m:t>
                        </m:r>
                        <m:f>
                          <m:fPr>
                            <m:ctrlPr>
                              <a:rPr lang="en-GB" sz="1400" b="1" i="1">
                                <a:latin typeface="Cambria Math" panose="02040503050406030204" pitchFamily="18" charset="0"/>
                              </a:rPr>
                            </m:ctrlPr>
                          </m:fPr>
                          <m:num>
                            <m:r>
                              <a:rPr lang="en-GB" sz="1400" b="1" i="1">
                                <a:latin typeface="Cambria Math" panose="02040503050406030204" pitchFamily="18" charset="0"/>
                              </a:rPr>
                              <m:t>𝒓</m:t>
                            </m:r>
                          </m:num>
                          <m:den>
                            <m:r>
                              <a:rPr lang="en-GB" sz="1400" b="1" i="1">
                                <a:latin typeface="Cambria Math" panose="02040503050406030204" pitchFamily="18" charset="0"/>
                              </a:rPr>
                              <m:t>𝟏𝟎𝟎</m:t>
                            </m:r>
                          </m:den>
                        </m:f>
                        <m:r>
                          <a:rPr lang="en-GB" sz="1400" b="1" i="1">
                            <a:latin typeface="Cambria Math" panose="02040503050406030204" pitchFamily="18" charset="0"/>
                          </a:rPr>
                          <m:t> )</m:t>
                        </m:r>
                      </m:e>
                      <m:sup>
                        <m:r>
                          <a:rPr lang="en-GB" sz="1400" b="1" i="1">
                            <a:latin typeface="Cambria Math" panose="02040503050406030204" pitchFamily="18" charset="0"/>
                          </a:rPr>
                          <m:t>𝒕</m:t>
                        </m:r>
                      </m:sup>
                    </m:sSup>
                  </m:oMath>
                </a14:m>
                <a:endParaRPr lang="en-GB" sz="1400" dirty="0" smtClean="0"/>
              </a:p>
              <a:p>
                <a:endParaRPr lang="en-GB" sz="1400" dirty="0"/>
              </a:p>
              <a:p>
                <a:endParaRPr lang="en-GB" sz="1400" dirty="0"/>
              </a:p>
              <a:p>
                <a:endParaRPr lang="en-GB" sz="1400" dirty="0"/>
              </a:p>
              <a:p>
                <a:endParaRPr lang="en-GB" sz="1400" dirty="0" smtClean="0"/>
              </a:p>
            </p:txBody>
          </p:sp>
        </mc:Choice>
        <mc:Fallback xmlns="">
          <p:sp>
            <p:nvSpPr>
              <p:cNvPr id="3" name="Content Placeholder 2"/>
              <p:cNvSpPr>
                <a:spLocks noGrp="1" noRot="1" noChangeAspect="1" noMove="1" noResize="1" noEditPoints="1" noAdjustHandles="1" noChangeArrowheads="1" noChangeShapeType="1" noTextEdit="1"/>
              </p:cNvSpPr>
              <p:nvPr>
                <p:ph sz="quarter" idx="15"/>
              </p:nvPr>
            </p:nvSpPr>
            <p:spPr>
              <a:xfrm>
                <a:off x="467544" y="1049973"/>
                <a:ext cx="8077200" cy="4251235"/>
              </a:xfrm>
              <a:blipFill rotWithShape="0">
                <a:blip r:embed="rId3"/>
                <a:stretch>
                  <a:fillRect l="-1358" t="-1433" r="-1132"/>
                </a:stretch>
              </a:blipFill>
            </p:spPr>
            <p:txBody>
              <a:bodyPr/>
              <a:lstStyle/>
              <a:p>
                <a:r>
                  <a:rPr lang="en-GB">
                    <a:noFill/>
                  </a:rPr>
                  <a:t> </a:t>
                </a:r>
              </a:p>
            </p:txBody>
          </p:sp>
        </mc:Fallback>
      </mc:AlternateContent>
      <p:pic>
        <p:nvPicPr>
          <p:cNvPr id="4" name="Picture 3"/>
          <p:cNvPicPr>
            <a:picLocks noChangeAspect="1"/>
          </p:cNvPicPr>
          <p:nvPr/>
        </p:nvPicPr>
        <p:blipFill>
          <a:blip r:embed="rId4"/>
          <a:stretch>
            <a:fillRect/>
          </a:stretch>
        </p:blipFill>
        <p:spPr>
          <a:xfrm>
            <a:off x="2267744" y="1628800"/>
            <a:ext cx="3384376" cy="1195982"/>
          </a:xfrm>
          <a:prstGeom prst="rect">
            <a:avLst/>
          </a:prstGeom>
        </p:spPr>
      </p:pic>
      <p:sp>
        <p:nvSpPr>
          <p:cNvPr id="6"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4231555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2696"/>
            <a:ext cx="8077200" cy="379268"/>
          </a:xfrm>
        </p:spPr>
        <p:txBody>
          <a:bodyPr/>
          <a:lstStyle/>
          <a:p>
            <a:r>
              <a:rPr lang="en-GB" dirty="0" smtClean="0"/>
              <a:t>For Loops – Example</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sz="quarter" idx="15"/>
              </p:nvPr>
            </p:nvSpPr>
            <p:spPr>
              <a:xfrm>
                <a:off x="467544" y="1049973"/>
                <a:ext cx="8077200" cy="4251235"/>
              </a:xfrm>
            </p:spPr>
            <p:txBody>
              <a:bodyPr/>
              <a:lstStyle/>
              <a:p>
                <a:r>
                  <a:rPr lang="en-GB" sz="1400" dirty="0" smtClean="0"/>
                  <a:t>Let’s take the example of  interest rates </a:t>
                </a:r>
                <a:r>
                  <a:rPr lang="en-GB" sz="1400" b="1" i="1" dirty="0" smtClean="0"/>
                  <a:t>(r) </a:t>
                </a:r>
                <a:r>
                  <a:rPr lang="en-GB" sz="1400" dirty="0" smtClean="0"/>
                  <a:t>per country based on the maturity of an investment as presented in a 5 x 5 matrix:</a:t>
                </a:r>
                <a:endParaRPr lang="en-GB" sz="1400" dirty="0"/>
              </a:p>
              <a:p>
                <a:endParaRPr lang="en-GB" sz="1400" dirty="0" smtClean="0"/>
              </a:p>
              <a:p>
                <a:endParaRPr lang="en-GB" sz="1400" dirty="0"/>
              </a:p>
              <a:p>
                <a:endParaRPr lang="en-GB" sz="1400" dirty="0"/>
              </a:p>
              <a:p>
                <a:endParaRPr lang="en-GB" sz="1400" dirty="0"/>
              </a:p>
              <a:p>
                <a:endParaRPr lang="en-GB" sz="1400" dirty="0" smtClean="0"/>
              </a:p>
              <a:p>
                <a:r>
                  <a:rPr lang="en-GB" sz="1400" dirty="0" smtClean="0"/>
                  <a:t>Using </a:t>
                </a:r>
                <a:r>
                  <a:rPr lang="en-GB" sz="1400" dirty="0"/>
                  <a:t>these interest rates, we can calculate the value of an investment </a:t>
                </a:r>
                <a:r>
                  <a:rPr lang="en-GB" sz="1400" b="1" i="1" dirty="0"/>
                  <a:t>(P)</a:t>
                </a:r>
                <a:r>
                  <a:rPr lang="en-GB" sz="1400" dirty="0"/>
                  <a:t> using compound interest on a £100 investment for the 5 different maturities </a:t>
                </a:r>
                <a:r>
                  <a:rPr lang="en-GB" sz="1400" b="1" i="1" dirty="0"/>
                  <a:t>(t) </a:t>
                </a:r>
                <a:r>
                  <a:rPr lang="en-GB" sz="1400" dirty="0"/>
                  <a:t>in each country</a:t>
                </a:r>
                <a:r>
                  <a:rPr lang="en-GB" sz="1400" dirty="0" smtClean="0"/>
                  <a:t>.</a:t>
                </a:r>
              </a:p>
              <a:p>
                <a:endParaRPr lang="en-GB" sz="1400" dirty="0"/>
              </a:p>
              <a:p>
                <a:r>
                  <a:rPr lang="en-GB" sz="1400" dirty="0"/>
                  <a:t>The formula for applying compound interest is the following:  </a:t>
                </a:r>
                <a14:m>
                  <m:oMath xmlns:m="http://schemas.openxmlformats.org/officeDocument/2006/math">
                    <m:r>
                      <a:rPr lang="en-GB" sz="1400" b="1" i="1">
                        <a:latin typeface="Cambria Math" panose="02040503050406030204" pitchFamily="18" charset="0"/>
                      </a:rPr>
                      <m:t>𝑨𝒎𝒐𝒖𝒏𝒕</m:t>
                    </m:r>
                    <m:r>
                      <a:rPr lang="en-GB" sz="1400" b="1" i="1">
                        <a:latin typeface="Cambria Math" panose="02040503050406030204" pitchFamily="18" charset="0"/>
                      </a:rPr>
                      <m:t>=</m:t>
                    </m:r>
                    <m:sSup>
                      <m:sSupPr>
                        <m:ctrlPr>
                          <a:rPr lang="en-GB" sz="1400" b="1" i="1">
                            <a:latin typeface="Cambria Math" panose="02040503050406030204" pitchFamily="18" charset="0"/>
                          </a:rPr>
                        </m:ctrlPr>
                      </m:sSupPr>
                      <m:e>
                        <m:r>
                          <a:rPr lang="en-GB" sz="1400" b="1" i="1">
                            <a:latin typeface="Cambria Math" panose="02040503050406030204" pitchFamily="18" charset="0"/>
                          </a:rPr>
                          <m:t>𝑷</m:t>
                        </m:r>
                        <m:r>
                          <a:rPr lang="en-GB" sz="1400" b="1" i="1">
                            <a:latin typeface="Cambria Math" panose="02040503050406030204" pitchFamily="18" charset="0"/>
                          </a:rPr>
                          <m:t> ( </m:t>
                        </m:r>
                        <m:r>
                          <a:rPr lang="en-GB" sz="1400" b="1" i="1">
                            <a:latin typeface="Cambria Math" panose="02040503050406030204" pitchFamily="18" charset="0"/>
                          </a:rPr>
                          <m:t>𝟏</m:t>
                        </m:r>
                        <m:r>
                          <a:rPr lang="en-GB" sz="1400" b="1" i="1">
                            <a:latin typeface="Cambria Math" panose="02040503050406030204" pitchFamily="18" charset="0"/>
                          </a:rPr>
                          <m:t>+ </m:t>
                        </m:r>
                        <m:f>
                          <m:fPr>
                            <m:ctrlPr>
                              <a:rPr lang="en-GB" sz="1400" b="1" i="1">
                                <a:latin typeface="Cambria Math" panose="02040503050406030204" pitchFamily="18" charset="0"/>
                              </a:rPr>
                            </m:ctrlPr>
                          </m:fPr>
                          <m:num>
                            <m:r>
                              <a:rPr lang="en-GB" sz="1400" b="1" i="1">
                                <a:latin typeface="Cambria Math" panose="02040503050406030204" pitchFamily="18" charset="0"/>
                              </a:rPr>
                              <m:t>𝒓</m:t>
                            </m:r>
                          </m:num>
                          <m:den>
                            <m:r>
                              <a:rPr lang="en-GB" sz="1400" b="1" i="1">
                                <a:latin typeface="Cambria Math" panose="02040503050406030204" pitchFamily="18" charset="0"/>
                              </a:rPr>
                              <m:t>𝟏𝟎𝟎</m:t>
                            </m:r>
                          </m:den>
                        </m:f>
                        <m:r>
                          <a:rPr lang="en-GB" sz="1400" b="1" i="1">
                            <a:latin typeface="Cambria Math" panose="02040503050406030204" pitchFamily="18" charset="0"/>
                          </a:rPr>
                          <m:t> )</m:t>
                        </m:r>
                      </m:e>
                      <m:sup>
                        <m:r>
                          <a:rPr lang="en-GB" sz="1400" b="1" i="1">
                            <a:latin typeface="Cambria Math" panose="02040503050406030204" pitchFamily="18" charset="0"/>
                          </a:rPr>
                          <m:t>𝒕</m:t>
                        </m:r>
                      </m:sup>
                    </m:sSup>
                  </m:oMath>
                </a14:m>
                <a:endParaRPr lang="en-GB" sz="1400" dirty="0" smtClean="0"/>
              </a:p>
              <a:p>
                <a:endParaRPr lang="en-GB" sz="1400" dirty="0"/>
              </a:p>
              <a:p>
                <a:r>
                  <a:rPr lang="en-GB" sz="1400" dirty="0"/>
                  <a:t>This calculation can be done easily using a </a:t>
                </a:r>
                <a:r>
                  <a:rPr lang="en-GB" sz="1400" b="1" i="1" dirty="0"/>
                  <a:t>For Loop </a:t>
                </a:r>
                <a:r>
                  <a:rPr lang="en-GB" sz="1400" i="1" dirty="0"/>
                  <a:t>to give the following output</a:t>
                </a:r>
                <a:r>
                  <a:rPr lang="en-GB" sz="1400" i="1" dirty="0" smtClean="0"/>
                  <a:t>…</a:t>
                </a:r>
              </a:p>
              <a:p>
                <a:endParaRPr lang="en-GB" sz="1400" dirty="0"/>
              </a:p>
              <a:p>
                <a:endParaRPr lang="en-GB" sz="1400" dirty="0"/>
              </a:p>
              <a:p>
                <a:endParaRPr lang="en-GB" sz="1400" dirty="0" smtClean="0"/>
              </a:p>
            </p:txBody>
          </p:sp>
        </mc:Choice>
        <mc:Fallback xmlns="">
          <p:sp>
            <p:nvSpPr>
              <p:cNvPr id="3" name="Content Placeholder 2"/>
              <p:cNvSpPr>
                <a:spLocks noGrp="1" noRot="1" noChangeAspect="1" noMove="1" noResize="1" noEditPoints="1" noAdjustHandles="1" noChangeArrowheads="1" noChangeShapeType="1" noTextEdit="1"/>
              </p:cNvSpPr>
              <p:nvPr>
                <p:ph sz="quarter" idx="15"/>
              </p:nvPr>
            </p:nvSpPr>
            <p:spPr>
              <a:xfrm>
                <a:off x="467544" y="1049973"/>
                <a:ext cx="8077200" cy="4251235"/>
              </a:xfrm>
              <a:blipFill rotWithShape="0">
                <a:blip r:embed="rId3"/>
                <a:stretch>
                  <a:fillRect l="-1358" t="-1433" r="-1132"/>
                </a:stretch>
              </a:blipFill>
            </p:spPr>
            <p:txBody>
              <a:bodyPr/>
              <a:lstStyle/>
              <a:p>
                <a:r>
                  <a:rPr lang="en-GB">
                    <a:noFill/>
                  </a:rPr>
                  <a:t> </a:t>
                </a:r>
              </a:p>
            </p:txBody>
          </p:sp>
        </mc:Fallback>
      </mc:AlternateContent>
      <p:pic>
        <p:nvPicPr>
          <p:cNvPr id="4" name="Picture 3"/>
          <p:cNvPicPr>
            <a:picLocks noChangeAspect="1"/>
          </p:cNvPicPr>
          <p:nvPr/>
        </p:nvPicPr>
        <p:blipFill>
          <a:blip r:embed="rId4"/>
          <a:stretch>
            <a:fillRect/>
          </a:stretch>
        </p:blipFill>
        <p:spPr>
          <a:xfrm>
            <a:off x="2267744" y="1628800"/>
            <a:ext cx="3384376" cy="1195982"/>
          </a:xfrm>
          <a:prstGeom prst="rect">
            <a:avLst/>
          </a:prstGeom>
        </p:spPr>
      </p:pic>
      <p:sp>
        <p:nvSpPr>
          <p:cNvPr id="6"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958241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z="2100" i="0" dirty="0"/>
              <a:t>Benefits of using </a:t>
            </a:r>
            <a:r>
              <a:rPr lang="en-GB" sz="2100" i="0" dirty="0" err="1"/>
              <a:t>RStudio</a:t>
            </a:r>
            <a:r>
              <a:rPr lang="en-GB" sz="2100" i="0" dirty="0"/>
              <a:t> </a:t>
            </a:r>
          </a:p>
        </p:txBody>
      </p:sp>
      <p:sp>
        <p:nvSpPr>
          <p:cNvPr id="3" name="Subtitle 2"/>
          <p:cNvSpPr>
            <a:spLocks noGrp="1"/>
          </p:cNvSpPr>
          <p:nvPr>
            <p:ph type="subTitle" idx="1"/>
          </p:nvPr>
        </p:nvSpPr>
        <p:spPr>
          <a:xfrm>
            <a:off x="533400" y="1958689"/>
            <a:ext cx="8077200" cy="1028699"/>
          </a:xfrm>
        </p:spPr>
        <p:txBody>
          <a:bodyPr/>
          <a:lstStyle/>
          <a:p>
            <a:r>
              <a:rPr lang="en-GB" sz="1400" dirty="0"/>
              <a:t>Rstudio allows user to run R in a more user-friendly environment. Let us look at some of it’s advantages now;</a:t>
            </a:r>
          </a:p>
          <a:p>
            <a:endParaRPr lang="en-GB" sz="1400" dirty="0"/>
          </a:p>
          <a:p>
            <a:pPr marL="214313" indent="-214313">
              <a:buFont typeface="Wingdings" panose="05000000000000000000" pitchFamily="2" charset="2"/>
              <a:buChar char="ü"/>
            </a:pPr>
            <a:r>
              <a:rPr lang="en-GB" sz="1400" dirty="0"/>
              <a:t>Free and open-source</a:t>
            </a:r>
          </a:p>
          <a:p>
            <a:pPr marL="214313" indent="-214313">
              <a:buFont typeface="Wingdings" panose="05000000000000000000" pitchFamily="2" charset="2"/>
              <a:buChar char="ü"/>
            </a:pPr>
            <a:r>
              <a:rPr lang="en-GB" sz="1400" dirty="0"/>
              <a:t>Interactive visible panes are useful for exploratory data analysis </a:t>
            </a:r>
          </a:p>
          <a:p>
            <a:pPr marL="214313" indent="-214313">
              <a:buFont typeface="Wingdings" panose="05000000000000000000" pitchFamily="2" charset="2"/>
              <a:buChar char="ü"/>
            </a:pPr>
            <a:r>
              <a:rPr lang="en-GB" sz="1400" dirty="0"/>
              <a:t>Integrates console, help pages, plots and editor (if you want it) in one place</a:t>
            </a:r>
          </a:p>
          <a:p>
            <a:pPr marL="214313" indent="-214313">
              <a:buFont typeface="Wingdings" panose="05000000000000000000" pitchFamily="2" charset="2"/>
              <a:buChar char="ü"/>
            </a:pPr>
            <a:r>
              <a:rPr lang="en-GB" sz="1400" dirty="0"/>
              <a:t>R scripts to store and execute commands, saves time</a:t>
            </a:r>
          </a:p>
          <a:p>
            <a:pPr marL="214313" lvl="5" indent="-214313" algn="l">
              <a:lnSpc>
                <a:spcPct val="90000"/>
              </a:lnSpc>
              <a:buSzTx/>
              <a:buFont typeface="Wingdings" panose="05000000000000000000" pitchFamily="2" charset="2"/>
              <a:buChar char="ü"/>
            </a:pPr>
            <a:r>
              <a:rPr lang="en-GB" sz="1400" dirty="0">
                <a:solidFill>
                  <a:schemeClr val="tx1"/>
                </a:solidFill>
              </a:rPr>
              <a:t>Easily manage multiple working directories using projects</a:t>
            </a:r>
          </a:p>
          <a:p>
            <a:pPr marL="214313" indent="-214313">
              <a:buFont typeface="Wingdings" panose="05000000000000000000" pitchFamily="2" charset="2"/>
              <a:buChar char="ü"/>
            </a:pPr>
            <a:r>
              <a:rPr lang="en-GB" sz="1400" dirty="0"/>
              <a:t>Software is available for Linux, Mac and Windows</a:t>
            </a:r>
          </a:p>
          <a:p>
            <a:pPr marL="214313" indent="-214313">
              <a:buFont typeface="Wingdings" panose="05000000000000000000" pitchFamily="2" charset="2"/>
              <a:buChar char="ü"/>
            </a:pPr>
            <a:r>
              <a:rPr lang="en-GB" sz="1400" dirty="0"/>
              <a:t>Interactive debugger to diagnose and fix errors quickly</a:t>
            </a:r>
          </a:p>
          <a:p>
            <a:endParaRPr lang="en-GB" sz="21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5394" y="4076159"/>
            <a:ext cx="2707481" cy="950119"/>
          </a:xfrm>
          <a:prstGeom prst="rect">
            <a:avLst/>
          </a:prstGeom>
        </p:spPr>
      </p:pic>
      <p:sp>
        <p:nvSpPr>
          <p:cNvPr id="5"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281101098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2696"/>
            <a:ext cx="8077200" cy="379268"/>
          </a:xfrm>
        </p:spPr>
        <p:txBody>
          <a:bodyPr/>
          <a:lstStyle/>
          <a:p>
            <a:r>
              <a:rPr lang="en-GB" dirty="0" smtClean="0"/>
              <a:t>For Loops – Example</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sz="quarter" idx="15"/>
              </p:nvPr>
            </p:nvSpPr>
            <p:spPr>
              <a:xfrm>
                <a:off x="467544" y="1049973"/>
                <a:ext cx="8077200" cy="4251235"/>
              </a:xfrm>
            </p:spPr>
            <p:txBody>
              <a:bodyPr/>
              <a:lstStyle/>
              <a:p>
                <a:r>
                  <a:rPr lang="en-GB" sz="1400" dirty="0" smtClean="0"/>
                  <a:t>Let’s take the example of  interest rates </a:t>
                </a:r>
                <a:r>
                  <a:rPr lang="en-GB" sz="1400" b="1" i="1" dirty="0" smtClean="0"/>
                  <a:t>(r) </a:t>
                </a:r>
                <a:r>
                  <a:rPr lang="en-GB" sz="1400" dirty="0" smtClean="0"/>
                  <a:t>per country based on the maturity of an investment as presented in a 5 x 5 matrix:</a:t>
                </a:r>
                <a:endParaRPr lang="en-GB" sz="1400" dirty="0"/>
              </a:p>
              <a:p>
                <a:endParaRPr lang="en-GB" sz="1400" dirty="0" smtClean="0"/>
              </a:p>
              <a:p>
                <a:endParaRPr lang="en-GB" sz="1400" dirty="0"/>
              </a:p>
              <a:p>
                <a:endParaRPr lang="en-GB" sz="1400" dirty="0"/>
              </a:p>
              <a:p>
                <a:endParaRPr lang="en-GB" sz="1400" dirty="0"/>
              </a:p>
              <a:p>
                <a:endParaRPr lang="en-GB" sz="1400" dirty="0" smtClean="0"/>
              </a:p>
              <a:p>
                <a:r>
                  <a:rPr lang="en-GB" sz="1400" dirty="0" smtClean="0"/>
                  <a:t>Using </a:t>
                </a:r>
                <a:r>
                  <a:rPr lang="en-GB" sz="1400" dirty="0"/>
                  <a:t>these interest rates, we can calculate the value of an investment </a:t>
                </a:r>
                <a:r>
                  <a:rPr lang="en-GB" sz="1400" b="1" i="1" dirty="0"/>
                  <a:t>(P)</a:t>
                </a:r>
                <a:r>
                  <a:rPr lang="en-GB" sz="1400" dirty="0"/>
                  <a:t> using compound interest on a £100 investment for the 5 different maturities </a:t>
                </a:r>
                <a:r>
                  <a:rPr lang="en-GB" sz="1400" b="1" i="1" dirty="0"/>
                  <a:t>(t) </a:t>
                </a:r>
                <a:r>
                  <a:rPr lang="en-GB" sz="1400" dirty="0"/>
                  <a:t>in each country</a:t>
                </a:r>
                <a:r>
                  <a:rPr lang="en-GB" sz="1400" dirty="0" smtClean="0"/>
                  <a:t>.</a:t>
                </a:r>
              </a:p>
              <a:p>
                <a:endParaRPr lang="en-GB" sz="1400" dirty="0"/>
              </a:p>
              <a:p>
                <a:r>
                  <a:rPr lang="en-GB" sz="1400" dirty="0"/>
                  <a:t>The formula for applying compound interest is the following:  </a:t>
                </a:r>
                <a14:m>
                  <m:oMath xmlns:m="http://schemas.openxmlformats.org/officeDocument/2006/math">
                    <m:r>
                      <a:rPr lang="en-GB" sz="1400" b="1" i="1">
                        <a:latin typeface="Cambria Math" panose="02040503050406030204" pitchFamily="18" charset="0"/>
                      </a:rPr>
                      <m:t>𝑨𝒎𝒐𝒖𝒏𝒕</m:t>
                    </m:r>
                    <m:r>
                      <a:rPr lang="en-GB" sz="1400" b="1" i="1">
                        <a:latin typeface="Cambria Math" panose="02040503050406030204" pitchFamily="18" charset="0"/>
                      </a:rPr>
                      <m:t>=</m:t>
                    </m:r>
                    <m:sSup>
                      <m:sSupPr>
                        <m:ctrlPr>
                          <a:rPr lang="en-GB" sz="1400" b="1" i="1">
                            <a:latin typeface="Cambria Math" panose="02040503050406030204" pitchFamily="18" charset="0"/>
                          </a:rPr>
                        </m:ctrlPr>
                      </m:sSupPr>
                      <m:e>
                        <m:r>
                          <a:rPr lang="en-GB" sz="1400" b="1" i="1">
                            <a:latin typeface="Cambria Math" panose="02040503050406030204" pitchFamily="18" charset="0"/>
                          </a:rPr>
                          <m:t>𝑷</m:t>
                        </m:r>
                        <m:r>
                          <a:rPr lang="en-GB" sz="1400" b="1" i="1">
                            <a:latin typeface="Cambria Math" panose="02040503050406030204" pitchFamily="18" charset="0"/>
                          </a:rPr>
                          <m:t> ( </m:t>
                        </m:r>
                        <m:r>
                          <a:rPr lang="en-GB" sz="1400" b="1" i="1">
                            <a:latin typeface="Cambria Math" panose="02040503050406030204" pitchFamily="18" charset="0"/>
                          </a:rPr>
                          <m:t>𝟏</m:t>
                        </m:r>
                        <m:r>
                          <a:rPr lang="en-GB" sz="1400" b="1" i="1">
                            <a:latin typeface="Cambria Math" panose="02040503050406030204" pitchFamily="18" charset="0"/>
                          </a:rPr>
                          <m:t>+ </m:t>
                        </m:r>
                        <m:f>
                          <m:fPr>
                            <m:ctrlPr>
                              <a:rPr lang="en-GB" sz="1400" b="1" i="1">
                                <a:latin typeface="Cambria Math" panose="02040503050406030204" pitchFamily="18" charset="0"/>
                              </a:rPr>
                            </m:ctrlPr>
                          </m:fPr>
                          <m:num>
                            <m:r>
                              <a:rPr lang="en-GB" sz="1400" b="1" i="1">
                                <a:latin typeface="Cambria Math" panose="02040503050406030204" pitchFamily="18" charset="0"/>
                              </a:rPr>
                              <m:t>𝒓</m:t>
                            </m:r>
                          </m:num>
                          <m:den>
                            <m:r>
                              <a:rPr lang="en-GB" sz="1400" b="1" i="1">
                                <a:latin typeface="Cambria Math" panose="02040503050406030204" pitchFamily="18" charset="0"/>
                              </a:rPr>
                              <m:t>𝟏𝟎𝟎</m:t>
                            </m:r>
                          </m:den>
                        </m:f>
                        <m:r>
                          <a:rPr lang="en-GB" sz="1400" b="1" i="1">
                            <a:latin typeface="Cambria Math" panose="02040503050406030204" pitchFamily="18" charset="0"/>
                          </a:rPr>
                          <m:t> )</m:t>
                        </m:r>
                      </m:e>
                      <m:sup>
                        <m:r>
                          <a:rPr lang="en-GB" sz="1400" b="1" i="1">
                            <a:latin typeface="Cambria Math" panose="02040503050406030204" pitchFamily="18" charset="0"/>
                          </a:rPr>
                          <m:t>𝒕</m:t>
                        </m:r>
                      </m:sup>
                    </m:sSup>
                  </m:oMath>
                </a14:m>
                <a:endParaRPr lang="en-GB" sz="1400" dirty="0" smtClean="0"/>
              </a:p>
              <a:p>
                <a:endParaRPr lang="en-GB" sz="1400" dirty="0"/>
              </a:p>
              <a:p>
                <a:r>
                  <a:rPr lang="en-GB" sz="1400" dirty="0"/>
                  <a:t>This calculation can be done easily using a </a:t>
                </a:r>
                <a:r>
                  <a:rPr lang="en-GB" sz="1400" b="1" i="1" dirty="0"/>
                  <a:t>For Loop </a:t>
                </a:r>
                <a:r>
                  <a:rPr lang="en-GB" sz="1400" i="1" dirty="0"/>
                  <a:t>to give the following output</a:t>
                </a:r>
                <a:r>
                  <a:rPr lang="en-GB" sz="1400" i="1" dirty="0" smtClean="0"/>
                  <a:t>…</a:t>
                </a:r>
              </a:p>
              <a:p>
                <a:endParaRPr lang="en-GB" sz="1400" dirty="0"/>
              </a:p>
              <a:p>
                <a:endParaRPr lang="en-GB" sz="1400" dirty="0"/>
              </a:p>
              <a:p>
                <a:endParaRPr lang="en-GB" sz="1400" dirty="0" smtClean="0"/>
              </a:p>
            </p:txBody>
          </p:sp>
        </mc:Choice>
        <mc:Fallback xmlns="">
          <p:sp>
            <p:nvSpPr>
              <p:cNvPr id="3" name="Content Placeholder 2"/>
              <p:cNvSpPr>
                <a:spLocks noGrp="1" noRot="1" noChangeAspect="1" noMove="1" noResize="1" noEditPoints="1" noAdjustHandles="1" noChangeArrowheads="1" noChangeShapeType="1" noTextEdit="1"/>
              </p:cNvSpPr>
              <p:nvPr>
                <p:ph sz="quarter" idx="15"/>
              </p:nvPr>
            </p:nvSpPr>
            <p:spPr>
              <a:xfrm>
                <a:off x="467544" y="1049973"/>
                <a:ext cx="8077200" cy="4251235"/>
              </a:xfrm>
              <a:blipFill rotWithShape="0">
                <a:blip r:embed="rId3"/>
                <a:stretch>
                  <a:fillRect l="-1358" t="-1433" r="-1132"/>
                </a:stretch>
              </a:blipFill>
            </p:spPr>
            <p:txBody>
              <a:bodyPr/>
              <a:lstStyle/>
              <a:p>
                <a:r>
                  <a:rPr lang="en-GB">
                    <a:noFill/>
                  </a:rPr>
                  <a:t> </a:t>
                </a:r>
              </a:p>
            </p:txBody>
          </p:sp>
        </mc:Fallback>
      </mc:AlternateContent>
      <p:pic>
        <p:nvPicPr>
          <p:cNvPr id="4" name="Picture 3"/>
          <p:cNvPicPr>
            <a:picLocks noChangeAspect="1"/>
          </p:cNvPicPr>
          <p:nvPr/>
        </p:nvPicPr>
        <p:blipFill>
          <a:blip r:embed="rId4"/>
          <a:stretch>
            <a:fillRect/>
          </a:stretch>
        </p:blipFill>
        <p:spPr>
          <a:xfrm>
            <a:off x="2267744" y="1628800"/>
            <a:ext cx="3384376" cy="1195982"/>
          </a:xfrm>
          <a:prstGeom prst="rect">
            <a:avLst/>
          </a:prstGeom>
        </p:spPr>
      </p:pic>
      <p:pic>
        <p:nvPicPr>
          <p:cNvPr id="5" name="Picture 4"/>
          <p:cNvPicPr>
            <a:picLocks noChangeAspect="1"/>
          </p:cNvPicPr>
          <p:nvPr/>
        </p:nvPicPr>
        <p:blipFill>
          <a:blip r:embed="rId5"/>
          <a:stretch>
            <a:fillRect/>
          </a:stretch>
        </p:blipFill>
        <p:spPr>
          <a:xfrm>
            <a:off x="2253211" y="5190566"/>
            <a:ext cx="3519137" cy="935837"/>
          </a:xfrm>
          <a:prstGeom prst="rect">
            <a:avLst/>
          </a:prstGeom>
        </p:spPr>
      </p:pic>
      <p:sp>
        <p:nvSpPr>
          <p:cNvPr id="6"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41902231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2696"/>
            <a:ext cx="8077200" cy="365414"/>
          </a:xfrm>
        </p:spPr>
        <p:txBody>
          <a:bodyPr/>
          <a:lstStyle/>
          <a:p>
            <a:r>
              <a:rPr lang="en-GB" dirty="0" smtClean="0"/>
              <a:t>While Loops</a:t>
            </a:r>
            <a:endParaRPr lang="en-GB" dirty="0"/>
          </a:p>
        </p:txBody>
      </p:sp>
      <p:sp>
        <p:nvSpPr>
          <p:cNvPr id="3" name="Content Placeholder 2"/>
          <p:cNvSpPr>
            <a:spLocks noGrp="1"/>
          </p:cNvSpPr>
          <p:nvPr>
            <p:ph sz="quarter" idx="15"/>
          </p:nvPr>
        </p:nvSpPr>
        <p:spPr>
          <a:xfrm>
            <a:off x="467544" y="1105390"/>
            <a:ext cx="5670731" cy="3646170"/>
          </a:xfrm>
        </p:spPr>
        <p:txBody>
          <a:bodyPr/>
          <a:lstStyle/>
          <a:p>
            <a:pPr marL="51435" indent="-257175">
              <a:buFont typeface="Arial" panose="020B0604020202020204" pitchFamily="34" charset="0"/>
              <a:buChar char="•"/>
            </a:pPr>
            <a:r>
              <a:rPr lang="en-GB" sz="1400" dirty="0" smtClean="0"/>
              <a:t>How does a </a:t>
            </a:r>
            <a:r>
              <a:rPr lang="en-GB" sz="1400" b="1" i="1" dirty="0" smtClean="0"/>
              <a:t>While </a:t>
            </a:r>
            <a:r>
              <a:rPr lang="en-GB" sz="1400" b="1" i="1" dirty="0"/>
              <a:t>L</a:t>
            </a:r>
            <a:r>
              <a:rPr lang="en-GB" sz="1400" b="1" i="1" dirty="0" smtClean="0"/>
              <a:t>oop </a:t>
            </a:r>
            <a:r>
              <a:rPr lang="en-GB" sz="1400" dirty="0" smtClean="0"/>
              <a:t>work?</a:t>
            </a:r>
          </a:p>
          <a:p>
            <a:pPr marL="411480" lvl="3" indent="0">
              <a:buNone/>
            </a:pPr>
            <a:endParaRPr lang="en-GB" dirty="0" smtClean="0"/>
          </a:p>
          <a:p>
            <a:pPr indent="0"/>
            <a:endParaRPr lang="en-GB" dirty="0"/>
          </a:p>
        </p:txBody>
      </p:sp>
      <p:pic>
        <p:nvPicPr>
          <p:cNvPr id="5122" name="Picture 2" descr="https://encrypted-tbn3.gstatic.com/images?q=tbn:ANd9GcQRwM_HEmSjkvc85IPzRitDQ3VfMbSN9jNDRtjXUJ7lLiF81ZbeJ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1916832"/>
            <a:ext cx="5184576" cy="3703271"/>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387523992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2696"/>
            <a:ext cx="8077200" cy="365414"/>
          </a:xfrm>
        </p:spPr>
        <p:txBody>
          <a:bodyPr/>
          <a:lstStyle/>
          <a:p>
            <a:r>
              <a:rPr lang="en-GB" dirty="0" smtClean="0"/>
              <a:t>While Loops</a:t>
            </a:r>
            <a:endParaRPr lang="en-GB" dirty="0"/>
          </a:p>
        </p:txBody>
      </p:sp>
      <p:sp>
        <p:nvSpPr>
          <p:cNvPr id="3" name="Content Placeholder 2"/>
          <p:cNvSpPr>
            <a:spLocks noGrp="1"/>
          </p:cNvSpPr>
          <p:nvPr>
            <p:ph sz="quarter" idx="15"/>
          </p:nvPr>
        </p:nvSpPr>
        <p:spPr>
          <a:xfrm>
            <a:off x="467544" y="1105390"/>
            <a:ext cx="5670731" cy="3646170"/>
          </a:xfrm>
        </p:spPr>
        <p:txBody>
          <a:bodyPr/>
          <a:lstStyle/>
          <a:p>
            <a:pPr marL="51435" indent="-257175">
              <a:buFont typeface="Arial" panose="020B0604020202020204" pitchFamily="34" charset="0"/>
              <a:buChar char="•"/>
            </a:pPr>
            <a:r>
              <a:rPr lang="en-GB" sz="1400" dirty="0" smtClean="0"/>
              <a:t>How does a </a:t>
            </a:r>
            <a:r>
              <a:rPr lang="en-GB" sz="1400" b="1" i="1" dirty="0" smtClean="0"/>
              <a:t>While </a:t>
            </a:r>
            <a:r>
              <a:rPr lang="en-GB" sz="1400" b="1" i="1" dirty="0"/>
              <a:t>L</a:t>
            </a:r>
            <a:r>
              <a:rPr lang="en-GB" sz="1400" b="1" i="1" dirty="0" smtClean="0"/>
              <a:t>oop </a:t>
            </a:r>
            <a:r>
              <a:rPr lang="en-GB" sz="1400" dirty="0" smtClean="0"/>
              <a:t>work?</a:t>
            </a:r>
          </a:p>
          <a:p>
            <a:pPr marL="411480" lvl="3" indent="0">
              <a:buNone/>
            </a:pPr>
            <a:endParaRPr lang="en-GB" dirty="0" smtClean="0"/>
          </a:p>
          <a:p>
            <a:pPr indent="0"/>
            <a:endParaRPr lang="en-GB" dirty="0"/>
          </a:p>
        </p:txBody>
      </p:sp>
      <p:pic>
        <p:nvPicPr>
          <p:cNvPr id="5" name="Picture 4"/>
          <p:cNvPicPr>
            <a:picLocks noChangeAspect="1"/>
          </p:cNvPicPr>
          <p:nvPr/>
        </p:nvPicPr>
        <p:blipFill>
          <a:blip r:embed="rId2"/>
          <a:stretch>
            <a:fillRect/>
          </a:stretch>
        </p:blipFill>
        <p:spPr>
          <a:xfrm>
            <a:off x="2969923" y="1484784"/>
            <a:ext cx="3168352" cy="4833079"/>
          </a:xfrm>
          <a:prstGeom prst="rect">
            <a:avLst/>
          </a:prstGeom>
        </p:spPr>
      </p:pic>
      <p:sp>
        <p:nvSpPr>
          <p:cNvPr id="6"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202713649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2696"/>
            <a:ext cx="8077200" cy="365414"/>
          </a:xfrm>
        </p:spPr>
        <p:txBody>
          <a:bodyPr/>
          <a:lstStyle/>
          <a:p>
            <a:r>
              <a:rPr lang="en-GB" dirty="0" smtClean="0"/>
              <a:t>While Loops</a:t>
            </a:r>
            <a:endParaRPr lang="en-GB" dirty="0"/>
          </a:p>
        </p:txBody>
      </p:sp>
      <p:sp>
        <p:nvSpPr>
          <p:cNvPr id="3" name="Content Placeholder 2"/>
          <p:cNvSpPr>
            <a:spLocks noGrp="1"/>
          </p:cNvSpPr>
          <p:nvPr>
            <p:ph sz="quarter" idx="15"/>
          </p:nvPr>
        </p:nvSpPr>
        <p:spPr>
          <a:xfrm>
            <a:off x="467544" y="1105390"/>
            <a:ext cx="5670731" cy="3646170"/>
          </a:xfrm>
        </p:spPr>
        <p:txBody>
          <a:bodyPr/>
          <a:lstStyle/>
          <a:p>
            <a:pPr marL="51435" indent="-257175">
              <a:buFont typeface="Arial" panose="020B0604020202020204" pitchFamily="34" charset="0"/>
              <a:buChar char="•"/>
            </a:pPr>
            <a:r>
              <a:rPr lang="en-GB" sz="1400" dirty="0" smtClean="0"/>
              <a:t>How does a </a:t>
            </a:r>
            <a:r>
              <a:rPr lang="en-GB" sz="1400" b="1" i="1" dirty="0" smtClean="0"/>
              <a:t>While </a:t>
            </a:r>
            <a:r>
              <a:rPr lang="en-GB" sz="1400" b="1" i="1" dirty="0"/>
              <a:t>L</a:t>
            </a:r>
            <a:r>
              <a:rPr lang="en-GB" sz="1400" b="1" i="1" dirty="0" smtClean="0"/>
              <a:t>oop </a:t>
            </a:r>
            <a:r>
              <a:rPr lang="en-GB" sz="1400" dirty="0" smtClean="0"/>
              <a:t>work?</a:t>
            </a:r>
          </a:p>
          <a:p>
            <a:pPr indent="0"/>
            <a:endParaRPr lang="en-GB" sz="1400" dirty="0"/>
          </a:p>
          <a:p>
            <a:pPr indent="0"/>
            <a:endParaRPr lang="en-GB" sz="1400" dirty="0" smtClean="0"/>
          </a:p>
          <a:p>
            <a:pPr marL="668655" lvl="3" indent="-257175">
              <a:buFont typeface="Arial" panose="020B0604020202020204" pitchFamily="34" charset="0"/>
              <a:buChar char="•"/>
            </a:pPr>
            <a:r>
              <a:rPr lang="en-GB" sz="1400" dirty="0" smtClean="0"/>
              <a:t>Before initiating the loop, the expression which determines  the execution of the loop must be defined.</a:t>
            </a:r>
          </a:p>
          <a:p>
            <a:pPr marL="411480" lvl="3" indent="0">
              <a:buNone/>
            </a:pPr>
            <a:endParaRPr lang="en-GB" dirty="0" smtClean="0"/>
          </a:p>
          <a:p>
            <a:pPr indent="0"/>
            <a:endParaRPr lang="en-GB" dirty="0"/>
          </a:p>
        </p:txBody>
      </p:sp>
      <p:pic>
        <p:nvPicPr>
          <p:cNvPr id="5" name="Picture 4"/>
          <p:cNvPicPr>
            <a:picLocks noChangeAspect="1"/>
          </p:cNvPicPr>
          <p:nvPr/>
        </p:nvPicPr>
        <p:blipFill>
          <a:blip r:embed="rId2"/>
          <a:stretch>
            <a:fillRect/>
          </a:stretch>
        </p:blipFill>
        <p:spPr>
          <a:xfrm>
            <a:off x="6138276" y="1642599"/>
            <a:ext cx="2406468" cy="3670883"/>
          </a:xfrm>
          <a:prstGeom prst="rect">
            <a:avLst/>
          </a:prstGeom>
        </p:spPr>
      </p:pic>
      <p:sp>
        <p:nvSpPr>
          <p:cNvPr id="6"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372915381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2696"/>
            <a:ext cx="8077200" cy="365414"/>
          </a:xfrm>
        </p:spPr>
        <p:txBody>
          <a:bodyPr/>
          <a:lstStyle/>
          <a:p>
            <a:r>
              <a:rPr lang="en-GB" dirty="0" smtClean="0"/>
              <a:t>While Loops</a:t>
            </a:r>
            <a:endParaRPr lang="en-GB" dirty="0"/>
          </a:p>
        </p:txBody>
      </p:sp>
      <p:sp>
        <p:nvSpPr>
          <p:cNvPr id="3" name="Content Placeholder 2"/>
          <p:cNvSpPr>
            <a:spLocks noGrp="1"/>
          </p:cNvSpPr>
          <p:nvPr>
            <p:ph sz="quarter" idx="15"/>
          </p:nvPr>
        </p:nvSpPr>
        <p:spPr>
          <a:xfrm>
            <a:off x="467544" y="1105390"/>
            <a:ext cx="5670731" cy="3646170"/>
          </a:xfrm>
        </p:spPr>
        <p:txBody>
          <a:bodyPr/>
          <a:lstStyle/>
          <a:p>
            <a:pPr marL="51435" indent="-257175">
              <a:buFont typeface="Arial" panose="020B0604020202020204" pitchFamily="34" charset="0"/>
              <a:buChar char="•"/>
            </a:pPr>
            <a:r>
              <a:rPr lang="en-GB" sz="1400" dirty="0" smtClean="0"/>
              <a:t>How does a </a:t>
            </a:r>
            <a:r>
              <a:rPr lang="en-GB" sz="1400" b="1" i="1" dirty="0" smtClean="0"/>
              <a:t>While </a:t>
            </a:r>
            <a:r>
              <a:rPr lang="en-GB" sz="1400" b="1" i="1" dirty="0"/>
              <a:t>L</a:t>
            </a:r>
            <a:r>
              <a:rPr lang="en-GB" sz="1400" b="1" i="1" dirty="0" smtClean="0"/>
              <a:t>oop </a:t>
            </a:r>
            <a:r>
              <a:rPr lang="en-GB" sz="1400" dirty="0" smtClean="0"/>
              <a:t>work?</a:t>
            </a:r>
          </a:p>
          <a:p>
            <a:pPr indent="0"/>
            <a:endParaRPr lang="en-GB" sz="1400" dirty="0"/>
          </a:p>
          <a:p>
            <a:pPr indent="0"/>
            <a:endParaRPr lang="en-GB" sz="1400" dirty="0" smtClean="0"/>
          </a:p>
          <a:p>
            <a:pPr marL="668655" lvl="3" indent="-257175">
              <a:buFont typeface="Arial" panose="020B0604020202020204" pitchFamily="34" charset="0"/>
              <a:buChar char="•"/>
            </a:pPr>
            <a:r>
              <a:rPr lang="en-GB" sz="1400" dirty="0" smtClean="0"/>
              <a:t>Before initiating the loop, the expression which determines  the execution of the loop must be defined.</a:t>
            </a:r>
          </a:p>
          <a:p>
            <a:pPr marL="668655" lvl="3" indent="-257175">
              <a:buFont typeface="Arial" panose="020B0604020202020204" pitchFamily="34" charset="0"/>
              <a:buChar char="•"/>
            </a:pPr>
            <a:endParaRPr lang="en-GB" sz="1400" dirty="0" smtClean="0"/>
          </a:p>
          <a:p>
            <a:pPr marL="668655" lvl="3" indent="-257175">
              <a:buFont typeface="Arial" panose="020B0604020202020204" pitchFamily="34" charset="0"/>
              <a:buChar char="•"/>
            </a:pPr>
            <a:r>
              <a:rPr lang="en-GB" sz="1400" dirty="0" smtClean="0"/>
              <a:t>The statement is executed using each TRUE value of the expression as an input on a case by case basis.</a:t>
            </a:r>
          </a:p>
          <a:p>
            <a:pPr indent="0"/>
            <a:endParaRPr lang="en-GB" dirty="0"/>
          </a:p>
        </p:txBody>
      </p:sp>
      <p:pic>
        <p:nvPicPr>
          <p:cNvPr id="5" name="Picture 4"/>
          <p:cNvPicPr>
            <a:picLocks noChangeAspect="1"/>
          </p:cNvPicPr>
          <p:nvPr/>
        </p:nvPicPr>
        <p:blipFill>
          <a:blip r:embed="rId2"/>
          <a:stretch>
            <a:fillRect/>
          </a:stretch>
        </p:blipFill>
        <p:spPr>
          <a:xfrm>
            <a:off x="6138276" y="1642599"/>
            <a:ext cx="2406468" cy="3670883"/>
          </a:xfrm>
          <a:prstGeom prst="rect">
            <a:avLst/>
          </a:prstGeom>
        </p:spPr>
      </p:pic>
      <p:sp>
        <p:nvSpPr>
          <p:cNvPr id="6"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26308398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2696"/>
            <a:ext cx="8077200" cy="365414"/>
          </a:xfrm>
        </p:spPr>
        <p:txBody>
          <a:bodyPr/>
          <a:lstStyle/>
          <a:p>
            <a:r>
              <a:rPr lang="en-GB" dirty="0" smtClean="0"/>
              <a:t>While Loops</a:t>
            </a:r>
            <a:endParaRPr lang="en-GB" dirty="0"/>
          </a:p>
        </p:txBody>
      </p:sp>
      <p:sp>
        <p:nvSpPr>
          <p:cNvPr id="3" name="Content Placeholder 2"/>
          <p:cNvSpPr>
            <a:spLocks noGrp="1"/>
          </p:cNvSpPr>
          <p:nvPr>
            <p:ph sz="quarter" idx="15"/>
          </p:nvPr>
        </p:nvSpPr>
        <p:spPr>
          <a:xfrm>
            <a:off x="467544" y="1105390"/>
            <a:ext cx="5670731" cy="3646170"/>
          </a:xfrm>
        </p:spPr>
        <p:txBody>
          <a:bodyPr/>
          <a:lstStyle/>
          <a:p>
            <a:pPr marL="51435" indent="-257175">
              <a:buFont typeface="Arial" panose="020B0604020202020204" pitchFamily="34" charset="0"/>
              <a:buChar char="•"/>
            </a:pPr>
            <a:r>
              <a:rPr lang="en-GB" sz="1400" dirty="0" smtClean="0"/>
              <a:t>How does a </a:t>
            </a:r>
            <a:r>
              <a:rPr lang="en-GB" sz="1400" b="1" i="1" dirty="0" smtClean="0"/>
              <a:t>While </a:t>
            </a:r>
            <a:r>
              <a:rPr lang="en-GB" sz="1400" b="1" i="1" dirty="0"/>
              <a:t>L</a:t>
            </a:r>
            <a:r>
              <a:rPr lang="en-GB" sz="1400" b="1" i="1" dirty="0" smtClean="0"/>
              <a:t>oop </a:t>
            </a:r>
            <a:r>
              <a:rPr lang="en-GB" sz="1400" dirty="0" smtClean="0"/>
              <a:t>work?</a:t>
            </a:r>
          </a:p>
          <a:p>
            <a:pPr indent="0"/>
            <a:endParaRPr lang="en-GB" dirty="0"/>
          </a:p>
          <a:p>
            <a:pPr indent="0"/>
            <a:endParaRPr lang="en-GB" dirty="0" smtClean="0"/>
          </a:p>
          <a:p>
            <a:pPr marL="668655" lvl="3" indent="-257175">
              <a:buFont typeface="Arial" panose="020B0604020202020204" pitchFamily="34" charset="0"/>
              <a:buChar char="•"/>
            </a:pPr>
            <a:r>
              <a:rPr lang="en-GB" sz="1400" dirty="0" smtClean="0"/>
              <a:t>Before initiating the loop, the expression which determines  the execution of the loop must be defined.</a:t>
            </a:r>
          </a:p>
          <a:p>
            <a:pPr marL="668655" lvl="3" indent="-257175">
              <a:buFont typeface="Arial" panose="020B0604020202020204" pitchFamily="34" charset="0"/>
              <a:buChar char="•"/>
            </a:pPr>
            <a:endParaRPr lang="en-GB" sz="1400" dirty="0" smtClean="0"/>
          </a:p>
          <a:p>
            <a:pPr marL="668655" lvl="3" indent="-257175">
              <a:buFont typeface="Arial" panose="020B0604020202020204" pitchFamily="34" charset="0"/>
              <a:buChar char="•"/>
            </a:pPr>
            <a:r>
              <a:rPr lang="en-GB" sz="1400" dirty="0" smtClean="0"/>
              <a:t>The statement is executed using each TRUE value of the expression as an input on a case by case basis.</a:t>
            </a:r>
          </a:p>
          <a:p>
            <a:pPr marL="668655" lvl="3" indent="-257175">
              <a:buFont typeface="Arial" panose="020B0604020202020204" pitchFamily="34" charset="0"/>
              <a:buChar char="•"/>
            </a:pPr>
            <a:endParaRPr lang="en-GB" sz="1400" dirty="0" smtClean="0"/>
          </a:p>
          <a:p>
            <a:pPr marL="668655" lvl="3" indent="-257175">
              <a:buFont typeface="Arial" panose="020B0604020202020204" pitchFamily="34" charset="0"/>
              <a:buChar char="•"/>
            </a:pPr>
            <a:r>
              <a:rPr lang="en-GB" sz="1400" dirty="0" smtClean="0"/>
              <a:t>When the output of the expression returns FALSE, the loop operator terminates.</a:t>
            </a:r>
          </a:p>
          <a:p>
            <a:pPr marL="668655" lvl="3" indent="-257175">
              <a:buFont typeface="Arial" panose="020B0604020202020204" pitchFamily="34" charset="0"/>
              <a:buChar char="•"/>
            </a:pPr>
            <a:endParaRPr lang="en-GB" dirty="0" smtClean="0"/>
          </a:p>
          <a:p>
            <a:pPr indent="0"/>
            <a:endParaRPr lang="en-GB" dirty="0"/>
          </a:p>
        </p:txBody>
      </p:sp>
      <p:pic>
        <p:nvPicPr>
          <p:cNvPr id="5" name="Picture 4"/>
          <p:cNvPicPr>
            <a:picLocks noChangeAspect="1"/>
          </p:cNvPicPr>
          <p:nvPr/>
        </p:nvPicPr>
        <p:blipFill>
          <a:blip r:embed="rId2"/>
          <a:stretch>
            <a:fillRect/>
          </a:stretch>
        </p:blipFill>
        <p:spPr>
          <a:xfrm>
            <a:off x="6138276" y="1642599"/>
            <a:ext cx="2406468" cy="3670883"/>
          </a:xfrm>
          <a:prstGeom prst="rect">
            <a:avLst/>
          </a:prstGeom>
        </p:spPr>
      </p:pic>
      <p:sp>
        <p:nvSpPr>
          <p:cNvPr id="6"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348182821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2696"/>
            <a:ext cx="8077200" cy="365414"/>
          </a:xfrm>
        </p:spPr>
        <p:txBody>
          <a:bodyPr/>
          <a:lstStyle/>
          <a:p>
            <a:r>
              <a:rPr lang="en-GB" dirty="0" smtClean="0"/>
              <a:t>While Loops – Syntax</a:t>
            </a:r>
            <a:endParaRPr lang="en-GB" dirty="0"/>
          </a:p>
        </p:txBody>
      </p:sp>
      <p:sp>
        <p:nvSpPr>
          <p:cNvPr id="3" name="Content Placeholder 2"/>
          <p:cNvSpPr>
            <a:spLocks noGrp="1"/>
          </p:cNvSpPr>
          <p:nvPr>
            <p:ph sz="quarter" idx="15"/>
          </p:nvPr>
        </p:nvSpPr>
        <p:spPr>
          <a:xfrm>
            <a:off x="467544" y="1215706"/>
            <a:ext cx="8077200" cy="3314700"/>
          </a:xfrm>
        </p:spPr>
        <p:txBody>
          <a:bodyPr/>
          <a:lstStyle/>
          <a:p>
            <a:pPr marL="51435" indent="-257175">
              <a:buFont typeface="Arial" panose="020B0604020202020204" pitchFamily="34" charset="0"/>
              <a:buChar char="•"/>
            </a:pPr>
            <a:r>
              <a:rPr lang="en-GB" sz="1400" dirty="0" smtClean="0"/>
              <a:t>The syntax of a </a:t>
            </a:r>
            <a:r>
              <a:rPr lang="en-GB" sz="1400" b="1" i="1" dirty="0" smtClean="0"/>
              <a:t>While Loop </a:t>
            </a:r>
            <a:r>
              <a:rPr lang="en-GB" sz="1400" dirty="0" smtClean="0"/>
              <a:t>is the following:</a:t>
            </a:r>
          </a:p>
          <a:p>
            <a:pPr indent="0"/>
            <a:r>
              <a:rPr lang="en-GB" dirty="0" smtClean="0"/>
              <a:t>	</a:t>
            </a:r>
            <a:endParaRPr lang="en-GB" b="1" dirty="0"/>
          </a:p>
        </p:txBody>
      </p:sp>
      <p:sp>
        <p:nvSpPr>
          <p:cNvPr id="4"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5774588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2696"/>
            <a:ext cx="8077200" cy="365414"/>
          </a:xfrm>
        </p:spPr>
        <p:txBody>
          <a:bodyPr/>
          <a:lstStyle/>
          <a:p>
            <a:r>
              <a:rPr lang="en-GB" dirty="0" smtClean="0"/>
              <a:t>While Loops – Syntax</a:t>
            </a:r>
            <a:endParaRPr lang="en-GB" dirty="0"/>
          </a:p>
        </p:txBody>
      </p:sp>
      <p:sp>
        <p:nvSpPr>
          <p:cNvPr id="3" name="Content Placeholder 2"/>
          <p:cNvSpPr>
            <a:spLocks noGrp="1"/>
          </p:cNvSpPr>
          <p:nvPr>
            <p:ph sz="quarter" idx="15"/>
          </p:nvPr>
        </p:nvSpPr>
        <p:spPr>
          <a:xfrm>
            <a:off x="467544" y="1215706"/>
            <a:ext cx="8077200" cy="3314700"/>
          </a:xfrm>
        </p:spPr>
        <p:txBody>
          <a:bodyPr/>
          <a:lstStyle/>
          <a:p>
            <a:pPr marL="51435" indent="-257175">
              <a:buFont typeface="Arial" panose="020B0604020202020204" pitchFamily="34" charset="0"/>
              <a:buChar char="•"/>
            </a:pPr>
            <a:r>
              <a:rPr lang="en-GB" sz="1400" dirty="0" smtClean="0"/>
              <a:t>The syntax of a </a:t>
            </a:r>
            <a:r>
              <a:rPr lang="en-GB" sz="1400" b="1" i="1" dirty="0" smtClean="0"/>
              <a:t>While Loop </a:t>
            </a:r>
            <a:r>
              <a:rPr lang="en-GB" sz="1400" dirty="0" smtClean="0"/>
              <a:t>is the following:</a:t>
            </a:r>
          </a:p>
          <a:p>
            <a:pPr marL="51435" indent="-257175">
              <a:buFont typeface="Arial" panose="020B0604020202020204" pitchFamily="34" charset="0"/>
              <a:buChar char="•"/>
            </a:pPr>
            <a:endParaRPr lang="en-GB" dirty="0"/>
          </a:p>
          <a:p>
            <a:pPr marL="51435" indent="-257175">
              <a:buFont typeface="Arial" panose="020B0604020202020204" pitchFamily="34" charset="0"/>
              <a:buChar char="•"/>
            </a:pPr>
            <a:endParaRPr lang="en-GB" dirty="0" smtClean="0"/>
          </a:p>
          <a:p>
            <a:pPr marL="51435" indent="-257175">
              <a:buFont typeface="Arial" panose="020B0604020202020204" pitchFamily="34" charset="0"/>
              <a:buChar char="•"/>
            </a:pPr>
            <a:endParaRPr lang="en-GB" dirty="0"/>
          </a:p>
          <a:p>
            <a:pPr marL="51435" indent="-257175">
              <a:buFont typeface="Arial" panose="020B0604020202020204" pitchFamily="34" charset="0"/>
              <a:buChar char="•"/>
            </a:pPr>
            <a:endParaRPr lang="en-GB" dirty="0" smtClean="0"/>
          </a:p>
          <a:p>
            <a:pPr indent="0"/>
            <a:r>
              <a:rPr lang="en-GB" dirty="0" smtClean="0"/>
              <a:t>	</a:t>
            </a:r>
            <a:endParaRPr lang="en-GB" b="1" dirty="0"/>
          </a:p>
        </p:txBody>
      </p:sp>
      <p:pic>
        <p:nvPicPr>
          <p:cNvPr id="5" name="Picture 4"/>
          <p:cNvPicPr>
            <a:picLocks noChangeAspect="1"/>
          </p:cNvPicPr>
          <p:nvPr/>
        </p:nvPicPr>
        <p:blipFill>
          <a:blip r:embed="rId3"/>
          <a:stretch>
            <a:fillRect/>
          </a:stretch>
        </p:blipFill>
        <p:spPr>
          <a:xfrm>
            <a:off x="2627784" y="1700808"/>
            <a:ext cx="3308985" cy="1008112"/>
          </a:xfrm>
          <a:prstGeom prst="rect">
            <a:avLst/>
          </a:prstGeom>
        </p:spPr>
      </p:pic>
      <p:sp>
        <p:nvSpPr>
          <p:cNvPr id="6"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420737721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2696"/>
            <a:ext cx="8077200" cy="365414"/>
          </a:xfrm>
        </p:spPr>
        <p:txBody>
          <a:bodyPr/>
          <a:lstStyle/>
          <a:p>
            <a:r>
              <a:rPr lang="en-GB" dirty="0" smtClean="0"/>
              <a:t>While Loops – Syntax</a:t>
            </a:r>
            <a:endParaRPr lang="en-GB" dirty="0"/>
          </a:p>
        </p:txBody>
      </p:sp>
      <p:sp>
        <p:nvSpPr>
          <p:cNvPr id="3" name="Content Placeholder 2"/>
          <p:cNvSpPr>
            <a:spLocks noGrp="1"/>
          </p:cNvSpPr>
          <p:nvPr>
            <p:ph sz="quarter" idx="15"/>
          </p:nvPr>
        </p:nvSpPr>
        <p:spPr>
          <a:xfrm>
            <a:off x="467544" y="1215706"/>
            <a:ext cx="8077200" cy="3314700"/>
          </a:xfrm>
        </p:spPr>
        <p:txBody>
          <a:bodyPr/>
          <a:lstStyle/>
          <a:p>
            <a:pPr marL="51435" indent="-257175">
              <a:buFont typeface="Arial" panose="020B0604020202020204" pitchFamily="34" charset="0"/>
              <a:buChar char="•"/>
            </a:pPr>
            <a:r>
              <a:rPr lang="en-GB" sz="1400" dirty="0" smtClean="0"/>
              <a:t>The syntax of a </a:t>
            </a:r>
            <a:r>
              <a:rPr lang="en-GB" sz="1400" b="1" i="1" dirty="0" smtClean="0"/>
              <a:t>While Loop </a:t>
            </a:r>
            <a:r>
              <a:rPr lang="en-GB" sz="1400" dirty="0" smtClean="0"/>
              <a:t>is the following:</a:t>
            </a:r>
          </a:p>
          <a:p>
            <a:pPr marL="51435" indent="-257175">
              <a:buFont typeface="Arial" panose="020B0604020202020204" pitchFamily="34" charset="0"/>
              <a:buChar char="•"/>
            </a:pPr>
            <a:endParaRPr lang="en-GB" dirty="0"/>
          </a:p>
          <a:p>
            <a:pPr marL="51435" indent="-257175">
              <a:buFont typeface="Arial" panose="020B0604020202020204" pitchFamily="34" charset="0"/>
              <a:buChar char="•"/>
            </a:pPr>
            <a:endParaRPr lang="en-GB" dirty="0" smtClean="0"/>
          </a:p>
          <a:p>
            <a:pPr marL="51435" indent="-257175">
              <a:buFont typeface="Arial" panose="020B0604020202020204" pitchFamily="34" charset="0"/>
              <a:buChar char="•"/>
            </a:pPr>
            <a:endParaRPr lang="en-GB" dirty="0"/>
          </a:p>
          <a:p>
            <a:pPr marL="51435" indent="-257175">
              <a:buFont typeface="Arial" panose="020B0604020202020204" pitchFamily="34" charset="0"/>
              <a:buChar char="•"/>
            </a:pPr>
            <a:endParaRPr lang="en-GB" dirty="0" smtClean="0"/>
          </a:p>
          <a:p>
            <a:pPr marL="285750" indent="-285750">
              <a:buFont typeface="Arial" panose="020B0604020202020204" pitchFamily="34" charset="0"/>
              <a:buChar char="•"/>
            </a:pPr>
            <a:r>
              <a:rPr lang="en-GB" sz="1400" dirty="0" err="1"/>
              <a:t>test_expression</a:t>
            </a:r>
            <a:r>
              <a:rPr lang="en-GB" sz="1400" dirty="0"/>
              <a:t> is evaluated and the loop will be performed if a TRUE value is returned .</a:t>
            </a:r>
          </a:p>
          <a:p>
            <a:pPr indent="0"/>
            <a:endParaRPr lang="en-GB" b="1" dirty="0"/>
          </a:p>
        </p:txBody>
      </p:sp>
      <p:pic>
        <p:nvPicPr>
          <p:cNvPr id="5" name="Picture 4"/>
          <p:cNvPicPr>
            <a:picLocks noChangeAspect="1"/>
          </p:cNvPicPr>
          <p:nvPr/>
        </p:nvPicPr>
        <p:blipFill>
          <a:blip r:embed="rId3"/>
          <a:stretch>
            <a:fillRect/>
          </a:stretch>
        </p:blipFill>
        <p:spPr>
          <a:xfrm>
            <a:off x="2627784" y="1700808"/>
            <a:ext cx="3308985" cy="1008112"/>
          </a:xfrm>
          <a:prstGeom prst="rect">
            <a:avLst/>
          </a:prstGeom>
        </p:spPr>
      </p:pic>
      <p:sp>
        <p:nvSpPr>
          <p:cNvPr id="6"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328252925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2696"/>
            <a:ext cx="8077200" cy="365414"/>
          </a:xfrm>
        </p:spPr>
        <p:txBody>
          <a:bodyPr/>
          <a:lstStyle/>
          <a:p>
            <a:r>
              <a:rPr lang="en-GB" dirty="0" smtClean="0"/>
              <a:t>While Loops – Syntax</a:t>
            </a:r>
            <a:endParaRPr lang="en-GB" dirty="0"/>
          </a:p>
        </p:txBody>
      </p:sp>
      <p:sp>
        <p:nvSpPr>
          <p:cNvPr id="3" name="Content Placeholder 2"/>
          <p:cNvSpPr>
            <a:spLocks noGrp="1"/>
          </p:cNvSpPr>
          <p:nvPr>
            <p:ph sz="quarter" idx="15"/>
          </p:nvPr>
        </p:nvSpPr>
        <p:spPr>
          <a:xfrm>
            <a:off x="467544" y="1215706"/>
            <a:ext cx="8077200" cy="3314700"/>
          </a:xfrm>
        </p:spPr>
        <p:txBody>
          <a:bodyPr/>
          <a:lstStyle/>
          <a:p>
            <a:pPr marL="51435" indent="-257175">
              <a:buFont typeface="Arial" panose="020B0604020202020204" pitchFamily="34" charset="0"/>
              <a:buChar char="•"/>
            </a:pPr>
            <a:r>
              <a:rPr lang="en-GB" sz="1400" dirty="0" smtClean="0"/>
              <a:t>The syntax of a </a:t>
            </a:r>
            <a:r>
              <a:rPr lang="en-GB" sz="1400" b="1" i="1" dirty="0" smtClean="0"/>
              <a:t>While Loop </a:t>
            </a:r>
            <a:r>
              <a:rPr lang="en-GB" sz="1400" dirty="0" smtClean="0"/>
              <a:t>is the following:</a:t>
            </a:r>
          </a:p>
          <a:p>
            <a:pPr marL="51435" indent="-257175">
              <a:buFont typeface="Arial" panose="020B0604020202020204" pitchFamily="34" charset="0"/>
              <a:buChar char="•"/>
            </a:pPr>
            <a:endParaRPr lang="en-GB" dirty="0"/>
          </a:p>
          <a:p>
            <a:pPr marL="51435" indent="-257175">
              <a:buFont typeface="Arial" panose="020B0604020202020204" pitchFamily="34" charset="0"/>
              <a:buChar char="•"/>
            </a:pPr>
            <a:endParaRPr lang="en-GB" dirty="0" smtClean="0"/>
          </a:p>
          <a:p>
            <a:pPr marL="51435" indent="-257175">
              <a:buFont typeface="Arial" panose="020B0604020202020204" pitchFamily="34" charset="0"/>
              <a:buChar char="•"/>
            </a:pPr>
            <a:endParaRPr lang="en-GB" dirty="0"/>
          </a:p>
          <a:p>
            <a:pPr marL="51435" indent="-257175">
              <a:buFont typeface="Arial" panose="020B0604020202020204" pitchFamily="34" charset="0"/>
              <a:buChar char="•"/>
            </a:pPr>
            <a:endParaRPr lang="en-GB" dirty="0" smtClean="0"/>
          </a:p>
          <a:p>
            <a:pPr marL="285750" indent="-285750">
              <a:buFont typeface="Arial" panose="020B0604020202020204" pitchFamily="34" charset="0"/>
              <a:buChar char="•"/>
            </a:pPr>
            <a:r>
              <a:rPr lang="en-GB" sz="1400" dirty="0" err="1"/>
              <a:t>test_expression</a:t>
            </a:r>
            <a:r>
              <a:rPr lang="en-GB" sz="1400" dirty="0"/>
              <a:t> is evaluated and the loop will be performed if a TRUE value is </a:t>
            </a:r>
            <a:r>
              <a:rPr lang="en-GB" sz="1400" dirty="0" smtClean="0"/>
              <a:t>returned.</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The </a:t>
            </a:r>
            <a:r>
              <a:rPr lang="en-GB" sz="1400" b="1" i="1" dirty="0"/>
              <a:t>statement</a:t>
            </a:r>
            <a:r>
              <a:rPr lang="en-GB" sz="1400" dirty="0"/>
              <a:t> inside the loop is executed and upon completion, the </a:t>
            </a:r>
            <a:r>
              <a:rPr lang="en-GB" sz="1400" b="1" i="1" dirty="0" err="1"/>
              <a:t>test_expression</a:t>
            </a:r>
            <a:r>
              <a:rPr lang="en-GB" sz="1400" b="1" i="1" dirty="0"/>
              <a:t> </a:t>
            </a:r>
            <a:r>
              <a:rPr lang="en-GB" sz="1400" dirty="0"/>
              <a:t> is evaluated again.</a:t>
            </a:r>
          </a:p>
          <a:p>
            <a:pPr marL="285750" indent="-285750">
              <a:buFont typeface="Arial" panose="020B0604020202020204" pitchFamily="34" charset="0"/>
              <a:buChar char="•"/>
            </a:pPr>
            <a:endParaRPr lang="en-GB" sz="1400" dirty="0"/>
          </a:p>
          <a:p>
            <a:pPr indent="0"/>
            <a:endParaRPr lang="en-GB" b="1" dirty="0"/>
          </a:p>
        </p:txBody>
      </p:sp>
      <p:pic>
        <p:nvPicPr>
          <p:cNvPr id="5" name="Picture 4"/>
          <p:cNvPicPr>
            <a:picLocks noChangeAspect="1"/>
          </p:cNvPicPr>
          <p:nvPr/>
        </p:nvPicPr>
        <p:blipFill>
          <a:blip r:embed="rId3"/>
          <a:stretch>
            <a:fillRect/>
          </a:stretch>
        </p:blipFill>
        <p:spPr>
          <a:xfrm>
            <a:off x="2627784" y="1700808"/>
            <a:ext cx="3308985" cy="1008112"/>
          </a:xfrm>
          <a:prstGeom prst="rect">
            <a:avLst/>
          </a:prstGeom>
        </p:spPr>
      </p:pic>
      <p:sp>
        <p:nvSpPr>
          <p:cNvPr id="6"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534263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z="2100" i="0" dirty="0" err="1"/>
              <a:t>RStudio</a:t>
            </a:r>
            <a:r>
              <a:rPr lang="en-GB" sz="2100" i="0" dirty="0"/>
              <a:t> Screen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893441"/>
            <a:ext cx="6092301" cy="3928369"/>
          </a:xfrm>
          <a:prstGeom prst="rect">
            <a:avLst/>
          </a:prstGeom>
        </p:spPr>
      </p:pic>
      <p:sp>
        <p:nvSpPr>
          <p:cNvPr id="4"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282066201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2696"/>
            <a:ext cx="8077200" cy="365414"/>
          </a:xfrm>
        </p:spPr>
        <p:txBody>
          <a:bodyPr/>
          <a:lstStyle/>
          <a:p>
            <a:r>
              <a:rPr lang="en-GB" dirty="0" smtClean="0"/>
              <a:t>While Loops – Syntax</a:t>
            </a:r>
            <a:endParaRPr lang="en-GB" dirty="0"/>
          </a:p>
        </p:txBody>
      </p:sp>
      <p:sp>
        <p:nvSpPr>
          <p:cNvPr id="3" name="Content Placeholder 2"/>
          <p:cNvSpPr>
            <a:spLocks noGrp="1"/>
          </p:cNvSpPr>
          <p:nvPr>
            <p:ph sz="quarter" idx="15"/>
          </p:nvPr>
        </p:nvSpPr>
        <p:spPr>
          <a:xfrm>
            <a:off x="467544" y="1215706"/>
            <a:ext cx="8077200" cy="3314700"/>
          </a:xfrm>
        </p:spPr>
        <p:txBody>
          <a:bodyPr/>
          <a:lstStyle/>
          <a:p>
            <a:pPr marL="51435" indent="-257175">
              <a:buFont typeface="Arial" panose="020B0604020202020204" pitchFamily="34" charset="0"/>
              <a:buChar char="•"/>
            </a:pPr>
            <a:r>
              <a:rPr lang="en-GB" sz="1400" dirty="0" smtClean="0"/>
              <a:t>The syntax of a </a:t>
            </a:r>
            <a:r>
              <a:rPr lang="en-GB" sz="1400" b="1" i="1" dirty="0" smtClean="0"/>
              <a:t>While Loop </a:t>
            </a:r>
            <a:r>
              <a:rPr lang="en-GB" sz="1400" dirty="0" smtClean="0"/>
              <a:t>is the following:</a:t>
            </a:r>
          </a:p>
          <a:p>
            <a:pPr marL="51435" indent="-257175">
              <a:buFont typeface="Arial" panose="020B0604020202020204" pitchFamily="34" charset="0"/>
              <a:buChar char="•"/>
            </a:pPr>
            <a:endParaRPr lang="en-GB" dirty="0"/>
          </a:p>
          <a:p>
            <a:pPr marL="51435" indent="-257175">
              <a:buFont typeface="Arial" panose="020B0604020202020204" pitchFamily="34" charset="0"/>
              <a:buChar char="•"/>
            </a:pPr>
            <a:endParaRPr lang="en-GB" dirty="0" smtClean="0"/>
          </a:p>
          <a:p>
            <a:pPr marL="51435" indent="-257175">
              <a:buFont typeface="Arial" panose="020B0604020202020204" pitchFamily="34" charset="0"/>
              <a:buChar char="•"/>
            </a:pPr>
            <a:endParaRPr lang="en-GB" dirty="0"/>
          </a:p>
          <a:p>
            <a:pPr marL="51435" indent="-257175">
              <a:buFont typeface="Arial" panose="020B0604020202020204" pitchFamily="34" charset="0"/>
              <a:buChar char="•"/>
            </a:pPr>
            <a:endParaRPr lang="en-GB" dirty="0" smtClean="0"/>
          </a:p>
          <a:p>
            <a:pPr marL="285750" indent="-285750">
              <a:buFont typeface="Arial" panose="020B0604020202020204" pitchFamily="34" charset="0"/>
              <a:buChar char="•"/>
            </a:pPr>
            <a:r>
              <a:rPr lang="en-GB" sz="1400" dirty="0" err="1"/>
              <a:t>test_expression</a:t>
            </a:r>
            <a:r>
              <a:rPr lang="en-GB" sz="1400" dirty="0"/>
              <a:t> is evaluated and the loop will be performed if a TRUE value is </a:t>
            </a:r>
            <a:r>
              <a:rPr lang="en-GB" sz="1400" dirty="0" smtClean="0"/>
              <a:t>returned.</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The </a:t>
            </a:r>
            <a:r>
              <a:rPr lang="en-GB" sz="1400" b="1" i="1" dirty="0"/>
              <a:t>statement</a:t>
            </a:r>
            <a:r>
              <a:rPr lang="en-GB" sz="1400" dirty="0"/>
              <a:t> inside the loop is executed and upon completion, the </a:t>
            </a:r>
            <a:r>
              <a:rPr lang="en-GB" sz="1400" b="1" i="1" dirty="0" err="1"/>
              <a:t>test_expression</a:t>
            </a:r>
            <a:r>
              <a:rPr lang="en-GB" sz="1400" b="1" i="1" dirty="0"/>
              <a:t> </a:t>
            </a:r>
            <a:r>
              <a:rPr lang="en-GB" sz="1400" dirty="0"/>
              <a:t> is evaluated again</a:t>
            </a:r>
            <a:r>
              <a:rPr lang="en-GB" sz="1400" dirty="0" smtClean="0"/>
              <a:t>.</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This process repeats until the evaluation of the </a:t>
            </a:r>
            <a:r>
              <a:rPr lang="en-GB" sz="1400" b="1" i="1" dirty="0" err="1"/>
              <a:t>test_expression</a:t>
            </a:r>
            <a:r>
              <a:rPr lang="en-GB" sz="1400" b="1" i="1" dirty="0"/>
              <a:t> </a:t>
            </a:r>
            <a:r>
              <a:rPr lang="en-GB" sz="1400" dirty="0"/>
              <a:t>returns </a:t>
            </a:r>
            <a:r>
              <a:rPr lang="en-GB" sz="1400" b="1" dirty="0"/>
              <a:t>FALSE</a:t>
            </a:r>
            <a:r>
              <a:rPr lang="en-GB" sz="1400" dirty="0"/>
              <a:t>, in which case, the loop exits.</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endParaRPr lang="en-GB" sz="1400" dirty="0"/>
          </a:p>
          <a:p>
            <a:pPr indent="0"/>
            <a:endParaRPr lang="en-GB" b="1" dirty="0"/>
          </a:p>
        </p:txBody>
      </p:sp>
      <p:pic>
        <p:nvPicPr>
          <p:cNvPr id="5" name="Picture 4"/>
          <p:cNvPicPr>
            <a:picLocks noChangeAspect="1"/>
          </p:cNvPicPr>
          <p:nvPr/>
        </p:nvPicPr>
        <p:blipFill>
          <a:blip r:embed="rId3"/>
          <a:stretch>
            <a:fillRect/>
          </a:stretch>
        </p:blipFill>
        <p:spPr>
          <a:xfrm>
            <a:off x="2627784" y="1700808"/>
            <a:ext cx="3308985" cy="1008112"/>
          </a:xfrm>
          <a:prstGeom prst="rect">
            <a:avLst/>
          </a:prstGeom>
        </p:spPr>
      </p:pic>
      <p:sp>
        <p:nvSpPr>
          <p:cNvPr id="6"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29035793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2696"/>
            <a:ext cx="8077200" cy="379268"/>
          </a:xfrm>
        </p:spPr>
        <p:txBody>
          <a:bodyPr/>
          <a:lstStyle/>
          <a:p>
            <a:r>
              <a:rPr lang="en-GB" dirty="0" smtClean="0"/>
              <a:t>While Loops – Example</a:t>
            </a:r>
            <a:endParaRPr lang="en-GB" dirty="0"/>
          </a:p>
        </p:txBody>
      </p:sp>
      <p:sp>
        <p:nvSpPr>
          <p:cNvPr id="3" name="Content Placeholder 2"/>
          <p:cNvSpPr>
            <a:spLocks noGrp="1"/>
          </p:cNvSpPr>
          <p:nvPr>
            <p:ph sz="quarter" idx="15"/>
          </p:nvPr>
        </p:nvSpPr>
        <p:spPr>
          <a:xfrm>
            <a:off x="467544" y="1049973"/>
            <a:ext cx="8077200" cy="1171918"/>
          </a:xfrm>
        </p:spPr>
        <p:txBody>
          <a:bodyPr/>
          <a:lstStyle/>
          <a:p>
            <a:r>
              <a:rPr lang="en-GB" sz="1400" dirty="0" smtClean="0"/>
              <a:t>Let’s take an example of an Individual who has invested £1,000 into a security with a fixed annual interest rate of 5%. At this rate of return how long would it take him to double his money?</a:t>
            </a:r>
            <a:endParaRPr lang="en-GB" sz="1400" dirty="0"/>
          </a:p>
          <a:p>
            <a:r>
              <a:rPr lang="en-GB" dirty="0" smtClean="0"/>
              <a:t> </a:t>
            </a:r>
            <a:endParaRPr lang="en-GB" b="1" i="1" dirty="0"/>
          </a:p>
        </p:txBody>
      </p:sp>
      <p:sp>
        <p:nvSpPr>
          <p:cNvPr id="4"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271219615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197" y="670210"/>
            <a:ext cx="8077200" cy="379268"/>
          </a:xfrm>
        </p:spPr>
        <p:txBody>
          <a:bodyPr/>
          <a:lstStyle/>
          <a:p>
            <a:r>
              <a:rPr lang="en-GB" dirty="0" smtClean="0"/>
              <a:t>While Loops – Example</a:t>
            </a:r>
            <a:endParaRPr lang="en-GB" dirty="0"/>
          </a:p>
        </p:txBody>
      </p:sp>
      <p:sp>
        <p:nvSpPr>
          <p:cNvPr id="3" name="Content Placeholder 2"/>
          <p:cNvSpPr>
            <a:spLocks noGrp="1"/>
          </p:cNvSpPr>
          <p:nvPr>
            <p:ph sz="quarter" idx="15"/>
          </p:nvPr>
        </p:nvSpPr>
        <p:spPr>
          <a:xfrm>
            <a:off x="462197" y="1027487"/>
            <a:ext cx="8077200" cy="1171918"/>
          </a:xfrm>
        </p:spPr>
        <p:txBody>
          <a:bodyPr/>
          <a:lstStyle/>
          <a:p>
            <a:r>
              <a:rPr lang="en-GB" sz="1400" dirty="0" smtClean="0"/>
              <a:t>Let’s take an example of an Individual who has invested £1,000 into a security with a fixed annual interest rate of 5%. At this rate of return how long would it take him to double his money?</a:t>
            </a:r>
            <a:endParaRPr lang="en-GB" sz="1400" dirty="0"/>
          </a:p>
          <a:p>
            <a:r>
              <a:rPr lang="en-GB" dirty="0" smtClean="0"/>
              <a:t> </a:t>
            </a:r>
            <a:endParaRPr lang="en-GB" b="1" i="1" dirty="0"/>
          </a:p>
        </p:txBody>
      </p:sp>
      <p:pic>
        <p:nvPicPr>
          <p:cNvPr id="8" name="Picture 7"/>
          <p:cNvPicPr>
            <a:picLocks noChangeAspect="1"/>
          </p:cNvPicPr>
          <p:nvPr/>
        </p:nvPicPr>
        <p:blipFill>
          <a:blip r:embed="rId3"/>
          <a:stretch>
            <a:fillRect/>
          </a:stretch>
        </p:blipFill>
        <p:spPr>
          <a:xfrm>
            <a:off x="1691680" y="2172625"/>
            <a:ext cx="5493544" cy="3436144"/>
          </a:xfrm>
          <a:prstGeom prst="rect">
            <a:avLst/>
          </a:prstGeom>
        </p:spPr>
      </p:pic>
      <p:sp>
        <p:nvSpPr>
          <p:cNvPr id="5"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142916459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2696"/>
            <a:ext cx="8077200" cy="316923"/>
          </a:xfrm>
        </p:spPr>
        <p:txBody>
          <a:bodyPr/>
          <a:lstStyle/>
          <a:p>
            <a:r>
              <a:rPr lang="en-GB" dirty="0" smtClean="0"/>
              <a:t>Loops – Additional Information</a:t>
            </a:r>
            <a:endParaRPr lang="en-GB" dirty="0"/>
          </a:p>
        </p:txBody>
      </p:sp>
      <p:sp>
        <p:nvSpPr>
          <p:cNvPr id="3" name="Content Placeholder 2"/>
          <p:cNvSpPr>
            <a:spLocks noGrp="1"/>
          </p:cNvSpPr>
          <p:nvPr>
            <p:ph sz="quarter" idx="15"/>
          </p:nvPr>
        </p:nvSpPr>
        <p:spPr>
          <a:xfrm>
            <a:off x="467544" y="1160287"/>
            <a:ext cx="8077200" cy="3314700"/>
          </a:xfrm>
        </p:spPr>
        <p:txBody>
          <a:bodyPr/>
          <a:lstStyle/>
          <a:p>
            <a:r>
              <a:rPr lang="en-GB" sz="1400" dirty="0" smtClean="0"/>
              <a:t>In the previous examples, we have covered cases where you might want to iterate through columns or individual values to solve a mathematical problem. However, Loops also have the capability to loop through rows and columns.</a:t>
            </a:r>
          </a:p>
          <a:p>
            <a:endParaRPr lang="en-GB" dirty="0" smtClean="0"/>
          </a:p>
          <a:p>
            <a:pPr marL="51435" indent="-257175">
              <a:buFont typeface="Arial" panose="020B0604020202020204" pitchFamily="34" charset="0"/>
              <a:buChar char="•"/>
            </a:pPr>
            <a:endParaRPr lang="en-GB" b="1" i="1" dirty="0" smtClean="0"/>
          </a:p>
          <a:p>
            <a:endParaRPr lang="en-GB" dirty="0"/>
          </a:p>
          <a:p>
            <a:endParaRPr lang="en-GB" dirty="0"/>
          </a:p>
          <a:p>
            <a:endParaRPr lang="en-GB" dirty="0"/>
          </a:p>
        </p:txBody>
      </p:sp>
      <p:sp>
        <p:nvSpPr>
          <p:cNvPr id="4"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pic>
        <p:nvPicPr>
          <p:cNvPr id="5" name="Picture 2" descr="http://thumbs.dreamstime.com/z/more-d-word-increase-improve-larger-bigger-demand-letters-to-illustrate-desire-improved-results-growing-supply-36806749.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837" b="12959"/>
          <a:stretch/>
        </p:blipFill>
        <p:spPr bwMode="auto">
          <a:xfrm>
            <a:off x="4776480" y="3789040"/>
            <a:ext cx="3768264" cy="2448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4452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2696"/>
            <a:ext cx="8077200" cy="316923"/>
          </a:xfrm>
        </p:spPr>
        <p:txBody>
          <a:bodyPr/>
          <a:lstStyle/>
          <a:p>
            <a:r>
              <a:rPr lang="en-GB" dirty="0" smtClean="0"/>
              <a:t>Loops – Additional Information</a:t>
            </a:r>
            <a:endParaRPr lang="en-GB" dirty="0"/>
          </a:p>
        </p:txBody>
      </p:sp>
      <p:sp>
        <p:nvSpPr>
          <p:cNvPr id="3" name="Content Placeholder 2"/>
          <p:cNvSpPr>
            <a:spLocks noGrp="1"/>
          </p:cNvSpPr>
          <p:nvPr>
            <p:ph sz="quarter" idx="15"/>
          </p:nvPr>
        </p:nvSpPr>
        <p:spPr>
          <a:xfrm>
            <a:off x="467544" y="1160287"/>
            <a:ext cx="8077200" cy="3314700"/>
          </a:xfrm>
        </p:spPr>
        <p:txBody>
          <a:bodyPr/>
          <a:lstStyle/>
          <a:p>
            <a:r>
              <a:rPr lang="en-GB" sz="1400" dirty="0" smtClean="0"/>
              <a:t>In the previous examples, we have covered cases where you might want to iterate through columns or individual values to solve a mathematical problem. However, Loops also have the capability to loop through rows and columns.</a:t>
            </a:r>
          </a:p>
          <a:p>
            <a:endParaRPr lang="en-GB" sz="1400" dirty="0" smtClean="0"/>
          </a:p>
          <a:p>
            <a:pPr indent="0"/>
            <a:r>
              <a:rPr lang="en-GB" sz="1400" b="1" i="1" dirty="0" smtClean="0"/>
              <a:t>Rows </a:t>
            </a:r>
            <a:r>
              <a:rPr lang="en-GB" sz="1400" i="1" dirty="0" smtClean="0"/>
              <a:t>and </a:t>
            </a:r>
            <a:r>
              <a:rPr lang="en-GB" sz="1400" b="1" i="1" dirty="0" smtClean="0"/>
              <a:t>Columns</a:t>
            </a:r>
            <a:r>
              <a:rPr lang="en-GB" sz="1400" i="1" dirty="0" smtClean="0"/>
              <a:t> follow similar syntax,</a:t>
            </a:r>
            <a:r>
              <a:rPr lang="en-GB" sz="1400" b="1" i="1" dirty="0" smtClean="0"/>
              <a:t> </a:t>
            </a:r>
            <a:r>
              <a:rPr lang="en-GB" sz="1400" i="1" dirty="0" smtClean="0"/>
              <a:t>the only difference being the position of the variable in the </a:t>
            </a:r>
            <a:r>
              <a:rPr lang="en-GB" sz="1400" b="1" i="1" dirty="0" smtClean="0"/>
              <a:t>statement</a:t>
            </a:r>
            <a:r>
              <a:rPr lang="en-GB" sz="1400" i="1" dirty="0" smtClean="0"/>
              <a:t>.</a:t>
            </a:r>
          </a:p>
          <a:p>
            <a:pPr marL="51435" indent="-257175">
              <a:buFont typeface="Arial" panose="020B0604020202020204" pitchFamily="34" charset="0"/>
              <a:buChar char="•"/>
            </a:pPr>
            <a:endParaRPr lang="en-GB" b="1" i="1" dirty="0" smtClean="0"/>
          </a:p>
          <a:p>
            <a:pPr marL="51435" indent="-257175">
              <a:buFont typeface="Arial" panose="020B0604020202020204" pitchFamily="34" charset="0"/>
              <a:buChar char="•"/>
            </a:pPr>
            <a:endParaRPr lang="en-GB" b="1" i="1" dirty="0" smtClean="0"/>
          </a:p>
          <a:p>
            <a:pPr marL="51435" indent="-257175">
              <a:buFont typeface="Arial" panose="020B0604020202020204" pitchFamily="34" charset="0"/>
              <a:buChar char="•"/>
            </a:pPr>
            <a:endParaRPr lang="en-GB" b="1" i="1" dirty="0" smtClean="0"/>
          </a:p>
          <a:p>
            <a:endParaRPr lang="en-GB" dirty="0"/>
          </a:p>
          <a:p>
            <a:endParaRPr lang="en-GB" dirty="0"/>
          </a:p>
          <a:p>
            <a:endParaRPr lang="en-GB" dirty="0"/>
          </a:p>
        </p:txBody>
      </p:sp>
      <p:sp>
        <p:nvSpPr>
          <p:cNvPr id="4"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380215859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2696"/>
            <a:ext cx="8077200" cy="316923"/>
          </a:xfrm>
        </p:spPr>
        <p:txBody>
          <a:bodyPr/>
          <a:lstStyle/>
          <a:p>
            <a:r>
              <a:rPr lang="en-GB" dirty="0" smtClean="0"/>
              <a:t>Loops – Additional Information</a:t>
            </a:r>
            <a:endParaRPr lang="en-GB" dirty="0"/>
          </a:p>
        </p:txBody>
      </p:sp>
      <p:sp>
        <p:nvSpPr>
          <p:cNvPr id="3" name="Content Placeholder 2"/>
          <p:cNvSpPr>
            <a:spLocks noGrp="1"/>
          </p:cNvSpPr>
          <p:nvPr>
            <p:ph sz="quarter" idx="15"/>
          </p:nvPr>
        </p:nvSpPr>
        <p:spPr>
          <a:xfrm>
            <a:off x="467544" y="1160287"/>
            <a:ext cx="8077200" cy="3314700"/>
          </a:xfrm>
        </p:spPr>
        <p:txBody>
          <a:bodyPr/>
          <a:lstStyle/>
          <a:p>
            <a:r>
              <a:rPr lang="en-GB" sz="1400" dirty="0" smtClean="0"/>
              <a:t>In the previous examples, we have covered cases where you might want to iterate through columns or individual values to solve a mathematical problem. However, Loops also have the capability to loop through rows and columns.</a:t>
            </a:r>
          </a:p>
          <a:p>
            <a:endParaRPr lang="en-GB" sz="1400" dirty="0" smtClean="0"/>
          </a:p>
          <a:p>
            <a:pPr indent="0"/>
            <a:r>
              <a:rPr lang="en-GB" sz="1400" b="1" i="1" dirty="0" smtClean="0"/>
              <a:t>Rows </a:t>
            </a:r>
            <a:r>
              <a:rPr lang="en-GB" sz="1400" i="1" dirty="0" smtClean="0"/>
              <a:t>and </a:t>
            </a:r>
            <a:r>
              <a:rPr lang="en-GB" sz="1400" b="1" i="1" dirty="0" smtClean="0"/>
              <a:t>Columns</a:t>
            </a:r>
            <a:r>
              <a:rPr lang="en-GB" sz="1400" i="1" dirty="0" smtClean="0"/>
              <a:t> follow similar syntax,</a:t>
            </a:r>
            <a:r>
              <a:rPr lang="en-GB" sz="1400" b="1" i="1" dirty="0" smtClean="0"/>
              <a:t> </a:t>
            </a:r>
            <a:r>
              <a:rPr lang="en-GB" sz="1400" i="1" dirty="0" smtClean="0"/>
              <a:t>the only difference being the position of the variable in the </a:t>
            </a:r>
            <a:r>
              <a:rPr lang="en-GB" sz="1400" b="1" i="1" dirty="0" smtClean="0"/>
              <a:t>statement</a:t>
            </a:r>
            <a:r>
              <a:rPr lang="en-GB" sz="1400" i="1" dirty="0" smtClean="0"/>
              <a:t>.</a:t>
            </a:r>
          </a:p>
          <a:p>
            <a:pPr indent="0"/>
            <a:r>
              <a:rPr lang="en-GB" sz="1400" b="1" i="1" dirty="0" err="1" smtClean="0"/>
              <a:t>Eg</a:t>
            </a:r>
            <a:r>
              <a:rPr lang="en-GB" sz="1400" b="1" i="1" dirty="0" smtClean="0"/>
              <a:t>.</a:t>
            </a:r>
            <a:endParaRPr lang="en-GB" sz="1400" b="1" i="1" dirty="0"/>
          </a:p>
          <a:p>
            <a:pPr marL="51435" indent="-257175">
              <a:buFont typeface="Arial" panose="020B0604020202020204" pitchFamily="34" charset="0"/>
              <a:buChar char="•"/>
            </a:pPr>
            <a:endParaRPr lang="en-GB" b="1" i="1" dirty="0" smtClean="0"/>
          </a:p>
          <a:p>
            <a:pPr marL="51435" indent="-257175">
              <a:buFont typeface="Arial" panose="020B0604020202020204" pitchFamily="34" charset="0"/>
              <a:buChar char="•"/>
            </a:pPr>
            <a:endParaRPr lang="en-GB" b="1" i="1" dirty="0" smtClean="0"/>
          </a:p>
          <a:p>
            <a:pPr indent="0"/>
            <a:endParaRPr lang="en-GB" b="1" i="1" dirty="0" smtClean="0"/>
          </a:p>
          <a:p>
            <a:endParaRPr lang="en-GB" dirty="0"/>
          </a:p>
          <a:p>
            <a:endParaRPr lang="en-GB" dirty="0"/>
          </a:p>
          <a:p>
            <a:endParaRPr lang="en-GB" dirty="0"/>
          </a:p>
        </p:txBody>
      </p:sp>
      <p:pic>
        <p:nvPicPr>
          <p:cNvPr id="4" name="Picture 3"/>
          <p:cNvPicPr>
            <a:picLocks noChangeAspect="1"/>
          </p:cNvPicPr>
          <p:nvPr/>
        </p:nvPicPr>
        <p:blipFill>
          <a:blip r:embed="rId3"/>
          <a:stretch>
            <a:fillRect/>
          </a:stretch>
        </p:blipFill>
        <p:spPr>
          <a:xfrm>
            <a:off x="1835696" y="3179806"/>
            <a:ext cx="5757140" cy="1689354"/>
          </a:xfrm>
          <a:prstGeom prst="rect">
            <a:avLst/>
          </a:prstGeom>
        </p:spPr>
      </p:pic>
      <p:sp>
        <p:nvSpPr>
          <p:cNvPr id="5"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129281600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2696"/>
            <a:ext cx="8077200" cy="316923"/>
          </a:xfrm>
        </p:spPr>
        <p:txBody>
          <a:bodyPr/>
          <a:lstStyle/>
          <a:p>
            <a:r>
              <a:rPr lang="en-GB" dirty="0" smtClean="0"/>
              <a:t>Loops – Additional Information</a:t>
            </a:r>
            <a:endParaRPr lang="en-GB" dirty="0"/>
          </a:p>
        </p:txBody>
      </p:sp>
      <p:sp>
        <p:nvSpPr>
          <p:cNvPr id="3" name="Content Placeholder 2"/>
          <p:cNvSpPr>
            <a:spLocks noGrp="1"/>
          </p:cNvSpPr>
          <p:nvPr>
            <p:ph sz="quarter" idx="15"/>
          </p:nvPr>
        </p:nvSpPr>
        <p:spPr>
          <a:xfrm>
            <a:off x="467544" y="1160287"/>
            <a:ext cx="8077200" cy="3314700"/>
          </a:xfrm>
        </p:spPr>
        <p:txBody>
          <a:bodyPr/>
          <a:lstStyle/>
          <a:p>
            <a:r>
              <a:rPr lang="en-GB" sz="1400" dirty="0" smtClean="0"/>
              <a:t>In the previous examples, we have covered cases where you might want to iterate through columns or individual values to solve a mathematical problem. However, Loops also have the capability to loop through rows and columns.</a:t>
            </a:r>
          </a:p>
          <a:p>
            <a:endParaRPr lang="en-GB" sz="1400" dirty="0" smtClean="0"/>
          </a:p>
          <a:p>
            <a:pPr indent="0"/>
            <a:r>
              <a:rPr lang="en-GB" sz="1400" b="1" i="1" dirty="0" smtClean="0"/>
              <a:t>Rows </a:t>
            </a:r>
            <a:r>
              <a:rPr lang="en-GB" sz="1400" i="1" dirty="0" smtClean="0"/>
              <a:t>and </a:t>
            </a:r>
            <a:r>
              <a:rPr lang="en-GB" sz="1400" b="1" i="1" dirty="0" smtClean="0"/>
              <a:t>Columns</a:t>
            </a:r>
            <a:r>
              <a:rPr lang="en-GB" sz="1400" i="1" dirty="0" smtClean="0"/>
              <a:t> follow similar syntax,</a:t>
            </a:r>
            <a:r>
              <a:rPr lang="en-GB" sz="1400" b="1" i="1" dirty="0" smtClean="0"/>
              <a:t> </a:t>
            </a:r>
            <a:r>
              <a:rPr lang="en-GB" sz="1400" i="1" dirty="0" smtClean="0"/>
              <a:t>the only difference being the position of the variable in the </a:t>
            </a:r>
            <a:r>
              <a:rPr lang="en-GB" sz="1400" b="1" i="1" dirty="0" smtClean="0"/>
              <a:t>statement</a:t>
            </a:r>
            <a:r>
              <a:rPr lang="en-GB" sz="1400" i="1" dirty="0" smtClean="0"/>
              <a:t>.</a:t>
            </a:r>
          </a:p>
          <a:p>
            <a:pPr indent="0"/>
            <a:r>
              <a:rPr lang="en-GB" sz="1400" b="1" i="1" dirty="0" err="1" smtClean="0"/>
              <a:t>Eg</a:t>
            </a:r>
            <a:r>
              <a:rPr lang="en-GB" sz="1400" b="1" i="1" dirty="0" smtClean="0"/>
              <a:t>.</a:t>
            </a:r>
            <a:endParaRPr lang="en-GB" sz="1400" b="1" i="1" dirty="0"/>
          </a:p>
          <a:p>
            <a:pPr marL="51435" indent="-257175">
              <a:buFont typeface="Arial" panose="020B0604020202020204" pitchFamily="34" charset="0"/>
              <a:buChar char="•"/>
            </a:pPr>
            <a:endParaRPr lang="en-GB" b="1" i="1" dirty="0" smtClean="0"/>
          </a:p>
          <a:p>
            <a:pPr marL="51435" indent="-257175">
              <a:buFont typeface="Arial" panose="020B0604020202020204" pitchFamily="34" charset="0"/>
              <a:buChar char="•"/>
            </a:pPr>
            <a:endParaRPr lang="en-GB" b="1" i="1" dirty="0" smtClean="0"/>
          </a:p>
          <a:p>
            <a:pPr indent="0"/>
            <a:endParaRPr lang="en-GB" b="1" i="1" dirty="0" smtClean="0"/>
          </a:p>
          <a:p>
            <a:endParaRPr lang="en-GB" dirty="0"/>
          </a:p>
          <a:p>
            <a:endParaRPr lang="en-GB" dirty="0"/>
          </a:p>
          <a:p>
            <a:endParaRPr lang="en-GB" dirty="0"/>
          </a:p>
        </p:txBody>
      </p:sp>
      <p:pic>
        <p:nvPicPr>
          <p:cNvPr id="4" name="Picture 3"/>
          <p:cNvPicPr>
            <a:picLocks noChangeAspect="1"/>
          </p:cNvPicPr>
          <p:nvPr/>
        </p:nvPicPr>
        <p:blipFill>
          <a:blip r:embed="rId3"/>
          <a:stretch>
            <a:fillRect/>
          </a:stretch>
        </p:blipFill>
        <p:spPr>
          <a:xfrm>
            <a:off x="653077" y="3335560"/>
            <a:ext cx="3558883" cy="1044306"/>
          </a:xfrm>
          <a:prstGeom prst="rect">
            <a:avLst/>
          </a:prstGeom>
        </p:spPr>
      </p:pic>
      <p:pic>
        <p:nvPicPr>
          <p:cNvPr id="6" name="Picture 5"/>
          <p:cNvPicPr>
            <a:picLocks noChangeAspect="1"/>
          </p:cNvPicPr>
          <p:nvPr/>
        </p:nvPicPr>
        <p:blipFill>
          <a:blip r:embed="rId4"/>
          <a:stretch>
            <a:fillRect/>
          </a:stretch>
        </p:blipFill>
        <p:spPr>
          <a:xfrm>
            <a:off x="4716016" y="3335560"/>
            <a:ext cx="3544660" cy="1083601"/>
          </a:xfrm>
          <a:prstGeom prst="rect">
            <a:avLst/>
          </a:prstGeom>
        </p:spPr>
      </p:pic>
      <p:sp>
        <p:nvSpPr>
          <p:cNvPr id="7"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27643628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2696"/>
            <a:ext cx="8077200" cy="316923"/>
          </a:xfrm>
        </p:spPr>
        <p:txBody>
          <a:bodyPr/>
          <a:lstStyle/>
          <a:p>
            <a:r>
              <a:rPr lang="en-GB" dirty="0" smtClean="0"/>
              <a:t>Loops – Additional Information</a:t>
            </a:r>
            <a:endParaRPr lang="en-GB" dirty="0"/>
          </a:p>
        </p:txBody>
      </p:sp>
      <p:sp>
        <p:nvSpPr>
          <p:cNvPr id="3" name="Content Placeholder 2"/>
          <p:cNvSpPr>
            <a:spLocks noGrp="1"/>
          </p:cNvSpPr>
          <p:nvPr>
            <p:ph sz="quarter" idx="15"/>
          </p:nvPr>
        </p:nvSpPr>
        <p:spPr>
          <a:xfrm>
            <a:off x="467544" y="1160287"/>
            <a:ext cx="8077200" cy="3314700"/>
          </a:xfrm>
        </p:spPr>
        <p:txBody>
          <a:bodyPr/>
          <a:lstStyle/>
          <a:p>
            <a:r>
              <a:rPr lang="en-GB" sz="1400" dirty="0" smtClean="0"/>
              <a:t>In the previous examples, we have covered cases where you might want to iterate through columns or individual values to solve a mathematical problem. However, Loops also have the capability to loop through rows and columns.</a:t>
            </a:r>
          </a:p>
          <a:p>
            <a:endParaRPr lang="en-GB" sz="1400" dirty="0" smtClean="0"/>
          </a:p>
          <a:p>
            <a:pPr indent="0"/>
            <a:r>
              <a:rPr lang="en-GB" sz="1400" b="1" i="1" dirty="0" smtClean="0"/>
              <a:t>Rows </a:t>
            </a:r>
            <a:r>
              <a:rPr lang="en-GB" sz="1400" i="1" dirty="0" smtClean="0"/>
              <a:t>and </a:t>
            </a:r>
            <a:r>
              <a:rPr lang="en-GB" sz="1400" b="1" i="1" dirty="0" smtClean="0"/>
              <a:t>Columns</a:t>
            </a:r>
            <a:r>
              <a:rPr lang="en-GB" sz="1400" i="1" dirty="0" smtClean="0"/>
              <a:t> follow similar syntax,</a:t>
            </a:r>
            <a:r>
              <a:rPr lang="en-GB" sz="1400" b="1" i="1" dirty="0" smtClean="0"/>
              <a:t> </a:t>
            </a:r>
            <a:r>
              <a:rPr lang="en-GB" sz="1400" i="1" dirty="0" smtClean="0"/>
              <a:t>the only difference being the position of the variable in the </a:t>
            </a:r>
            <a:r>
              <a:rPr lang="en-GB" sz="1400" b="1" i="1" dirty="0" smtClean="0"/>
              <a:t>statement</a:t>
            </a:r>
            <a:r>
              <a:rPr lang="en-GB" sz="1400" i="1" dirty="0" smtClean="0"/>
              <a:t>.</a:t>
            </a:r>
          </a:p>
          <a:p>
            <a:pPr indent="0"/>
            <a:r>
              <a:rPr lang="en-GB" sz="1400" b="1" i="1" dirty="0" err="1" smtClean="0"/>
              <a:t>Eg</a:t>
            </a:r>
            <a:r>
              <a:rPr lang="en-GB" sz="1400" b="1" i="1" dirty="0" smtClean="0"/>
              <a:t>.</a:t>
            </a:r>
            <a:endParaRPr lang="en-GB" sz="1400" b="1" i="1" dirty="0"/>
          </a:p>
          <a:p>
            <a:pPr marL="51435" indent="-257175">
              <a:buFont typeface="Arial" panose="020B0604020202020204" pitchFamily="34" charset="0"/>
              <a:buChar char="•"/>
            </a:pPr>
            <a:endParaRPr lang="en-GB" sz="1400" b="1" i="1" dirty="0" smtClean="0"/>
          </a:p>
          <a:p>
            <a:pPr marL="51435" indent="-257175">
              <a:buFont typeface="Arial" panose="020B0604020202020204" pitchFamily="34" charset="0"/>
              <a:buChar char="•"/>
            </a:pPr>
            <a:endParaRPr lang="en-GB" sz="1400" b="1" i="1" dirty="0" smtClean="0"/>
          </a:p>
          <a:p>
            <a:pPr marL="51435" indent="-257175">
              <a:buFont typeface="Arial" panose="020B0604020202020204" pitchFamily="34" charset="0"/>
              <a:buChar char="•"/>
            </a:pPr>
            <a:endParaRPr lang="en-GB" sz="1400" b="1" i="1" dirty="0"/>
          </a:p>
          <a:p>
            <a:pPr marL="51435" indent="-257175">
              <a:buFont typeface="Arial" panose="020B0604020202020204" pitchFamily="34" charset="0"/>
              <a:buChar char="•"/>
            </a:pPr>
            <a:endParaRPr lang="en-GB" sz="1400" b="1" i="1" dirty="0" smtClean="0"/>
          </a:p>
          <a:p>
            <a:pPr marL="51435" indent="-257175">
              <a:buFont typeface="Arial" panose="020B0604020202020204" pitchFamily="34" charset="0"/>
              <a:buChar char="•"/>
            </a:pPr>
            <a:endParaRPr lang="en-GB" sz="1400" b="1" i="1" dirty="0"/>
          </a:p>
          <a:p>
            <a:pPr marL="51435" indent="-257175">
              <a:buFont typeface="Arial" panose="020B0604020202020204" pitchFamily="34" charset="0"/>
              <a:buChar char="•"/>
            </a:pPr>
            <a:endParaRPr lang="en-GB" sz="1400" b="1" i="1" dirty="0" smtClean="0"/>
          </a:p>
          <a:p>
            <a:pPr indent="0"/>
            <a:r>
              <a:rPr lang="en-GB" sz="1400" b="1" i="1" dirty="0" smtClean="0"/>
              <a:t>Note</a:t>
            </a:r>
            <a:r>
              <a:rPr lang="en-GB" sz="1400" i="1" dirty="0" smtClean="0"/>
              <a:t> : it is useful to alternate between letters of the loop variable depending on whether you are looping through </a:t>
            </a:r>
            <a:r>
              <a:rPr lang="en-GB" sz="1400" b="1" i="1" dirty="0" smtClean="0"/>
              <a:t>rows</a:t>
            </a:r>
            <a:r>
              <a:rPr lang="en-GB" sz="1400" i="1" dirty="0" smtClean="0"/>
              <a:t> or </a:t>
            </a:r>
            <a:r>
              <a:rPr lang="en-GB" sz="1400" b="1" i="1" dirty="0" smtClean="0"/>
              <a:t>columns</a:t>
            </a:r>
            <a:r>
              <a:rPr lang="en-GB" sz="1400" i="1" dirty="0" smtClean="0"/>
              <a:t> in this case we have used </a:t>
            </a:r>
            <a:r>
              <a:rPr lang="en-GB" sz="1400" b="1" i="1" dirty="0" err="1" smtClean="0"/>
              <a:t>i</a:t>
            </a:r>
            <a:r>
              <a:rPr lang="en-GB" sz="1400" b="1" i="1" dirty="0" smtClean="0"/>
              <a:t> </a:t>
            </a:r>
            <a:r>
              <a:rPr lang="en-GB" sz="1400" i="1" dirty="0" smtClean="0"/>
              <a:t>for</a:t>
            </a:r>
            <a:r>
              <a:rPr lang="en-GB" sz="1400" b="1" i="1" dirty="0" smtClean="0"/>
              <a:t> columns </a:t>
            </a:r>
            <a:r>
              <a:rPr lang="en-GB" sz="1400" i="1" dirty="0" smtClean="0"/>
              <a:t>and</a:t>
            </a:r>
            <a:r>
              <a:rPr lang="en-GB" sz="1400" b="1" i="1" dirty="0" smtClean="0"/>
              <a:t> j </a:t>
            </a:r>
            <a:r>
              <a:rPr lang="en-GB" sz="1400" i="1" dirty="0" smtClean="0"/>
              <a:t>for</a:t>
            </a:r>
            <a:r>
              <a:rPr lang="en-GB" sz="1400" b="1" i="1" dirty="0" smtClean="0"/>
              <a:t> rows</a:t>
            </a:r>
            <a:r>
              <a:rPr lang="en-GB" sz="1400" i="1" dirty="0" smtClean="0"/>
              <a:t>.</a:t>
            </a:r>
            <a:endParaRPr lang="en-GB" sz="1400" b="1" i="1" dirty="0" smtClean="0"/>
          </a:p>
          <a:p>
            <a:pPr marL="51435" indent="-257175">
              <a:buFont typeface="Arial" panose="020B0604020202020204" pitchFamily="34" charset="0"/>
              <a:buChar char="•"/>
            </a:pPr>
            <a:endParaRPr lang="en-GB" b="1" i="1" dirty="0" smtClean="0"/>
          </a:p>
          <a:p>
            <a:endParaRPr lang="en-GB" dirty="0"/>
          </a:p>
          <a:p>
            <a:endParaRPr lang="en-GB" dirty="0"/>
          </a:p>
          <a:p>
            <a:endParaRPr lang="en-GB" dirty="0"/>
          </a:p>
        </p:txBody>
      </p:sp>
      <p:pic>
        <p:nvPicPr>
          <p:cNvPr id="7" name="Picture 6"/>
          <p:cNvPicPr>
            <a:picLocks noChangeAspect="1"/>
          </p:cNvPicPr>
          <p:nvPr/>
        </p:nvPicPr>
        <p:blipFill>
          <a:blip r:embed="rId3"/>
          <a:stretch>
            <a:fillRect/>
          </a:stretch>
        </p:blipFill>
        <p:spPr>
          <a:xfrm>
            <a:off x="653077" y="3335560"/>
            <a:ext cx="3558883" cy="1044306"/>
          </a:xfrm>
          <a:prstGeom prst="rect">
            <a:avLst/>
          </a:prstGeom>
        </p:spPr>
      </p:pic>
      <p:pic>
        <p:nvPicPr>
          <p:cNvPr id="8" name="Picture 7"/>
          <p:cNvPicPr>
            <a:picLocks noChangeAspect="1"/>
          </p:cNvPicPr>
          <p:nvPr/>
        </p:nvPicPr>
        <p:blipFill>
          <a:blip r:embed="rId4"/>
          <a:stretch>
            <a:fillRect/>
          </a:stretch>
        </p:blipFill>
        <p:spPr>
          <a:xfrm>
            <a:off x="4716016" y="3335560"/>
            <a:ext cx="3544660" cy="1083601"/>
          </a:xfrm>
          <a:prstGeom prst="rect">
            <a:avLst/>
          </a:prstGeom>
        </p:spPr>
      </p:pic>
      <p:sp>
        <p:nvSpPr>
          <p:cNvPr id="9"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15495502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2696"/>
            <a:ext cx="8077200" cy="316923"/>
          </a:xfrm>
        </p:spPr>
        <p:txBody>
          <a:bodyPr/>
          <a:lstStyle/>
          <a:p>
            <a:r>
              <a:rPr lang="en-GB" dirty="0" smtClean="0"/>
              <a:t>Loops – Additional Information</a:t>
            </a:r>
            <a:endParaRPr lang="en-GB" dirty="0"/>
          </a:p>
        </p:txBody>
      </p:sp>
      <p:sp>
        <p:nvSpPr>
          <p:cNvPr id="3" name="Content Placeholder 2"/>
          <p:cNvSpPr>
            <a:spLocks noGrp="1"/>
          </p:cNvSpPr>
          <p:nvPr>
            <p:ph sz="quarter" idx="15"/>
          </p:nvPr>
        </p:nvSpPr>
        <p:spPr>
          <a:xfrm>
            <a:off x="467544" y="1160287"/>
            <a:ext cx="8077200" cy="3569277"/>
          </a:xfrm>
        </p:spPr>
        <p:txBody>
          <a:bodyPr/>
          <a:lstStyle/>
          <a:p>
            <a:r>
              <a:rPr lang="en-GB" sz="1400" dirty="0" smtClean="0"/>
              <a:t>It is also useful to be able to loop through </a:t>
            </a:r>
            <a:r>
              <a:rPr lang="en-GB" sz="1400" b="1" i="1" dirty="0" smtClean="0"/>
              <a:t>columns</a:t>
            </a:r>
            <a:r>
              <a:rPr lang="en-GB" sz="1400" dirty="0" smtClean="0"/>
              <a:t> and </a:t>
            </a:r>
            <a:r>
              <a:rPr lang="en-GB" sz="1400" b="1" i="1" dirty="0" smtClean="0"/>
              <a:t>rows</a:t>
            </a:r>
            <a:r>
              <a:rPr lang="en-GB" sz="1400" b="1" dirty="0" smtClean="0"/>
              <a:t> </a:t>
            </a:r>
            <a:r>
              <a:rPr lang="en-GB" sz="1400" dirty="0" smtClean="0"/>
              <a:t> for the same statement as it allows you to carry out complex analysis depending on the location of the value within a matrix.</a:t>
            </a:r>
          </a:p>
          <a:p>
            <a:endParaRPr lang="en-GB" dirty="0"/>
          </a:p>
          <a:p>
            <a:endParaRPr lang="en-GB" i="1" dirty="0" smtClean="0"/>
          </a:p>
          <a:p>
            <a:endParaRPr lang="en-GB" dirty="0" smtClean="0"/>
          </a:p>
          <a:p>
            <a:endParaRPr lang="en-GB" dirty="0"/>
          </a:p>
          <a:p>
            <a:endParaRPr lang="en-GB" dirty="0"/>
          </a:p>
          <a:p>
            <a:endParaRPr lang="en-GB" dirty="0"/>
          </a:p>
        </p:txBody>
      </p:sp>
      <p:sp>
        <p:nvSpPr>
          <p:cNvPr id="4"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147744760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2696"/>
            <a:ext cx="8077200" cy="316923"/>
          </a:xfrm>
        </p:spPr>
        <p:txBody>
          <a:bodyPr/>
          <a:lstStyle/>
          <a:p>
            <a:r>
              <a:rPr lang="en-GB" dirty="0" smtClean="0"/>
              <a:t>Loops – Additional Information</a:t>
            </a:r>
            <a:endParaRPr lang="en-GB" dirty="0"/>
          </a:p>
        </p:txBody>
      </p:sp>
      <p:sp>
        <p:nvSpPr>
          <p:cNvPr id="3" name="Content Placeholder 2"/>
          <p:cNvSpPr>
            <a:spLocks noGrp="1"/>
          </p:cNvSpPr>
          <p:nvPr>
            <p:ph sz="quarter" idx="15"/>
          </p:nvPr>
        </p:nvSpPr>
        <p:spPr>
          <a:xfrm>
            <a:off x="467544" y="1160287"/>
            <a:ext cx="8077200" cy="3569277"/>
          </a:xfrm>
        </p:spPr>
        <p:txBody>
          <a:bodyPr/>
          <a:lstStyle/>
          <a:p>
            <a:r>
              <a:rPr lang="en-GB" sz="1400" dirty="0" smtClean="0"/>
              <a:t>It is also useful to be able to loop through </a:t>
            </a:r>
            <a:r>
              <a:rPr lang="en-GB" sz="1400" b="1" i="1" dirty="0" smtClean="0"/>
              <a:t>columns</a:t>
            </a:r>
            <a:r>
              <a:rPr lang="en-GB" sz="1400" dirty="0" smtClean="0"/>
              <a:t> and </a:t>
            </a:r>
            <a:r>
              <a:rPr lang="en-GB" sz="1400" b="1" i="1" dirty="0" smtClean="0"/>
              <a:t>rows</a:t>
            </a:r>
            <a:r>
              <a:rPr lang="en-GB" sz="1400" b="1" dirty="0" smtClean="0"/>
              <a:t> </a:t>
            </a:r>
            <a:r>
              <a:rPr lang="en-GB" sz="1400" dirty="0" smtClean="0"/>
              <a:t> for the same statement as it allows you to carry out complex analysis depending on the location of the value within a matrix.</a:t>
            </a:r>
          </a:p>
          <a:p>
            <a:endParaRPr lang="en-GB" sz="1400" dirty="0"/>
          </a:p>
          <a:p>
            <a:r>
              <a:rPr lang="en-GB" sz="1400" i="1" dirty="0" smtClean="0"/>
              <a:t>This can be performed by executing a loop inside another loop…</a:t>
            </a:r>
          </a:p>
          <a:p>
            <a:endParaRPr lang="en-GB" i="1" dirty="0"/>
          </a:p>
          <a:p>
            <a:endParaRPr lang="en-GB" i="1" dirty="0" smtClean="0"/>
          </a:p>
          <a:p>
            <a:endParaRPr lang="en-GB" i="1" dirty="0"/>
          </a:p>
          <a:p>
            <a:endParaRPr lang="en-GB" i="1" dirty="0" smtClean="0"/>
          </a:p>
          <a:p>
            <a:endParaRPr lang="en-GB" i="1" dirty="0"/>
          </a:p>
          <a:p>
            <a:endParaRPr lang="en-GB" i="1" dirty="0" smtClean="0"/>
          </a:p>
          <a:p>
            <a:endParaRPr lang="en-GB" dirty="0" smtClean="0"/>
          </a:p>
          <a:p>
            <a:endParaRPr lang="en-GB" dirty="0"/>
          </a:p>
          <a:p>
            <a:endParaRPr lang="en-GB" dirty="0"/>
          </a:p>
          <a:p>
            <a:endParaRPr lang="en-GB" dirty="0"/>
          </a:p>
        </p:txBody>
      </p:sp>
      <p:sp>
        <p:nvSpPr>
          <p:cNvPr id="4"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41371352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100" i="0" dirty="0"/>
              <a:t>Navigating around </a:t>
            </a:r>
            <a:r>
              <a:rPr lang="en-GB" sz="2100" i="0" dirty="0" err="1"/>
              <a:t>RStudio</a:t>
            </a:r>
            <a:endParaRPr lang="en-GB" sz="2100" dirty="0"/>
          </a:p>
        </p:txBody>
      </p:sp>
      <p:sp>
        <p:nvSpPr>
          <p:cNvPr id="3" name="Content Placeholder 2"/>
          <p:cNvSpPr>
            <a:spLocks noGrp="1"/>
          </p:cNvSpPr>
          <p:nvPr>
            <p:ph sz="quarter" idx="15"/>
          </p:nvPr>
        </p:nvSpPr>
        <p:spPr/>
        <p:txBody>
          <a:bodyPr/>
          <a:lstStyle/>
          <a:p>
            <a:r>
              <a:rPr lang="en-GB" sz="1400" dirty="0"/>
              <a:t>The usual Rstudio screen has 4 windows:</a:t>
            </a:r>
          </a:p>
          <a:p>
            <a:endParaRPr lang="en-GB" sz="1400" dirty="0"/>
          </a:p>
          <a:p>
            <a:pPr marL="51435" indent="-257175">
              <a:buFont typeface="+mj-lt"/>
              <a:buAutoNum type="arabicPeriod"/>
            </a:pPr>
            <a:r>
              <a:rPr lang="en-GB" sz="1400" dirty="0"/>
              <a:t>The R script(s) and data view</a:t>
            </a:r>
          </a:p>
          <a:p>
            <a:pPr marL="51435" indent="-257175">
              <a:buFont typeface="+mj-lt"/>
              <a:buAutoNum type="arabicPeriod"/>
            </a:pPr>
            <a:r>
              <a:rPr lang="en-GB" sz="1400" dirty="0"/>
              <a:t>Workspace and history</a:t>
            </a:r>
          </a:p>
          <a:p>
            <a:pPr marL="51435" indent="-257175">
              <a:buFont typeface="+mj-lt"/>
              <a:buAutoNum type="arabicPeriod"/>
            </a:pPr>
            <a:r>
              <a:rPr lang="en-GB" sz="1400" dirty="0"/>
              <a:t>Console</a:t>
            </a:r>
          </a:p>
          <a:p>
            <a:pPr marL="51435" indent="-257175">
              <a:buFont typeface="+mj-lt"/>
              <a:buAutoNum type="arabicPeriod"/>
            </a:pPr>
            <a:r>
              <a:rPr lang="en-GB" sz="1400" dirty="0"/>
              <a:t>Files, plots, packages and help</a:t>
            </a:r>
          </a:p>
          <a:p>
            <a:endParaRPr lang="en-GB" sz="135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1678" y="1843087"/>
            <a:ext cx="4986338" cy="4157663"/>
          </a:xfrm>
          <a:prstGeom prst="rect">
            <a:avLst/>
          </a:prstGeom>
        </p:spPr>
      </p:pic>
      <p:sp>
        <p:nvSpPr>
          <p:cNvPr id="5" name="TextBox 4"/>
          <p:cNvSpPr txBox="1"/>
          <p:nvPr/>
        </p:nvSpPr>
        <p:spPr>
          <a:xfrm>
            <a:off x="5852680" y="2712026"/>
            <a:ext cx="171449" cy="226003"/>
          </a:xfrm>
          <a:prstGeom prst="rect">
            <a:avLst/>
          </a:prstGeom>
          <a:solidFill>
            <a:srgbClr val="FFFF00"/>
          </a:solidFill>
        </p:spPr>
        <p:txBody>
          <a:bodyPr wrap="square" lIns="0" tIns="0" rIns="0" bIns="0" rtlCol="0">
            <a:noAutofit/>
          </a:bodyPr>
          <a:lstStyle/>
          <a:p>
            <a:pPr indent="-205740">
              <a:spcAft>
                <a:spcPts val="675"/>
              </a:spcAft>
            </a:pPr>
            <a:r>
              <a:rPr lang="en-GB" sz="1500" b="1" dirty="0">
                <a:solidFill>
                  <a:srgbClr val="FF0000"/>
                </a:solidFill>
                <a:latin typeface="Georgia" pitchFamily="18" charset="0"/>
              </a:rPr>
              <a:t> </a:t>
            </a:r>
            <a:r>
              <a:rPr lang="en-GB" sz="1350" b="1" dirty="0">
                <a:solidFill>
                  <a:srgbClr val="FF0000"/>
                </a:solidFill>
                <a:latin typeface="Georgia" pitchFamily="18" charset="0"/>
              </a:rPr>
              <a:t>1</a:t>
            </a:r>
          </a:p>
        </p:txBody>
      </p:sp>
      <p:sp>
        <p:nvSpPr>
          <p:cNvPr id="6" name="TextBox 5"/>
          <p:cNvSpPr txBox="1"/>
          <p:nvPr/>
        </p:nvSpPr>
        <p:spPr>
          <a:xfrm>
            <a:off x="8281555" y="3184812"/>
            <a:ext cx="171449" cy="226003"/>
          </a:xfrm>
          <a:prstGeom prst="rect">
            <a:avLst/>
          </a:prstGeom>
          <a:solidFill>
            <a:srgbClr val="FFFF00"/>
          </a:solidFill>
        </p:spPr>
        <p:txBody>
          <a:bodyPr wrap="square" lIns="0" tIns="0" rIns="0" bIns="0" rtlCol="0">
            <a:noAutofit/>
          </a:bodyPr>
          <a:lstStyle/>
          <a:p>
            <a:pPr indent="-205740">
              <a:spcAft>
                <a:spcPts val="675"/>
              </a:spcAft>
            </a:pPr>
            <a:r>
              <a:rPr lang="en-GB" sz="1500" b="1" dirty="0">
                <a:solidFill>
                  <a:srgbClr val="FF0000"/>
                </a:solidFill>
                <a:latin typeface="Georgia" pitchFamily="18" charset="0"/>
              </a:rPr>
              <a:t> </a:t>
            </a:r>
            <a:r>
              <a:rPr lang="en-GB" sz="1350" b="1" dirty="0">
                <a:solidFill>
                  <a:srgbClr val="FF0000"/>
                </a:solidFill>
                <a:latin typeface="Georgia" pitchFamily="18" charset="0"/>
              </a:rPr>
              <a:t>2</a:t>
            </a:r>
          </a:p>
        </p:txBody>
      </p:sp>
      <p:sp>
        <p:nvSpPr>
          <p:cNvPr id="7" name="TextBox 6"/>
          <p:cNvSpPr txBox="1"/>
          <p:nvPr/>
        </p:nvSpPr>
        <p:spPr>
          <a:xfrm>
            <a:off x="8281554" y="4726563"/>
            <a:ext cx="171449" cy="226003"/>
          </a:xfrm>
          <a:prstGeom prst="rect">
            <a:avLst/>
          </a:prstGeom>
          <a:solidFill>
            <a:srgbClr val="FFFF00"/>
          </a:solidFill>
        </p:spPr>
        <p:txBody>
          <a:bodyPr wrap="square" lIns="0" tIns="0" rIns="0" bIns="0" rtlCol="0">
            <a:noAutofit/>
          </a:bodyPr>
          <a:lstStyle/>
          <a:p>
            <a:pPr indent="-205740">
              <a:spcAft>
                <a:spcPts val="675"/>
              </a:spcAft>
            </a:pPr>
            <a:r>
              <a:rPr lang="en-GB" sz="1500" b="1" dirty="0">
                <a:solidFill>
                  <a:srgbClr val="FF0000"/>
                </a:solidFill>
                <a:latin typeface="Georgia" pitchFamily="18" charset="0"/>
              </a:rPr>
              <a:t> </a:t>
            </a:r>
            <a:r>
              <a:rPr lang="en-GB" sz="1350" b="1" dirty="0">
                <a:solidFill>
                  <a:srgbClr val="FF0000"/>
                </a:solidFill>
                <a:latin typeface="Georgia" pitchFamily="18" charset="0"/>
              </a:rPr>
              <a:t>4</a:t>
            </a:r>
          </a:p>
        </p:txBody>
      </p:sp>
      <p:sp>
        <p:nvSpPr>
          <p:cNvPr id="8" name="TextBox 7"/>
          <p:cNvSpPr txBox="1"/>
          <p:nvPr/>
        </p:nvSpPr>
        <p:spPr>
          <a:xfrm>
            <a:off x="5938405" y="5416259"/>
            <a:ext cx="171449" cy="226003"/>
          </a:xfrm>
          <a:prstGeom prst="rect">
            <a:avLst/>
          </a:prstGeom>
          <a:solidFill>
            <a:srgbClr val="FFFF00"/>
          </a:solidFill>
        </p:spPr>
        <p:txBody>
          <a:bodyPr wrap="square" lIns="0" tIns="0" rIns="0" bIns="0" rtlCol="0">
            <a:noAutofit/>
          </a:bodyPr>
          <a:lstStyle/>
          <a:p>
            <a:pPr indent="-205740">
              <a:spcAft>
                <a:spcPts val="675"/>
              </a:spcAft>
            </a:pPr>
            <a:r>
              <a:rPr lang="en-GB" sz="1500" b="1" dirty="0">
                <a:solidFill>
                  <a:srgbClr val="FF0000"/>
                </a:solidFill>
                <a:latin typeface="Georgia" pitchFamily="18" charset="0"/>
              </a:rPr>
              <a:t> </a:t>
            </a:r>
            <a:r>
              <a:rPr lang="en-GB" sz="1350" b="1" dirty="0">
                <a:solidFill>
                  <a:srgbClr val="FF0000"/>
                </a:solidFill>
                <a:latin typeface="Georgia" pitchFamily="18" charset="0"/>
              </a:rPr>
              <a:t>3</a:t>
            </a:r>
          </a:p>
        </p:txBody>
      </p:sp>
      <p:sp>
        <p:nvSpPr>
          <p:cNvPr id="9"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3168669164"/>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2696"/>
            <a:ext cx="8077200" cy="316923"/>
          </a:xfrm>
        </p:spPr>
        <p:txBody>
          <a:bodyPr/>
          <a:lstStyle/>
          <a:p>
            <a:r>
              <a:rPr lang="en-GB" dirty="0" smtClean="0"/>
              <a:t>Loops – Additional Information</a:t>
            </a:r>
            <a:endParaRPr lang="en-GB" dirty="0"/>
          </a:p>
        </p:txBody>
      </p:sp>
      <p:sp>
        <p:nvSpPr>
          <p:cNvPr id="3" name="Content Placeholder 2"/>
          <p:cNvSpPr>
            <a:spLocks noGrp="1"/>
          </p:cNvSpPr>
          <p:nvPr>
            <p:ph sz="quarter" idx="15"/>
          </p:nvPr>
        </p:nvSpPr>
        <p:spPr>
          <a:xfrm>
            <a:off x="467544" y="1160287"/>
            <a:ext cx="8077200" cy="3569277"/>
          </a:xfrm>
        </p:spPr>
        <p:txBody>
          <a:bodyPr/>
          <a:lstStyle/>
          <a:p>
            <a:r>
              <a:rPr lang="en-GB" sz="1400" dirty="0" smtClean="0"/>
              <a:t>It is also useful to be able to loop through </a:t>
            </a:r>
            <a:r>
              <a:rPr lang="en-GB" sz="1400" b="1" i="1" dirty="0" smtClean="0"/>
              <a:t>columns</a:t>
            </a:r>
            <a:r>
              <a:rPr lang="en-GB" sz="1400" dirty="0" smtClean="0"/>
              <a:t> and </a:t>
            </a:r>
            <a:r>
              <a:rPr lang="en-GB" sz="1400" b="1" i="1" dirty="0" smtClean="0"/>
              <a:t>rows</a:t>
            </a:r>
            <a:r>
              <a:rPr lang="en-GB" sz="1400" b="1" dirty="0" smtClean="0"/>
              <a:t> </a:t>
            </a:r>
            <a:r>
              <a:rPr lang="en-GB" sz="1400" dirty="0" smtClean="0"/>
              <a:t> for the same statement as it allows you to carry out complex analysis depending on the location of the value within a matrix.</a:t>
            </a:r>
          </a:p>
          <a:p>
            <a:endParaRPr lang="en-GB" sz="1400" dirty="0"/>
          </a:p>
          <a:p>
            <a:r>
              <a:rPr lang="en-GB" sz="1400" i="1" dirty="0" smtClean="0"/>
              <a:t>This can be performed by executing a loop inside another loop…</a:t>
            </a:r>
          </a:p>
          <a:p>
            <a:endParaRPr lang="en-GB" i="1" dirty="0"/>
          </a:p>
          <a:p>
            <a:endParaRPr lang="en-GB" i="1" dirty="0" smtClean="0"/>
          </a:p>
          <a:p>
            <a:endParaRPr lang="en-GB" i="1" dirty="0"/>
          </a:p>
          <a:p>
            <a:endParaRPr lang="en-GB" i="1" dirty="0" smtClean="0"/>
          </a:p>
          <a:p>
            <a:endParaRPr lang="en-GB" i="1" dirty="0"/>
          </a:p>
          <a:p>
            <a:endParaRPr lang="en-GB" i="1" dirty="0" smtClean="0"/>
          </a:p>
          <a:p>
            <a:endParaRPr lang="en-GB" i="1" dirty="0" smtClean="0"/>
          </a:p>
          <a:p>
            <a:endParaRPr lang="en-GB" dirty="0" smtClean="0"/>
          </a:p>
          <a:p>
            <a:endParaRPr lang="en-GB" dirty="0"/>
          </a:p>
          <a:p>
            <a:endParaRPr lang="en-GB" dirty="0"/>
          </a:p>
          <a:p>
            <a:endParaRPr lang="en-GB" dirty="0"/>
          </a:p>
        </p:txBody>
      </p:sp>
      <p:pic>
        <p:nvPicPr>
          <p:cNvPr id="4" name="Picture 3"/>
          <p:cNvPicPr>
            <a:picLocks noChangeAspect="1"/>
          </p:cNvPicPr>
          <p:nvPr/>
        </p:nvPicPr>
        <p:blipFill>
          <a:blip r:embed="rId3"/>
          <a:stretch>
            <a:fillRect/>
          </a:stretch>
        </p:blipFill>
        <p:spPr>
          <a:xfrm>
            <a:off x="971600" y="2492896"/>
            <a:ext cx="5040560" cy="3136030"/>
          </a:xfrm>
          <a:prstGeom prst="rect">
            <a:avLst/>
          </a:prstGeom>
        </p:spPr>
      </p:pic>
      <p:sp>
        <p:nvSpPr>
          <p:cNvPr id="5"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16148465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2696"/>
            <a:ext cx="8077200" cy="316923"/>
          </a:xfrm>
        </p:spPr>
        <p:txBody>
          <a:bodyPr/>
          <a:lstStyle/>
          <a:p>
            <a:r>
              <a:rPr lang="en-GB" dirty="0" smtClean="0"/>
              <a:t>Loops – Additional Information</a:t>
            </a:r>
            <a:endParaRPr lang="en-GB" dirty="0"/>
          </a:p>
        </p:txBody>
      </p:sp>
      <p:sp>
        <p:nvSpPr>
          <p:cNvPr id="3" name="Content Placeholder 2"/>
          <p:cNvSpPr>
            <a:spLocks noGrp="1"/>
          </p:cNvSpPr>
          <p:nvPr>
            <p:ph sz="quarter" idx="15"/>
          </p:nvPr>
        </p:nvSpPr>
        <p:spPr>
          <a:xfrm>
            <a:off x="467544" y="1160287"/>
            <a:ext cx="8077200" cy="3569277"/>
          </a:xfrm>
        </p:spPr>
        <p:txBody>
          <a:bodyPr/>
          <a:lstStyle/>
          <a:p>
            <a:r>
              <a:rPr lang="en-GB" sz="1400" dirty="0" smtClean="0"/>
              <a:t>It is also useful to be able to loop through </a:t>
            </a:r>
            <a:r>
              <a:rPr lang="en-GB" sz="1400" b="1" i="1" dirty="0" smtClean="0"/>
              <a:t>columns</a:t>
            </a:r>
            <a:r>
              <a:rPr lang="en-GB" sz="1400" dirty="0" smtClean="0"/>
              <a:t> and </a:t>
            </a:r>
            <a:r>
              <a:rPr lang="en-GB" sz="1400" b="1" i="1" dirty="0" smtClean="0"/>
              <a:t>rows</a:t>
            </a:r>
            <a:r>
              <a:rPr lang="en-GB" sz="1400" b="1" dirty="0" smtClean="0"/>
              <a:t> </a:t>
            </a:r>
            <a:r>
              <a:rPr lang="en-GB" sz="1400" dirty="0" smtClean="0"/>
              <a:t> for the same statement as it allows you to carry out complex analysis depending on the location of the value within a matrix.</a:t>
            </a:r>
          </a:p>
          <a:p>
            <a:endParaRPr lang="en-GB" sz="1400" dirty="0"/>
          </a:p>
          <a:p>
            <a:r>
              <a:rPr lang="en-GB" sz="1400" i="1" dirty="0" smtClean="0"/>
              <a:t>This can be performed by executing a loop inside another loop…</a:t>
            </a:r>
          </a:p>
          <a:p>
            <a:endParaRPr lang="en-GB" sz="1400" i="1" dirty="0"/>
          </a:p>
          <a:p>
            <a:endParaRPr lang="en-GB" sz="1400" i="1" dirty="0" smtClean="0"/>
          </a:p>
          <a:p>
            <a:endParaRPr lang="en-GB" sz="1400" i="1" dirty="0"/>
          </a:p>
          <a:p>
            <a:endParaRPr lang="en-GB" sz="1400" i="1" dirty="0" smtClean="0"/>
          </a:p>
          <a:p>
            <a:endParaRPr lang="en-GB" sz="1400" i="1" dirty="0"/>
          </a:p>
          <a:p>
            <a:endParaRPr lang="en-GB" sz="1400" i="1" dirty="0" smtClean="0"/>
          </a:p>
          <a:p>
            <a:endParaRPr lang="en-GB" sz="1400" i="1" dirty="0"/>
          </a:p>
          <a:p>
            <a:endParaRPr lang="en-GB" sz="1400" i="1" dirty="0" smtClean="0"/>
          </a:p>
          <a:p>
            <a:endParaRPr lang="en-GB" sz="1400" i="1" dirty="0"/>
          </a:p>
          <a:p>
            <a:endParaRPr lang="en-GB" sz="1400" i="1" dirty="0" smtClean="0"/>
          </a:p>
          <a:p>
            <a:r>
              <a:rPr lang="en-GB" sz="1400" i="1" dirty="0"/>
              <a:t>The above code multiplies the values in a matrix by the </a:t>
            </a:r>
            <a:r>
              <a:rPr lang="en-GB" sz="1400" b="1" i="1" dirty="0"/>
              <a:t>row number</a:t>
            </a:r>
            <a:r>
              <a:rPr lang="en-GB" sz="1400" i="1" dirty="0"/>
              <a:t> </a:t>
            </a:r>
            <a:r>
              <a:rPr lang="en-GB" sz="1400" b="1" i="1" dirty="0"/>
              <a:t>(j)</a:t>
            </a:r>
            <a:r>
              <a:rPr lang="en-GB" sz="1400" i="1" dirty="0"/>
              <a:t> and puts it to the power of the </a:t>
            </a:r>
            <a:r>
              <a:rPr lang="en-GB" sz="1400" b="1" i="1" dirty="0"/>
              <a:t>column number (</a:t>
            </a:r>
            <a:r>
              <a:rPr lang="en-GB" sz="1400" b="1" i="1" dirty="0" err="1"/>
              <a:t>i</a:t>
            </a:r>
            <a:r>
              <a:rPr lang="en-GB" sz="1400" b="1" i="1" dirty="0"/>
              <a:t>)</a:t>
            </a:r>
            <a:r>
              <a:rPr lang="en-GB" sz="1400" i="1" dirty="0"/>
              <a:t>.</a:t>
            </a:r>
            <a:endParaRPr lang="en-GB" sz="1400" b="1" i="1" dirty="0"/>
          </a:p>
          <a:p>
            <a:endParaRPr lang="en-GB" sz="1400" i="1" dirty="0" smtClean="0"/>
          </a:p>
          <a:p>
            <a:endParaRPr lang="en-GB" i="1" dirty="0"/>
          </a:p>
          <a:p>
            <a:endParaRPr lang="en-GB" i="1" dirty="0" smtClean="0"/>
          </a:p>
          <a:p>
            <a:endParaRPr lang="en-GB" i="1" dirty="0"/>
          </a:p>
          <a:p>
            <a:endParaRPr lang="en-GB" i="1" dirty="0" smtClean="0"/>
          </a:p>
          <a:p>
            <a:endParaRPr lang="en-GB" i="1" dirty="0"/>
          </a:p>
          <a:p>
            <a:endParaRPr lang="en-GB" i="1" dirty="0" smtClean="0"/>
          </a:p>
          <a:p>
            <a:endParaRPr lang="en-GB" i="1" dirty="0" smtClean="0"/>
          </a:p>
          <a:p>
            <a:endParaRPr lang="en-GB" dirty="0" smtClean="0"/>
          </a:p>
          <a:p>
            <a:endParaRPr lang="en-GB" dirty="0"/>
          </a:p>
          <a:p>
            <a:endParaRPr lang="en-GB" dirty="0"/>
          </a:p>
          <a:p>
            <a:endParaRPr lang="en-GB" dirty="0"/>
          </a:p>
        </p:txBody>
      </p:sp>
      <p:pic>
        <p:nvPicPr>
          <p:cNvPr id="4" name="Picture 3"/>
          <p:cNvPicPr>
            <a:picLocks noChangeAspect="1"/>
          </p:cNvPicPr>
          <p:nvPr/>
        </p:nvPicPr>
        <p:blipFill>
          <a:blip r:embed="rId3"/>
          <a:stretch>
            <a:fillRect/>
          </a:stretch>
        </p:blipFill>
        <p:spPr>
          <a:xfrm>
            <a:off x="971600" y="2492896"/>
            <a:ext cx="5040560" cy="3136030"/>
          </a:xfrm>
          <a:prstGeom prst="rect">
            <a:avLst/>
          </a:prstGeom>
        </p:spPr>
      </p:pic>
      <p:sp>
        <p:nvSpPr>
          <p:cNvPr id="5"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1350671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2696"/>
            <a:ext cx="8077200" cy="316923"/>
          </a:xfrm>
        </p:spPr>
        <p:txBody>
          <a:bodyPr/>
          <a:lstStyle/>
          <a:p>
            <a:r>
              <a:rPr lang="en-GB" dirty="0" smtClean="0"/>
              <a:t>Loops – Additional Information</a:t>
            </a:r>
            <a:endParaRPr lang="en-GB" dirty="0"/>
          </a:p>
        </p:txBody>
      </p:sp>
      <p:sp>
        <p:nvSpPr>
          <p:cNvPr id="3" name="Content Placeholder 2"/>
          <p:cNvSpPr>
            <a:spLocks noGrp="1"/>
          </p:cNvSpPr>
          <p:nvPr>
            <p:ph sz="quarter" idx="15"/>
          </p:nvPr>
        </p:nvSpPr>
        <p:spPr>
          <a:xfrm>
            <a:off x="467544" y="1160287"/>
            <a:ext cx="8077200" cy="3569277"/>
          </a:xfrm>
        </p:spPr>
        <p:txBody>
          <a:bodyPr/>
          <a:lstStyle/>
          <a:p>
            <a:r>
              <a:rPr lang="en-GB" sz="1400" dirty="0" smtClean="0"/>
              <a:t>It is also useful to be able to loop through </a:t>
            </a:r>
            <a:r>
              <a:rPr lang="en-GB" sz="1400" b="1" i="1" dirty="0" smtClean="0"/>
              <a:t>columns</a:t>
            </a:r>
            <a:r>
              <a:rPr lang="en-GB" sz="1400" dirty="0" smtClean="0"/>
              <a:t> and </a:t>
            </a:r>
            <a:r>
              <a:rPr lang="en-GB" sz="1400" b="1" i="1" dirty="0" smtClean="0"/>
              <a:t>rows</a:t>
            </a:r>
            <a:r>
              <a:rPr lang="en-GB" sz="1400" b="1" dirty="0" smtClean="0"/>
              <a:t> </a:t>
            </a:r>
            <a:r>
              <a:rPr lang="en-GB" sz="1400" dirty="0" smtClean="0"/>
              <a:t> for the same statement as it allows you to carry out complex analysis depending on the location of the value within a matrix.</a:t>
            </a:r>
          </a:p>
          <a:p>
            <a:endParaRPr lang="en-GB" sz="1400" dirty="0"/>
          </a:p>
          <a:p>
            <a:r>
              <a:rPr lang="en-GB" sz="1400" i="1" dirty="0" smtClean="0"/>
              <a:t>This can be performed by executing a loop inside another loop…</a:t>
            </a:r>
          </a:p>
          <a:p>
            <a:endParaRPr lang="en-GB" i="1" dirty="0"/>
          </a:p>
          <a:p>
            <a:endParaRPr lang="en-GB" i="1" dirty="0" smtClean="0"/>
          </a:p>
          <a:p>
            <a:endParaRPr lang="en-GB" i="1" dirty="0"/>
          </a:p>
          <a:p>
            <a:endParaRPr lang="en-GB" i="1" dirty="0" smtClean="0"/>
          </a:p>
          <a:p>
            <a:endParaRPr lang="en-GB" i="1" dirty="0"/>
          </a:p>
          <a:p>
            <a:endParaRPr lang="en-GB" i="1" dirty="0" smtClean="0"/>
          </a:p>
          <a:p>
            <a:endParaRPr lang="en-GB" sz="1400" i="1" dirty="0" smtClean="0"/>
          </a:p>
          <a:p>
            <a:r>
              <a:rPr lang="en-GB" sz="1400" i="1" dirty="0" smtClean="0"/>
              <a:t>The above code multiplies the values in a matrix by the </a:t>
            </a:r>
            <a:r>
              <a:rPr lang="en-GB" sz="1400" b="1" i="1" dirty="0" smtClean="0"/>
              <a:t>row number</a:t>
            </a:r>
            <a:r>
              <a:rPr lang="en-GB" sz="1400" i="1" dirty="0" smtClean="0"/>
              <a:t> </a:t>
            </a:r>
            <a:r>
              <a:rPr lang="en-GB" sz="1400" b="1" i="1" dirty="0" smtClean="0"/>
              <a:t>(j)</a:t>
            </a:r>
            <a:r>
              <a:rPr lang="en-GB" sz="1400" i="1" dirty="0" smtClean="0"/>
              <a:t> and puts it to the power of the </a:t>
            </a:r>
            <a:r>
              <a:rPr lang="en-GB" sz="1400" b="1" i="1" dirty="0" smtClean="0"/>
              <a:t>column number (</a:t>
            </a:r>
            <a:r>
              <a:rPr lang="en-GB" sz="1400" b="1" i="1" dirty="0" err="1" smtClean="0"/>
              <a:t>i</a:t>
            </a:r>
            <a:r>
              <a:rPr lang="en-GB" sz="1400" b="1" i="1" dirty="0" smtClean="0"/>
              <a:t>)</a:t>
            </a:r>
            <a:r>
              <a:rPr lang="en-GB" sz="1400" i="1" dirty="0" smtClean="0"/>
              <a:t>.</a:t>
            </a:r>
            <a:endParaRPr lang="en-GB" sz="1400" b="1" i="1" dirty="0" smtClean="0"/>
          </a:p>
          <a:p>
            <a:endParaRPr lang="en-GB" i="1" dirty="0" smtClean="0"/>
          </a:p>
          <a:p>
            <a:endParaRPr lang="en-GB" dirty="0" smtClean="0"/>
          </a:p>
          <a:p>
            <a:endParaRPr lang="en-GB" dirty="0"/>
          </a:p>
          <a:p>
            <a:endParaRPr lang="en-GB" dirty="0"/>
          </a:p>
          <a:p>
            <a:endParaRPr lang="en-GB" dirty="0"/>
          </a:p>
        </p:txBody>
      </p:sp>
      <p:pic>
        <p:nvPicPr>
          <p:cNvPr id="5" name="Picture 4"/>
          <p:cNvPicPr>
            <a:picLocks noChangeAspect="1"/>
          </p:cNvPicPr>
          <p:nvPr/>
        </p:nvPicPr>
        <p:blipFill>
          <a:blip r:embed="rId3"/>
          <a:stretch>
            <a:fillRect/>
          </a:stretch>
        </p:blipFill>
        <p:spPr>
          <a:xfrm>
            <a:off x="755576" y="2348880"/>
            <a:ext cx="4176464" cy="2598425"/>
          </a:xfrm>
          <a:prstGeom prst="rect">
            <a:avLst/>
          </a:prstGeom>
        </p:spPr>
      </p:pic>
      <p:sp>
        <p:nvSpPr>
          <p:cNvPr id="6"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173822471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Functions in R</a:t>
            </a:r>
            <a:r>
              <a:rPr lang="en-GB" dirty="0" smtClean="0"/>
              <a:t/>
            </a:r>
            <a:br>
              <a:rPr lang="en-GB" dirty="0" smtClean="0"/>
            </a:br>
            <a:endParaRPr lang="en-GB" dirty="0"/>
          </a:p>
        </p:txBody>
      </p:sp>
      <p:sp>
        <p:nvSpPr>
          <p:cNvPr id="3"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222956358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Functions in R</a:t>
            </a:r>
          </a:p>
        </p:txBody>
      </p:sp>
      <p:sp>
        <p:nvSpPr>
          <p:cNvPr id="3" name="Content Placeholder 2"/>
          <p:cNvSpPr>
            <a:spLocks noGrp="1"/>
          </p:cNvSpPr>
          <p:nvPr>
            <p:ph sz="quarter" idx="15"/>
          </p:nvPr>
        </p:nvSpPr>
        <p:spPr/>
        <p:txBody>
          <a:bodyPr/>
          <a:lstStyle/>
          <a:p>
            <a:pPr marL="137160" indent="-342900">
              <a:buFont typeface="+mj-lt"/>
              <a:buAutoNum type="arabicPeriod"/>
            </a:pPr>
            <a:r>
              <a:rPr lang="en-GB" dirty="0" smtClean="0"/>
              <a:t>An Introduction to Functions</a:t>
            </a:r>
            <a:endParaRPr lang="en-GB" dirty="0"/>
          </a:p>
          <a:p>
            <a:pPr marL="137160" indent="-342900">
              <a:buFont typeface="+mj-lt"/>
              <a:buAutoNum type="arabicPeriod"/>
            </a:pPr>
            <a:endParaRPr lang="en-GB" dirty="0" smtClean="0"/>
          </a:p>
          <a:p>
            <a:pPr marL="137160" indent="-342900">
              <a:buFont typeface="+mj-lt"/>
              <a:buAutoNum type="arabicPeriod"/>
            </a:pPr>
            <a:r>
              <a:rPr lang="en-GB" dirty="0" smtClean="0"/>
              <a:t>Defining a function in R</a:t>
            </a:r>
          </a:p>
          <a:p>
            <a:pPr marL="137160" indent="-342900">
              <a:buFont typeface="+mj-lt"/>
              <a:buAutoNum type="arabicPeriod"/>
            </a:pPr>
            <a:endParaRPr lang="en-GB" dirty="0" smtClean="0"/>
          </a:p>
          <a:p>
            <a:pPr marL="137160" indent="-342900">
              <a:buFont typeface="+mj-lt"/>
              <a:buAutoNum type="arabicPeriod"/>
            </a:pPr>
            <a:r>
              <a:rPr lang="en-GB" dirty="0" smtClean="0"/>
              <a:t>Types/Defining Functions in R</a:t>
            </a:r>
          </a:p>
          <a:p>
            <a:pPr marL="137160" indent="-342900">
              <a:buFont typeface="+mj-lt"/>
              <a:buAutoNum type="arabicPeriod"/>
            </a:pPr>
            <a:endParaRPr lang="en-GB" dirty="0" smtClean="0"/>
          </a:p>
          <a:p>
            <a:pPr marL="137160" indent="-342900">
              <a:buFont typeface="+mj-lt"/>
              <a:buAutoNum type="arabicPeriod"/>
            </a:pPr>
            <a:r>
              <a:rPr lang="en-GB" dirty="0" smtClean="0"/>
              <a:t>Examples</a:t>
            </a:r>
          </a:p>
          <a:p>
            <a:pPr marL="137160" indent="-342900">
              <a:buFont typeface="+mj-lt"/>
              <a:buAutoNum type="arabicPeriod"/>
            </a:pPr>
            <a:endParaRPr lang="en-GB" dirty="0" smtClean="0"/>
          </a:p>
          <a:p>
            <a:pPr indent="0"/>
            <a:endParaRPr lang="en-GB" dirty="0" smtClean="0"/>
          </a:p>
          <a:p>
            <a:pPr indent="0"/>
            <a:endParaRPr lang="en-GB" dirty="0" smtClean="0"/>
          </a:p>
          <a:p>
            <a:pPr indent="0"/>
            <a:endParaRPr lang="en-GB" dirty="0" smtClean="0"/>
          </a:p>
          <a:p>
            <a:pPr indent="0"/>
            <a:endParaRPr lang="en-GB" dirty="0"/>
          </a:p>
        </p:txBody>
      </p:sp>
      <p:pic>
        <p:nvPicPr>
          <p:cNvPr id="8194" name="Picture 2" descr="http://previews.123rf.com/images/kchung/kchung1506/kchung150600313/40716877-industrial-robotic-arm-building-FUNCTION-word-on-white-background-Stock-Vecto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85077" y="3429000"/>
            <a:ext cx="3906316" cy="2436941"/>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390283589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Introduction to Functions in R</a:t>
            </a:r>
          </a:p>
        </p:txBody>
      </p:sp>
      <p:sp>
        <p:nvSpPr>
          <p:cNvPr id="3" name="Content Placeholder 2"/>
          <p:cNvSpPr>
            <a:spLocks noGrp="1"/>
          </p:cNvSpPr>
          <p:nvPr>
            <p:ph sz="quarter" idx="15"/>
          </p:nvPr>
        </p:nvSpPr>
        <p:spPr>
          <a:xfrm>
            <a:off x="533400" y="1268760"/>
            <a:ext cx="8077200" cy="3710729"/>
          </a:xfrm>
        </p:spPr>
        <p:txBody>
          <a:bodyPr/>
          <a:lstStyle/>
          <a:p>
            <a:pPr indent="0" eaLnBrk="0" fontAlgn="base" hangingPunct="0">
              <a:spcBef>
                <a:spcPct val="0"/>
              </a:spcBef>
              <a:spcAft>
                <a:spcPct val="0"/>
              </a:spcAft>
              <a:buClrTx/>
            </a:pPr>
            <a:r>
              <a:rPr lang="en-US" altLang="en-US" sz="1400" i="1" dirty="0" smtClean="0"/>
              <a:t>What are Functions in R?</a:t>
            </a:r>
          </a:p>
          <a:p>
            <a:pPr indent="0" eaLnBrk="0" fontAlgn="base" hangingPunct="0">
              <a:spcBef>
                <a:spcPct val="0"/>
              </a:spcBef>
              <a:spcAft>
                <a:spcPct val="0"/>
              </a:spcAft>
              <a:buClrTx/>
            </a:pPr>
            <a:endParaRPr lang="en-US" altLang="en-US" sz="1400" i="1" dirty="0" smtClean="0"/>
          </a:p>
          <a:p>
            <a:pPr indent="0" eaLnBrk="0" fontAlgn="base" hangingPunct="0">
              <a:spcBef>
                <a:spcPct val="0"/>
              </a:spcBef>
              <a:spcAft>
                <a:spcPct val="0"/>
              </a:spcAft>
              <a:buClrTx/>
            </a:pPr>
            <a:r>
              <a:rPr lang="en-GB" altLang="en-US" sz="1400" dirty="0" smtClean="0"/>
              <a:t>They </a:t>
            </a:r>
            <a:r>
              <a:rPr lang="en-GB" altLang="en-US" sz="1400" dirty="0"/>
              <a:t>are small pieces of reusable </a:t>
            </a:r>
            <a:r>
              <a:rPr lang="en-GB" altLang="en-US" sz="1400" dirty="0" smtClean="0"/>
              <a:t>code that </a:t>
            </a:r>
            <a:r>
              <a:rPr lang="en-GB" altLang="en-US" sz="1400" dirty="0"/>
              <a:t>can be treated like any other R object</a:t>
            </a:r>
            <a:r>
              <a:rPr lang="en-GB" altLang="en-US" sz="1400" dirty="0" smtClean="0"/>
              <a:t>.</a:t>
            </a:r>
          </a:p>
          <a:p>
            <a:pPr indent="0"/>
            <a:endParaRPr lang="en-GB" dirty="0" smtClean="0"/>
          </a:p>
          <a:p>
            <a:pPr indent="0"/>
            <a:endParaRPr lang="en-GB" dirty="0" smtClean="0"/>
          </a:p>
          <a:p>
            <a:pPr indent="0"/>
            <a:endParaRPr lang="en-GB" dirty="0"/>
          </a:p>
        </p:txBody>
      </p:sp>
      <p:pic>
        <p:nvPicPr>
          <p:cNvPr id="9218" name="Picture 2" descr="http://www.fsboutique.com/wp-content/uploads/2014/12/Functions-Boutique-Logo.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2439"/>
          <a:stretch/>
        </p:blipFill>
        <p:spPr bwMode="auto">
          <a:xfrm>
            <a:off x="2483768" y="3133257"/>
            <a:ext cx="3312368" cy="1358409"/>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49127765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Introduction to Functions in R</a:t>
            </a:r>
          </a:p>
        </p:txBody>
      </p:sp>
      <p:sp>
        <p:nvSpPr>
          <p:cNvPr id="3" name="Content Placeholder 2"/>
          <p:cNvSpPr>
            <a:spLocks noGrp="1"/>
          </p:cNvSpPr>
          <p:nvPr>
            <p:ph sz="quarter" idx="15"/>
          </p:nvPr>
        </p:nvSpPr>
        <p:spPr>
          <a:xfrm>
            <a:off x="533400" y="1268760"/>
            <a:ext cx="8077200" cy="3710729"/>
          </a:xfrm>
        </p:spPr>
        <p:txBody>
          <a:bodyPr/>
          <a:lstStyle/>
          <a:p>
            <a:pPr indent="0" eaLnBrk="0" fontAlgn="base" hangingPunct="0">
              <a:spcBef>
                <a:spcPct val="0"/>
              </a:spcBef>
              <a:spcAft>
                <a:spcPct val="0"/>
              </a:spcAft>
              <a:buClrTx/>
            </a:pPr>
            <a:r>
              <a:rPr lang="en-US" altLang="en-US" sz="1400" i="1" dirty="0" smtClean="0"/>
              <a:t>What are Functions in R</a:t>
            </a:r>
          </a:p>
          <a:p>
            <a:pPr indent="0" eaLnBrk="0" fontAlgn="base" hangingPunct="0">
              <a:spcBef>
                <a:spcPct val="0"/>
              </a:spcBef>
              <a:spcAft>
                <a:spcPct val="0"/>
              </a:spcAft>
              <a:buClrTx/>
            </a:pPr>
            <a:endParaRPr lang="en-US" altLang="en-US" sz="1400" i="1" dirty="0" smtClean="0"/>
          </a:p>
          <a:p>
            <a:pPr indent="0" eaLnBrk="0" fontAlgn="base" hangingPunct="0">
              <a:spcBef>
                <a:spcPct val="0"/>
              </a:spcBef>
              <a:spcAft>
                <a:spcPct val="0"/>
              </a:spcAft>
              <a:buClrTx/>
            </a:pPr>
            <a:r>
              <a:rPr lang="en-GB" altLang="en-US" sz="1400" dirty="0" smtClean="0"/>
              <a:t>They </a:t>
            </a:r>
            <a:r>
              <a:rPr lang="en-GB" altLang="en-US" sz="1400" dirty="0"/>
              <a:t>are small pieces of reusable </a:t>
            </a:r>
            <a:r>
              <a:rPr lang="en-GB" altLang="en-US" sz="1400" dirty="0" smtClean="0"/>
              <a:t>code that </a:t>
            </a:r>
            <a:r>
              <a:rPr lang="en-GB" altLang="en-US" sz="1400" dirty="0"/>
              <a:t>can be treated like any other R object</a:t>
            </a:r>
            <a:r>
              <a:rPr lang="en-GB" altLang="en-US" sz="1400" dirty="0" smtClean="0"/>
              <a:t>.</a:t>
            </a:r>
          </a:p>
          <a:p>
            <a:pPr indent="0" eaLnBrk="0" fontAlgn="base" hangingPunct="0">
              <a:spcBef>
                <a:spcPct val="0"/>
              </a:spcBef>
              <a:spcAft>
                <a:spcPct val="0"/>
              </a:spcAft>
              <a:buClrTx/>
            </a:pPr>
            <a:endParaRPr lang="en-GB" altLang="en-US" sz="1400" dirty="0"/>
          </a:p>
          <a:p>
            <a:pPr indent="0" eaLnBrk="0" fontAlgn="base" hangingPunct="0">
              <a:spcBef>
                <a:spcPct val="0"/>
              </a:spcBef>
              <a:spcAft>
                <a:spcPct val="0"/>
              </a:spcAft>
              <a:buClrTx/>
            </a:pPr>
            <a:r>
              <a:rPr lang="en-GB" altLang="en-US" sz="1400" dirty="0"/>
              <a:t>If you've worked through any other part of this course, you've probably used some functions already. </a:t>
            </a:r>
            <a:endParaRPr lang="en-GB" altLang="en-US" sz="1400" dirty="0" smtClean="0"/>
          </a:p>
          <a:p>
            <a:pPr indent="0"/>
            <a:endParaRPr lang="en-GB" dirty="0" smtClean="0"/>
          </a:p>
          <a:p>
            <a:pPr indent="0"/>
            <a:endParaRPr lang="en-GB" dirty="0" smtClean="0"/>
          </a:p>
          <a:p>
            <a:pPr indent="0"/>
            <a:endParaRPr lang="en-GB" dirty="0"/>
          </a:p>
        </p:txBody>
      </p:sp>
      <p:pic>
        <p:nvPicPr>
          <p:cNvPr id="2050" name="Picture 2" descr="https://www.iconexperience.com/_img/o_collection_png/green_dark_grey/256x256/plain/su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868" y="3184449"/>
            <a:ext cx="1286272" cy="128627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media.cargocollective.com/1/1/37933/headerimg/AVERAGE-Banner-Trickster.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555776" y="3501008"/>
            <a:ext cx="3017639" cy="108970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www.ablongman.com/graziano6e/text_site/MATERIAL/statconcepts/me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2489" y="3184449"/>
            <a:ext cx="2587348" cy="1489686"/>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290144928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Introduction to Functions in R</a:t>
            </a:r>
          </a:p>
        </p:txBody>
      </p:sp>
      <p:sp>
        <p:nvSpPr>
          <p:cNvPr id="3" name="Content Placeholder 2"/>
          <p:cNvSpPr>
            <a:spLocks noGrp="1"/>
          </p:cNvSpPr>
          <p:nvPr>
            <p:ph sz="quarter" idx="15"/>
          </p:nvPr>
        </p:nvSpPr>
        <p:spPr>
          <a:xfrm>
            <a:off x="533400" y="1268760"/>
            <a:ext cx="8077200" cy="3710729"/>
          </a:xfrm>
        </p:spPr>
        <p:txBody>
          <a:bodyPr/>
          <a:lstStyle/>
          <a:p>
            <a:pPr indent="0" eaLnBrk="0" fontAlgn="base" hangingPunct="0">
              <a:spcBef>
                <a:spcPct val="0"/>
              </a:spcBef>
              <a:spcAft>
                <a:spcPct val="0"/>
              </a:spcAft>
              <a:buClrTx/>
            </a:pPr>
            <a:r>
              <a:rPr lang="en-US" altLang="en-US" sz="1400" i="1" dirty="0" smtClean="0"/>
              <a:t>What are Functions in R</a:t>
            </a:r>
          </a:p>
          <a:p>
            <a:pPr indent="0" eaLnBrk="0" fontAlgn="base" hangingPunct="0">
              <a:spcBef>
                <a:spcPct val="0"/>
              </a:spcBef>
              <a:spcAft>
                <a:spcPct val="0"/>
              </a:spcAft>
              <a:buClrTx/>
            </a:pPr>
            <a:endParaRPr lang="en-US" altLang="en-US" sz="1400" i="1" dirty="0" smtClean="0"/>
          </a:p>
          <a:p>
            <a:pPr indent="0" eaLnBrk="0" fontAlgn="base" hangingPunct="0">
              <a:spcBef>
                <a:spcPct val="0"/>
              </a:spcBef>
              <a:spcAft>
                <a:spcPct val="0"/>
              </a:spcAft>
              <a:buClrTx/>
            </a:pPr>
            <a:r>
              <a:rPr lang="en-GB" altLang="en-US" sz="1400" dirty="0" smtClean="0"/>
              <a:t>Functions </a:t>
            </a:r>
            <a:r>
              <a:rPr lang="en-GB" altLang="en-US" sz="1400" dirty="0"/>
              <a:t>are one of the fundamental building blocks of the R language. They are small pieces of reusable </a:t>
            </a:r>
            <a:r>
              <a:rPr lang="en-GB" altLang="en-US" sz="1400" dirty="0" smtClean="0"/>
              <a:t>code that </a:t>
            </a:r>
            <a:r>
              <a:rPr lang="en-GB" altLang="en-US" sz="1400" dirty="0"/>
              <a:t>can be treated like any other R object</a:t>
            </a:r>
            <a:r>
              <a:rPr lang="en-GB" altLang="en-US" sz="1400" dirty="0" smtClean="0"/>
              <a:t>.</a:t>
            </a:r>
          </a:p>
          <a:p>
            <a:pPr indent="0" eaLnBrk="0" fontAlgn="base" hangingPunct="0">
              <a:spcBef>
                <a:spcPct val="0"/>
              </a:spcBef>
              <a:spcAft>
                <a:spcPct val="0"/>
              </a:spcAft>
              <a:buClrTx/>
            </a:pPr>
            <a:endParaRPr lang="en-GB" altLang="en-US" sz="1400" dirty="0"/>
          </a:p>
          <a:p>
            <a:pPr indent="0" eaLnBrk="0" fontAlgn="base" hangingPunct="0">
              <a:spcBef>
                <a:spcPct val="0"/>
              </a:spcBef>
              <a:spcAft>
                <a:spcPct val="0"/>
              </a:spcAft>
              <a:buClrTx/>
            </a:pPr>
            <a:r>
              <a:rPr lang="en-GB" altLang="en-US" sz="1400" dirty="0"/>
              <a:t>If you've worked through any other part of this course, you've probably used some functions already. </a:t>
            </a:r>
            <a:endParaRPr lang="en-GB" altLang="en-US" sz="1400" dirty="0" smtClean="0"/>
          </a:p>
          <a:p>
            <a:pPr indent="0" eaLnBrk="0" fontAlgn="base" hangingPunct="0">
              <a:spcBef>
                <a:spcPct val="0"/>
              </a:spcBef>
              <a:spcAft>
                <a:spcPct val="0"/>
              </a:spcAft>
              <a:buClrTx/>
            </a:pPr>
            <a:endParaRPr lang="en-GB" altLang="en-US" sz="1400" dirty="0"/>
          </a:p>
          <a:p>
            <a:pPr indent="0" eaLnBrk="0" fontAlgn="base" hangingPunct="0">
              <a:spcBef>
                <a:spcPct val="0"/>
              </a:spcBef>
              <a:spcAft>
                <a:spcPct val="0"/>
              </a:spcAft>
              <a:buClrTx/>
            </a:pPr>
            <a:r>
              <a:rPr lang="en-GB" altLang="en-US" sz="1400" dirty="0" smtClean="0"/>
              <a:t>Functions </a:t>
            </a:r>
            <a:r>
              <a:rPr lang="en-GB" altLang="en-US" sz="1400" dirty="0"/>
              <a:t>are usually characterized by the name of the function followed by parentheses.</a:t>
            </a:r>
          </a:p>
          <a:p>
            <a:pPr indent="0"/>
            <a:endParaRPr lang="en-GB" sz="1400" dirty="0" smtClean="0"/>
          </a:p>
          <a:p>
            <a:pPr indent="0"/>
            <a:r>
              <a:rPr lang="en-GB" sz="1400" i="1" dirty="0" smtClean="0">
                <a:solidFill>
                  <a:srgbClr val="0000FF"/>
                </a:solidFill>
              </a:rPr>
              <a:t>Function Name(Argument 1, Argument 2, …,Argument X)</a:t>
            </a:r>
          </a:p>
          <a:p>
            <a:pPr indent="0"/>
            <a:endParaRPr lang="en-GB" dirty="0"/>
          </a:p>
        </p:txBody>
      </p:sp>
      <p:sp>
        <p:nvSpPr>
          <p:cNvPr id="4"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pic>
        <p:nvPicPr>
          <p:cNvPr id="41986" name="Picture 2" descr="http://doval.scripts.mit.edu/abel/08_functions/media/images/func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872" y="3501008"/>
            <a:ext cx="2650331" cy="2623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362255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Introduction to Functions in R Cont.</a:t>
            </a:r>
          </a:p>
        </p:txBody>
      </p:sp>
      <p:sp>
        <p:nvSpPr>
          <p:cNvPr id="3" name="Content Placeholder 2"/>
          <p:cNvSpPr>
            <a:spLocks noGrp="1"/>
          </p:cNvSpPr>
          <p:nvPr>
            <p:ph sz="quarter" idx="15"/>
          </p:nvPr>
        </p:nvSpPr>
        <p:spPr>
          <a:xfrm>
            <a:off x="377233" y="1143000"/>
            <a:ext cx="8077200" cy="3710729"/>
          </a:xfrm>
        </p:spPr>
        <p:txBody>
          <a:bodyPr/>
          <a:lstStyle/>
          <a:p>
            <a:pPr indent="0" eaLnBrk="0" fontAlgn="base" hangingPunct="0">
              <a:spcBef>
                <a:spcPct val="0"/>
              </a:spcBef>
              <a:spcAft>
                <a:spcPct val="0"/>
              </a:spcAft>
              <a:buClrTx/>
            </a:pPr>
            <a:endParaRPr lang="en-US" altLang="en-US" dirty="0"/>
          </a:p>
          <a:p>
            <a:pPr indent="0" eaLnBrk="0" fontAlgn="base" hangingPunct="0">
              <a:spcBef>
                <a:spcPct val="0"/>
              </a:spcBef>
              <a:spcAft>
                <a:spcPct val="0"/>
              </a:spcAft>
              <a:buClrTx/>
            </a:pPr>
            <a:r>
              <a:rPr lang="en-US" altLang="en-US" sz="1400" dirty="0" smtClean="0"/>
              <a:t>The structure of writing an R function:</a:t>
            </a:r>
          </a:p>
          <a:p>
            <a:pPr indent="0" eaLnBrk="0" fontAlgn="base" hangingPunct="0">
              <a:spcBef>
                <a:spcPct val="0"/>
              </a:spcBef>
              <a:spcAft>
                <a:spcPct val="0"/>
              </a:spcAft>
              <a:buClrTx/>
            </a:pPr>
            <a:endParaRPr lang="en-US" altLang="en-US" dirty="0"/>
          </a:p>
          <a:p>
            <a:pPr indent="0" eaLnBrk="0" fontAlgn="base" hangingPunct="0">
              <a:spcBef>
                <a:spcPct val="0"/>
              </a:spcBef>
              <a:spcAft>
                <a:spcPct val="0"/>
              </a:spcAft>
              <a:buClrTx/>
            </a:pPr>
            <a:endParaRPr lang="en-US" altLang="en-US" dirty="0" smtClean="0"/>
          </a:p>
          <a:p>
            <a:pPr indent="0" eaLnBrk="0" fontAlgn="base" hangingPunct="0">
              <a:spcBef>
                <a:spcPct val="0"/>
              </a:spcBef>
              <a:spcAft>
                <a:spcPct val="0"/>
              </a:spcAft>
              <a:buClrTx/>
            </a:pPr>
            <a:endParaRPr lang="en-US" altLang="en-US" dirty="0" smtClean="0"/>
          </a:p>
          <a:p>
            <a:pPr indent="0" eaLnBrk="0" fontAlgn="base" hangingPunct="0">
              <a:spcBef>
                <a:spcPct val="0"/>
              </a:spcBef>
              <a:spcAft>
                <a:spcPct val="0"/>
              </a:spcAft>
              <a:buClrTx/>
            </a:pPr>
            <a:endParaRPr lang="en-US" altLang="en-US" dirty="0"/>
          </a:p>
          <a:p>
            <a:pPr indent="0" eaLnBrk="0" fontAlgn="base" hangingPunct="0">
              <a:spcBef>
                <a:spcPct val="0"/>
              </a:spcBef>
              <a:spcAft>
                <a:spcPct val="0"/>
              </a:spcAft>
              <a:buClrTx/>
            </a:pPr>
            <a:endParaRPr lang="en-US" altLang="en-US" sz="1400" dirty="0"/>
          </a:p>
          <a:p>
            <a:pPr indent="0" eaLnBrk="0" fontAlgn="base" hangingPunct="0">
              <a:spcBef>
                <a:spcPct val="0"/>
              </a:spcBef>
              <a:spcAft>
                <a:spcPct val="0"/>
              </a:spcAft>
              <a:buClrTx/>
            </a:pPr>
            <a:r>
              <a:rPr lang="en-US" altLang="en-US" sz="1400" dirty="0"/>
              <a:t>Functions in R are "first class objects", </a:t>
            </a:r>
            <a:r>
              <a:rPr lang="en-US" altLang="en-US" sz="1400" dirty="0" smtClean="0"/>
              <a:t>which </a:t>
            </a:r>
            <a:r>
              <a:rPr lang="en-US" altLang="en-US" sz="1400" dirty="0"/>
              <a:t>means that they can be treated much like any other R object. </a:t>
            </a:r>
            <a:endParaRPr lang="en-US" altLang="en-US" sz="1400" dirty="0" smtClean="0"/>
          </a:p>
          <a:p>
            <a:pPr indent="0" eaLnBrk="0" fontAlgn="base" hangingPunct="0">
              <a:spcBef>
                <a:spcPct val="0"/>
              </a:spcBef>
              <a:spcAft>
                <a:spcPct val="0"/>
              </a:spcAft>
              <a:buClrTx/>
            </a:pPr>
            <a:endParaRPr lang="en-GB" sz="1400" dirty="0" smtClean="0"/>
          </a:p>
          <a:p>
            <a:pPr indent="0"/>
            <a:endParaRPr lang="en-GB" dirty="0" smtClean="0"/>
          </a:p>
          <a:p>
            <a:pPr indent="0"/>
            <a:endParaRPr lang="en-GB" dirty="0"/>
          </a:p>
        </p:txBody>
      </p:sp>
      <p:pic>
        <p:nvPicPr>
          <p:cNvPr id="6" name="Picture 5"/>
          <p:cNvPicPr>
            <a:picLocks noChangeAspect="1"/>
          </p:cNvPicPr>
          <p:nvPr/>
        </p:nvPicPr>
        <p:blipFill rotWithShape="1">
          <a:blip r:embed="rId2"/>
          <a:srcRect l="3851" t="25682" r="81889" b="67581"/>
          <a:stretch/>
        </p:blipFill>
        <p:spPr>
          <a:xfrm>
            <a:off x="805008" y="1787021"/>
            <a:ext cx="4779378" cy="1224136"/>
          </a:xfrm>
          <a:prstGeom prst="rect">
            <a:avLst/>
          </a:prstGeom>
        </p:spPr>
      </p:pic>
      <p:pic>
        <p:nvPicPr>
          <p:cNvPr id="10242" name="Picture 2" descr="http://mathinsight.org/media/image/image/function_machin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5755" y="729994"/>
            <a:ext cx="1968392" cy="2114053"/>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251017391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Introduction to Functions in R Cont.</a:t>
            </a:r>
          </a:p>
        </p:txBody>
      </p:sp>
      <p:sp>
        <p:nvSpPr>
          <p:cNvPr id="3" name="Content Placeholder 2"/>
          <p:cNvSpPr>
            <a:spLocks noGrp="1"/>
          </p:cNvSpPr>
          <p:nvPr>
            <p:ph sz="quarter" idx="15"/>
          </p:nvPr>
        </p:nvSpPr>
        <p:spPr>
          <a:xfrm>
            <a:off x="377233" y="1143000"/>
            <a:ext cx="8077200" cy="3710729"/>
          </a:xfrm>
        </p:spPr>
        <p:txBody>
          <a:bodyPr/>
          <a:lstStyle/>
          <a:p>
            <a:pPr indent="0" eaLnBrk="0" fontAlgn="base" hangingPunct="0">
              <a:spcBef>
                <a:spcPct val="0"/>
              </a:spcBef>
              <a:spcAft>
                <a:spcPct val="0"/>
              </a:spcAft>
              <a:buClrTx/>
            </a:pPr>
            <a:endParaRPr lang="en-US" altLang="en-US" dirty="0"/>
          </a:p>
          <a:p>
            <a:pPr indent="0" eaLnBrk="0" fontAlgn="base" hangingPunct="0">
              <a:spcBef>
                <a:spcPct val="0"/>
              </a:spcBef>
              <a:spcAft>
                <a:spcPct val="0"/>
              </a:spcAft>
              <a:buClrTx/>
            </a:pPr>
            <a:r>
              <a:rPr lang="en-US" altLang="en-US" sz="1400" dirty="0" smtClean="0"/>
              <a:t>The structure of writing an R function:</a:t>
            </a:r>
          </a:p>
          <a:p>
            <a:pPr indent="0" eaLnBrk="0" fontAlgn="base" hangingPunct="0">
              <a:spcBef>
                <a:spcPct val="0"/>
              </a:spcBef>
              <a:spcAft>
                <a:spcPct val="0"/>
              </a:spcAft>
              <a:buClrTx/>
            </a:pPr>
            <a:endParaRPr lang="en-US" altLang="en-US" dirty="0"/>
          </a:p>
          <a:p>
            <a:pPr indent="0" eaLnBrk="0" fontAlgn="base" hangingPunct="0">
              <a:spcBef>
                <a:spcPct val="0"/>
              </a:spcBef>
              <a:spcAft>
                <a:spcPct val="0"/>
              </a:spcAft>
              <a:buClrTx/>
            </a:pPr>
            <a:endParaRPr lang="en-US" altLang="en-US" dirty="0" smtClean="0"/>
          </a:p>
          <a:p>
            <a:pPr indent="0" eaLnBrk="0" fontAlgn="base" hangingPunct="0">
              <a:spcBef>
                <a:spcPct val="0"/>
              </a:spcBef>
              <a:spcAft>
                <a:spcPct val="0"/>
              </a:spcAft>
              <a:buClrTx/>
            </a:pPr>
            <a:endParaRPr lang="en-US" altLang="en-US" dirty="0" smtClean="0"/>
          </a:p>
          <a:p>
            <a:pPr indent="0" eaLnBrk="0" fontAlgn="base" hangingPunct="0">
              <a:spcBef>
                <a:spcPct val="0"/>
              </a:spcBef>
              <a:spcAft>
                <a:spcPct val="0"/>
              </a:spcAft>
              <a:buClrTx/>
            </a:pPr>
            <a:endParaRPr lang="en-US" altLang="en-US" dirty="0"/>
          </a:p>
          <a:p>
            <a:pPr indent="0" eaLnBrk="0" fontAlgn="base" hangingPunct="0">
              <a:spcBef>
                <a:spcPct val="0"/>
              </a:spcBef>
              <a:spcAft>
                <a:spcPct val="0"/>
              </a:spcAft>
              <a:buClrTx/>
            </a:pPr>
            <a:endParaRPr lang="en-US" altLang="en-US" sz="1400" dirty="0"/>
          </a:p>
          <a:p>
            <a:pPr indent="0" eaLnBrk="0" fontAlgn="base" hangingPunct="0">
              <a:spcBef>
                <a:spcPct val="0"/>
              </a:spcBef>
              <a:spcAft>
                <a:spcPct val="0"/>
              </a:spcAft>
              <a:buClrTx/>
            </a:pPr>
            <a:r>
              <a:rPr lang="en-US" altLang="en-US" sz="1400" dirty="0"/>
              <a:t>Functions in R are "first class objects", </a:t>
            </a:r>
            <a:r>
              <a:rPr lang="en-US" altLang="en-US" sz="1400" dirty="0" smtClean="0"/>
              <a:t>which </a:t>
            </a:r>
            <a:r>
              <a:rPr lang="en-US" altLang="en-US" sz="1400" dirty="0"/>
              <a:t>means that they can be treated much like any other R object. </a:t>
            </a:r>
            <a:endParaRPr lang="en-US" altLang="en-US" sz="1400" dirty="0" smtClean="0"/>
          </a:p>
          <a:p>
            <a:pPr indent="0" eaLnBrk="0" fontAlgn="base" hangingPunct="0">
              <a:spcBef>
                <a:spcPct val="0"/>
              </a:spcBef>
              <a:spcAft>
                <a:spcPct val="0"/>
              </a:spcAft>
              <a:buClrTx/>
            </a:pPr>
            <a:endParaRPr lang="en-GB" sz="1400" dirty="0" smtClean="0"/>
          </a:p>
          <a:p>
            <a:pPr indent="0" eaLnBrk="0" fontAlgn="base" hangingPunct="0">
              <a:spcBef>
                <a:spcPct val="0"/>
              </a:spcBef>
              <a:spcAft>
                <a:spcPct val="0"/>
              </a:spcAft>
              <a:buClrTx/>
            </a:pPr>
            <a:r>
              <a:rPr lang="en-US" altLang="en-US" sz="1400" dirty="0"/>
              <a:t>Things to know…</a:t>
            </a:r>
          </a:p>
          <a:p>
            <a:pPr indent="0" eaLnBrk="0" fontAlgn="base" hangingPunct="0">
              <a:spcBef>
                <a:spcPct val="0"/>
              </a:spcBef>
              <a:spcAft>
                <a:spcPct val="0"/>
              </a:spcAft>
              <a:buClrTx/>
            </a:pPr>
            <a:endParaRPr lang="en-US" altLang="en-US" sz="1400" dirty="0"/>
          </a:p>
          <a:p>
            <a:pPr indent="0" eaLnBrk="0" fontAlgn="base" hangingPunct="0">
              <a:spcBef>
                <a:spcPct val="0"/>
              </a:spcBef>
              <a:spcAft>
                <a:spcPct val="0"/>
              </a:spcAft>
              <a:buClrTx/>
              <a:buFontTx/>
              <a:buChar char="•"/>
            </a:pPr>
            <a:r>
              <a:rPr lang="en-US" altLang="en-US" sz="1400" dirty="0"/>
              <a:t>Function can be passed as arguments to other </a:t>
            </a:r>
            <a:r>
              <a:rPr lang="en-US" altLang="en-US" sz="1400" dirty="0" smtClean="0"/>
              <a:t>function</a:t>
            </a:r>
          </a:p>
          <a:p>
            <a:pPr indent="0" eaLnBrk="0" fontAlgn="base" hangingPunct="0">
              <a:spcBef>
                <a:spcPct val="0"/>
              </a:spcBef>
              <a:spcAft>
                <a:spcPct val="0"/>
              </a:spcAft>
              <a:buClrTx/>
              <a:buFontTx/>
              <a:buChar char="•"/>
            </a:pPr>
            <a:endParaRPr lang="en-US" altLang="en-US" sz="1400" dirty="0" smtClean="0"/>
          </a:p>
          <a:p>
            <a:pPr indent="0" eaLnBrk="0" fontAlgn="base" hangingPunct="0">
              <a:spcBef>
                <a:spcPct val="0"/>
              </a:spcBef>
              <a:spcAft>
                <a:spcPct val="0"/>
              </a:spcAft>
              <a:buClrTx/>
              <a:buFontTx/>
              <a:buChar char="•"/>
            </a:pPr>
            <a:r>
              <a:rPr lang="en-US" altLang="en-US" sz="1400" dirty="0"/>
              <a:t>Functions can be nested, so that you can define a function inside of another function. the return value of a function is the last express in the function body to be evaluated</a:t>
            </a:r>
            <a:r>
              <a:rPr lang="en-US" altLang="en-US" sz="1400" dirty="0" smtClean="0"/>
              <a:t>.</a:t>
            </a:r>
            <a:endParaRPr lang="en-GB" sz="1400" dirty="0" smtClean="0"/>
          </a:p>
          <a:p>
            <a:pPr indent="0"/>
            <a:endParaRPr lang="en-GB" dirty="0" smtClean="0"/>
          </a:p>
          <a:p>
            <a:pPr indent="0"/>
            <a:endParaRPr lang="en-GB" dirty="0"/>
          </a:p>
        </p:txBody>
      </p:sp>
      <p:pic>
        <p:nvPicPr>
          <p:cNvPr id="6" name="Picture 5"/>
          <p:cNvPicPr>
            <a:picLocks noChangeAspect="1"/>
          </p:cNvPicPr>
          <p:nvPr/>
        </p:nvPicPr>
        <p:blipFill rotWithShape="1">
          <a:blip r:embed="rId2"/>
          <a:srcRect l="3851" t="25682" r="81889" b="67581"/>
          <a:stretch/>
        </p:blipFill>
        <p:spPr>
          <a:xfrm>
            <a:off x="805008" y="1787021"/>
            <a:ext cx="4779378" cy="1224136"/>
          </a:xfrm>
          <a:prstGeom prst="rect">
            <a:avLst/>
          </a:prstGeom>
        </p:spPr>
      </p:pic>
      <p:pic>
        <p:nvPicPr>
          <p:cNvPr id="10242" name="Picture 2" descr="http://mathinsight.org/media/image/image/function_machin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5755" y="729994"/>
            <a:ext cx="1968392" cy="2114053"/>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279674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z="4050" i="0" dirty="0"/>
              <a:t/>
            </a:r>
            <a:br>
              <a:rPr lang="en-GB" sz="4050" i="0" dirty="0"/>
            </a:br>
            <a:r>
              <a:rPr lang="en-GB" sz="4050" i="0" dirty="0"/>
              <a:t>R in Financial Services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2530" y="2867784"/>
            <a:ext cx="4366673" cy="3132966"/>
          </a:xfrm>
          <a:prstGeom prst="rect">
            <a:avLst/>
          </a:prstGeom>
        </p:spPr>
      </p:pic>
      <p:sp>
        <p:nvSpPr>
          <p:cNvPr id="4"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1071215470"/>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Introduction to Functions in R Cont.</a:t>
            </a:r>
          </a:p>
        </p:txBody>
      </p:sp>
      <p:sp>
        <p:nvSpPr>
          <p:cNvPr id="3" name="Content Placeholder 2"/>
          <p:cNvSpPr>
            <a:spLocks noGrp="1"/>
          </p:cNvSpPr>
          <p:nvPr>
            <p:ph sz="quarter" idx="15"/>
          </p:nvPr>
        </p:nvSpPr>
        <p:spPr>
          <a:xfrm>
            <a:off x="377233" y="1143000"/>
            <a:ext cx="8077200" cy="3710729"/>
          </a:xfrm>
        </p:spPr>
        <p:txBody>
          <a:bodyPr/>
          <a:lstStyle/>
          <a:p>
            <a:pPr indent="0" eaLnBrk="0" fontAlgn="base" hangingPunct="0">
              <a:spcBef>
                <a:spcPct val="0"/>
              </a:spcBef>
              <a:spcAft>
                <a:spcPct val="0"/>
              </a:spcAft>
              <a:buClrTx/>
            </a:pPr>
            <a:endParaRPr lang="en-US" altLang="en-US" dirty="0"/>
          </a:p>
          <a:p>
            <a:pPr indent="0" eaLnBrk="0" fontAlgn="base" hangingPunct="0">
              <a:spcBef>
                <a:spcPct val="0"/>
              </a:spcBef>
              <a:spcAft>
                <a:spcPct val="0"/>
              </a:spcAft>
              <a:buClrTx/>
            </a:pPr>
            <a:r>
              <a:rPr lang="en-US" altLang="en-US" sz="1400" dirty="0" smtClean="0"/>
              <a:t>The structure of writing an R function:</a:t>
            </a:r>
          </a:p>
          <a:p>
            <a:pPr indent="0" eaLnBrk="0" fontAlgn="base" hangingPunct="0">
              <a:spcBef>
                <a:spcPct val="0"/>
              </a:spcBef>
              <a:spcAft>
                <a:spcPct val="0"/>
              </a:spcAft>
              <a:buClrTx/>
            </a:pPr>
            <a:endParaRPr lang="en-US" altLang="en-US" dirty="0"/>
          </a:p>
          <a:p>
            <a:pPr indent="0" eaLnBrk="0" fontAlgn="base" hangingPunct="0">
              <a:spcBef>
                <a:spcPct val="0"/>
              </a:spcBef>
              <a:spcAft>
                <a:spcPct val="0"/>
              </a:spcAft>
              <a:buClrTx/>
            </a:pPr>
            <a:endParaRPr lang="en-US" altLang="en-US" dirty="0" smtClean="0"/>
          </a:p>
          <a:p>
            <a:pPr indent="0" eaLnBrk="0" fontAlgn="base" hangingPunct="0">
              <a:spcBef>
                <a:spcPct val="0"/>
              </a:spcBef>
              <a:spcAft>
                <a:spcPct val="0"/>
              </a:spcAft>
              <a:buClrTx/>
            </a:pPr>
            <a:endParaRPr lang="en-US" altLang="en-US" dirty="0" smtClean="0"/>
          </a:p>
          <a:p>
            <a:pPr indent="0" eaLnBrk="0" fontAlgn="base" hangingPunct="0">
              <a:spcBef>
                <a:spcPct val="0"/>
              </a:spcBef>
              <a:spcAft>
                <a:spcPct val="0"/>
              </a:spcAft>
              <a:buClrTx/>
            </a:pPr>
            <a:endParaRPr lang="en-US" altLang="en-US" dirty="0"/>
          </a:p>
          <a:p>
            <a:pPr indent="0" eaLnBrk="0" fontAlgn="base" hangingPunct="0">
              <a:spcBef>
                <a:spcPct val="0"/>
              </a:spcBef>
              <a:spcAft>
                <a:spcPct val="0"/>
              </a:spcAft>
              <a:buClrTx/>
            </a:pPr>
            <a:endParaRPr lang="en-US" altLang="en-US" sz="1400" dirty="0"/>
          </a:p>
          <a:p>
            <a:pPr indent="0" eaLnBrk="0" fontAlgn="base" hangingPunct="0">
              <a:spcBef>
                <a:spcPct val="0"/>
              </a:spcBef>
              <a:spcAft>
                <a:spcPct val="0"/>
              </a:spcAft>
              <a:buClrTx/>
            </a:pPr>
            <a:r>
              <a:rPr lang="en-US" altLang="en-US" sz="1400" dirty="0"/>
              <a:t>Functions in R are "first class objects", </a:t>
            </a:r>
            <a:r>
              <a:rPr lang="en-US" altLang="en-US" sz="1400" dirty="0" smtClean="0"/>
              <a:t>which </a:t>
            </a:r>
            <a:r>
              <a:rPr lang="en-US" altLang="en-US" sz="1400" dirty="0"/>
              <a:t>means that they can be treated much like any other R object. </a:t>
            </a:r>
            <a:endParaRPr lang="en-US" altLang="en-US" sz="1400" dirty="0" smtClean="0"/>
          </a:p>
          <a:p>
            <a:pPr indent="0" eaLnBrk="0" fontAlgn="base" hangingPunct="0">
              <a:spcBef>
                <a:spcPct val="0"/>
              </a:spcBef>
              <a:spcAft>
                <a:spcPct val="0"/>
              </a:spcAft>
              <a:buClrTx/>
            </a:pPr>
            <a:endParaRPr lang="en-GB" sz="1400" dirty="0" smtClean="0"/>
          </a:p>
          <a:p>
            <a:pPr indent="0" eaLnBrk="0" fontAlgn="base" hangingPunct="0">
              <a:spcBef>
                <a:spcPct val="0"/>
              </a:spcBef>
              <a:spcAft>
                <a:spcPct val="0"/>
              </a:spcAft>
              <a:buClrTx/>
            </a:pPr>
            <a:r>
              <a:rPr lang="en-US" altLang="en-US" sz="1400" dirty="0"/>
              <a:t>Things to know…</a:t>
            </a:r>
          </a:p>
          <a:p>
            <a:pPr indent="0" eaLnBrk="0" fontAlgn="base" hangingPunct="0">
              <a:spcBef>
                <a:spcPct val="0"/>
              </a:spcBef>
              <a:spcAft>
                <a:spcPct val="0"/>
              </a:spcAft>
              <a:buClrTx/>
            </a:pPr>
            <a:endParaRPr lang="en-US" altLang="en-US" sz="1400" dirty="0"/>
          </a:p>
          <a:p>
            <a:pPr indent="0" eaLnBrk="0" fontAlgn="base" hangingPunct="0">
              <a:spcBef>
                <a:spcPct val="0"/>
              </a:spcBef>
              <a:spcAft>
                <a:spcPct val="0"/>
              </a:spcAft>
              <a:buClrTx/>
              <a:buFontTx/>
              <a:buChar char="•"/>
            </a:pPr>
            <a:r>
              <a:rPr lang="en-US" altLang="en-US" sz="1400" dirty="0"/>
              <a:t>Function can be passed as arguments to other </a:t>
            </a:r>
            <a:r>
              <a:rPr lang="en-US" altLang="en-US" sz="1400" dirty="0" smtClean="0"/>
              <a:t>function</a:t>
            </a:r>
          </a:p>
          <a:p>
            <a:pPr indent="0" eaLnBrk="0" fontAlgn="base" hangingPunct="0">
              <a:spcBef>
                <a:spcPct val="0"/>
              </a:spcBef>
              <a:spcAft>
                <a:spcPct val="0"/>
              </a:spcAft>
              <a:buClrTx/>
              <a:buFontTx/>
              <a:buChar char="•"/>
            </a:pPr>
            <a:endParaRPr lang="en-US" altLang="en-US" sz="1400" dirty="0" smtClean="0"/>
          </a:p>
          <a:p>
            <a:pPr indent="0" eaLnBrk="0" fontAlgn="base" hangingPunct="0">
              <a:spcBef>
                <a:spcPct val="0"/>
              </a:spcBef>
              <a:spcAft>
                <a:spcPct val="0"/>
              </a:spcAft>
              <a:buClrTx/>
              <a:buFontTx/>
              <a:buChar char="•"/>
            </a:pPr>
            <a:r>
              <a:rPr lang="en-US" altLang="en-US" sz="1400" dirty="0"/>
              <a:t>Functions can be nested, so that you can define a function inside of another function. the return value of a function is the last express in the function body to be evaluated</a:t>
            </a:r>
            <a:r>
              <a:rPr lang="en-US" altLang="en-US" sz="1400" dirty="0" smtClean="0"/>
              <a:t>.</a:t>
            </a:r>
            <a:endParaRPr lang="en-GB" sz="1400" dirty="0" smtClean="0"/>
          </a:p>
          <a:p>
            <a:pPr indent="0"/>
            <a:endParaRPr lang="en-GB" dirty="0" smtClean="0"/>
          </a:p>
          <a:p>
            <a:pPr indent="0"/>
            <a:endParaRPr lang="en-GB" dirty="0"/>
          </a:p>
        </p:txBody>
      </p:sp>
      <p:pic>
        <p:nvPicPr>
          <p:cNvPr id="6" name="Picture 5"/>
          <p:cNvPicPr>
            <a:picLocks noChangeAspect="1"/>
          </p:cNvPicPr>
          <p:nvPr/>
        </p:nvPicPr>
        <p:blipFill rotWithShape="1">
          <a:blip r:embed="rId2"/>
          <a:srcRect l="3851" t="25682" r="81889" b="67581"/>
          <a:stretch/>
        </p:blipFill>
        <p:spPr>
          <a:xfrm>
            <a:off x="805008" y="1787021"/>
            <a:ext cx="4779378" cy="1224136"/>
          </a:xfrm>
          <a:prstGeom prst="rect">
            <a:avLst/>
          </a:prstGeom>
        </p:spPr>
      </p:pic>
      <p:pic>
        <p:nvPicPr>
          <p:cNvPr id="10242" name="Picture 2" descr="http://mathinsight.org/media/image/image/function_machin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5755" y="729994"/>
            <a:ext cx="1968392" cy="2114053"/>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
        <p:nvSpPr>
          <p:cNvPr id="7" name="Rectangle 1"/>
          <p:cNvSpPr>
            <a:spLocks noChangeArrowheads="1"/>
          </p:cNvSpPr>
          <p:nvPr/>
        </p:nvSpPr>
        <p:spPr bwMode="auto">
          <a:xfrm>
            <a:off x="377233" y="5373721"/>
            <a:ext cx="8115649" cy="430887"/>
          </a:xfrm>
          <a:prstGeom prst="rect">
            <a:avLst/>
          </a:prstGeom>
          <a:solidFill>
            <a:schemeClr val="bg1"/>
          </a:solidFill>
          <a:ln>
            <a:noFill/>
          </a:ln>
          <a:effectLst/>
          <a:extLst/>
        </p:spPr>
        <p:txBody>
          <a:bodyPr vert="horz" wrap="square" lIns="0" tIns="0" rIns="0" bIns="0" numCol="1" anchor="ctr" anchorCtr="0" compatLnSpc="1">
            <a:prstTxWarp prst="textNoShape">
              <a:avLst/>
            </a:prstTxWarp>
            <a:spAutoFit/>
          </a:bodyPr>
          <a:lstStyle/>
          <a:p>
            <a:pPr defTabSz="685800" eaLnBrk="0" fontAlgn="base" hangingPunct="0">
              <a:spcBef>
                <a:spcPct val="0"/>
              </a:spcBef>
              <a:spcAft>
                <a:spcPct val="0"/>
              </a:spcAft>
            </a:pPr>
            <a:r>
              <a:rPr lang="en-US" altLang="en-US" sz="1400" dirty="0" smtClean="0">
                <a:latin typeface="Georgia" pitchFamily="18" charset="0"/>
              </a:rPr>
              <a:t>Example:</a:t>
            </a:r>
          </a:p>
          <a:p>
            <a:pPr defTabSz="685800" eaLnBrk="0" fontAlgn="base" hangingPunct="0">
              <a:spcBef>
                <a:spcPct val="0"/>
              </a:spcBef>
              <a:spcAft>
                <a:spcPct val="0"/>
              </a:spcAft>
            </a:pPr>
            <a:r>
              <a:rPr lang="en-US" altLang="en-US" sz="1400" dirty="0" smtClean="0">
                <a:latin typeface="Georgia" pitchFamily="18" charset="0"/>
              </a:rPr>
              <a:t>The </a:t>
            </a:r>
            <a:r>
              <a:rPr lang="en-US" altLang="en-US" sz="1400" dirty="0" err="1">
                <a:latin typeface="Georgia" pitchFamily="18" charset="0"/>
              </a:rPr>
              <a:t>Sys.Date</a:t>
            </a:r>
            <a:r>
              <a:rPr lang="en-US" altLang="en-US" sz="1400" dirty="0">
                <a:latin typeface="Georgia" pitchFamily="18" charset="0"/>
              </a:rPr>
              <a:t>() function returns a </a:t>
            </a:r>
            <a:r>
              <a:rPr lang="en-US" altLang="en-US" sz="1400" dirty="0" smtClean="0">
                <a:latin typeface="Georgia" pitchFamily="18" charset="0"/>
              </a:rPr>
              <a:t>string </a:t>
            </a:r>
            <a:r>
              <a:rPr lang="en-US" altLang="en-US" sz="1400" dirty="0">
                <a:latin typeface="Georgia" pitchFamily="18" charset="0"/>
              </a:rPr>
              <a:t>representing today's date. </a:t>
            </a:r>
          </a:p>
        </p:txBody>
      </p:sp>
    </p:spTree>
    <p:extLst>
      <p:ext uri="{BB962C8B-B14F-4D97-AF65-F5344CB8AC3E}">
        <p14:creationId xmlns:p14="http://schemas.microsoft.com/office/powerpoint/2010/main" val="19164467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756" y="708013"/>
            <a:ext cx="8077200" cy="352605"/>
          </a:xfrm>
        </p:spPr>
        <p:txBody>
          <a:bodyPr/>
          <a:lstStyle/>
          <a:p>
            <a:r>
              <a:rPr lang="en-GB" dirty="0"/>
              <a:t>Defining a Function</a:t>
            </a:r>
            <a:br>
              <a:rPr lang="en-GB" dirty="0"/>
            </a:br>
            <a:endParaRPr lang="en-GB" dirty="0"/>
          </a:p>
        </p:txBody>
      </p:sp>
      <p:sp>
        <p:nvSpPr>
          <p:cNvPr id="3" name="Content Placeholder 2"/>
          <p:cNvSpPr>
            <a:spLocks noGrp="1"/>
          </p:cNvSpPr>
          <p:nvPr>
            <p:ph sz="quarter" idx="15"/>
          </p:nvPr>
        </p:nvSpPr>
        <p:spPr>
          <a:xfrm>
            <a:off x="434756" y="1340768"/>
            <a:ext cx="8077200" cy="3658094"/>
          </a:xfrm>
        </p:spPr>
        <p:txBody>
          <a:bodyPr/>
          <a:lstStyle/>
          <a:p>
            <a:r>
              <a:rPr lang="en-GB" sz="1400" dirty="0" smtClean="0"/>
              <a:t>Functions usually take arguments which are variables that the function operates on.</a:t>
            </a:r>
          </a:p>
          <a:p>
            <a:endParaRPr lang="en-GB" sz="1400" dirty="0"/>
          </a:p>
          <a:p>
            <a:r>
              <a:rPr lang="en-GB" sz="1400" dirty="0" smtClean="0"/>
              <a:t>Example: </a:t>
            </a:r>
          </a:p>
          <a:p>
            <a:r>
              <a:rPr lang="en-GB" dirty="0"/>
              <a:t> </a:t>
            </a:r>
          </a:p>
          <a:p>
            <a:endParaRPr lang="en-GB" dirty="0" smtClean="0"/>
          </a:p>
          <a:p>
            <a:endParaRPr lang="en-GB" dirty="0" smtClean="0"/>
          </a:p>
          <a:p>
            <a:endParaRPr lang="en-GB" dirty="0"/>
          </a:p>
        </p:txBody>
      </p:sp>
      <p:sp>
        <p:nvSpPr>
          <p:cNvPr id="4"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pic>
        <p:nvPicPr>
          <p:cNvPr id="5" name="Picture 4"/>
          <p:cNvPicPr>
            <a:picLocks noChangeAspect="1"/>
          </p:cNvPicPr>
          <p:nvPr/>
        </p:nvPicPr>
        <p:blipFill rotWithShape="1">
          <a:blip r:embed="rId2"/>
          <a:srcRect l="3727" t="34283" r="76428" b="57325"/>
          <a:stretch/>
        </p:blipFill>
        <p:spPr>
          <a:xfrm>
            <a:off x="533399" y="2386356"/>
            <a:ext cx="6805095" cy="1546700"/>
          </a:xfrm>
          <a:prstGeom prst="rect">
            <a:avLst/>
          </a:prstGeom>
        </p:spPr>
      </p:pic>
    </p:spTree>
    <p:extLst>
      <p:ext uri="{BB962C8B-B14F-4D97-AF65-F5344CB8AC3E}">
        <p14:creationId xmlns:p14="http://schemas.microsoft.com/office/powerpoint/2010/main" val="287304498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756" y="708013"/>
            <a:ext cx="8077200" cy="352605"/>
          </a:xfrm>
        </p:spPr>
        <p:txBody>
          <a:bodyPr/>
          <a:lstStyle/>
          <a:p>
            <a:r>
              <a:rPr lang="en-GB" dirty="0"/>
              <a:t>Defining a Function</a:t>
            </a:r>
            <a:br>
              <a:rPr lang="en-GB" dirty="0"/>
            </a:br>
            <a:endParaRPr lang="en-GB" dirty="0"/>
          </a:p>
        </p:txBody>
      </p:sp>
      <p:sp>
        <p:nvSpPr>
          <p:cNvPr id="3" name="Content Placeholder 2"/>
          <p:cNvSpPr>
            <a:spLocks noGrp="1"/>
          </p:cNvSpPr>
          <p:nvPr>
            <p:ph sz="quarter" idx="15"/>
          </p:nvPr>
        </p:nvSpPr>
        <p:spPr>
          <a:xfrm>
            <a:off x="434756" y="1340768"/>
            <a:ext cx="8077200" cy="3658094"/>
          </a:xfrm>
        </p:spPr>
        <p:txBody>
          <a:bodyPr/>
          <a:lstStyle/>
          <a:p>
            <a:r>
              <a:rPr lang="en-GB" sz="1400" dirty="0" smtClean="0"/>
              <a:t>Functions usually take arguments which are variables that the function operates on.</a:t>
            </a:r>
          </a:p>
          <a:p>
            <a:endParaRPr lang="en-GB" sz="1400" dirty="0"/>
          </a:p>
          <a:p>
            <a:r>
              <a:rPr lang="en-GB" sz="1400" dirty="0" smtClean="0"/>
              <a:t>Example: </a:t>
            </a:r>
          </a:p>
          <a:p>
            <a:endParaRPr lang="en-GB" sz="1400" dirty="0"/>
          </a:p>
          <a:p>
            <a:endParaRPr lang="en-GB" sz="1400" dirty="0" smtClean="0"/>
          </a:p>
          <a:p>
            <a:endParaRPr lang="en-GB" sz="1400" dirty="0"/>
          </a:p>
          <a:p>
            <a:endParaRPr lang="en-GB" sz="1400" dirty="0" smtClean="0"/>
          </a:p>
          <a:p>
            <a:endParaRPr lang="en-GB" sz="1400" dirty="0"/>
          </a:p>
          <a:p>
            <a:endParaRPr lang="en-GB" sz="1400" dirty="0"/>
          </a:p>
          <a:p>
            <a:r>
              <a:rPr lang="en-GB" sz="1400" dirty="0"/>
              <a:t>The "variable name" we assign will become the name of our function. arg1 and arg2 represent the arguments of our function. We can manipulate the arguments we specify within the function. </a:t>
            </a:r>
          </a:p>
          <a:p>
            <a:endParaRPr lang="en-GB" sz="1400" dirty="0" smtClean="0"/>
          </a:p>
          <a:p>
            <a:r>
              <a:rPr lang="en-GB" dirty="0"/>
              <a:t> </a:t>
            </a:r>
          </a:p>
          <a:p>
            <a:endParaRPr lang="en-GB" dirty="0" smtClean="0"/>
          </a:p>
          <a:p>
            <a:endParaRPr lang="en-GB" dirty="0" smtClean="0"/>
          </a:p>
          <a:p>
            <a:endParaRPr lang="en-GB" dirty="0"/>
          </a:p>
        </p:txBody>
      </p:sp>
      <p:sp>
        <p:nvSpPr>
          <p:cNvPr id="4"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pic>
        <p:nvPicPr>
          <p:cNvPr id="5" name="Picture 4"/>
          <p:cNvPicPr>
            <a:picLocks noChangeAspect="1"/>
          </p:cNvPicPr>
          <p:nvPr/>
        </p:nvPicPr>
        <p:blipFill rotWithShape="1">
          <a:blip r:embed="rId2"/>
          <a:srcRect l="3727" t="34283" r="76428" b="57325"/>
          <a:stretch/>
        </p:blipFill>
        <p:spPr>
          <a:xfrm>
            <a:off x="533399" y="2386356"/>
            <a:ext cx="6805095" cy="1546700"/>
          </a:xfrm>
          <a:prstGeom prst="rect">
            <a:avLst/>
          </a:prstGeom>
        </p:spPr>
      </p:pic>
    </p:spTree>
    <p:extLst>
      <p:ext uri="{BB962C8B-B14F-4D97-AF65-F5344CB8AC3E}">
        <p14:creationId xmlns:p14="http://schemas.microsoft.com/office/powerpoint/2010/main" val="248446241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756" y="708013"/>
            <a:ext cx="8077200" cy="352605"/>
          </a:xfrm>
        </p:spPr>
        <p:txBody>
          <a:bodyPr/>
          <a:lstStyle/>
          <a:p>
            <a:r>
              <a:rPr lang="en-GB" dirty="0"/>
              <a:t>Defining a Function</a:t>
            </a:r>
            <a:br>
              <a:rPr lang="en-GB" dirty="0"/>
            </a:br>
            <a:endParaRPr lang="en-GB" dirty="0"/>
          </a:p>
        </p:txBody>
      </p:sp>
      <p:sp>
        <p:nvSpPr>
          <p:cNvPr id="3" name="Content Placeholder 2"/>
          <p:cNvSpPr>
            <a:spLocks noGrp="1"/>
          </p:cNvSpPr>
          <p:nvPr>
            <p:ph sz="quarter" idx="15"/>
          </p:nvPr>
        </p:nvSpPr>
        <p:spPr>
          <a:xfrm>
            <a:off x="434756" y="1340768"/>
            <a:ext cx="8077200" cy="3658094"/>
          </a:xfrm>
        </p:spPr>
        <p:txBody>
          <a:bodyPr/>
          <a:lstStyle/>
          <a:p>
            <a:r>
              <a:rPr lang="en-GB" sz="1400" dirty="0" smtClean="0"/>
              <a:t>Functions usually take arguments which are variables that the function operates on.</a:t>
            </a:r>
          </a:p>
          <a:p>
            <a:endParaRPr lang="en-GB" sz="1400" dirty="0"/>
          </a:p>
          <a:p>
            <a:r>
              <a:rPr lang="en-GB" sz="1400" dirty="0" smtClean="0"/>
              <a:t>Example: </a:t>
            </a:r>
          </a:p>
          <a:p>
            <a:endParaRPr lang="en-GB" sz="1400" dirty="0"/>
          </a:p>
          <a:p>
            <a:endParaRPr lang="en-GB" sz="1400" dirty="0" smtClean="0"/>
          </a:p>
          <a:p>
            <a:endParaRPr lang="en-GB" sz="1400" dirty="0"/>
          </a:p>
          <a:p>
            <a:endParaRPr lang="en-GB" sz="1400" dirty="0" smtClean="0"/>
          </a:p>
          <a:p>
            <a:endParaRPr lang="en-GB" sz="1400" dirty="0"/>
          </a:p>
          <a:p>
            <a:endParaRPr lang="en-GB" sz="1400" dirty="0"/>
          </a:p>
          <a:p>
            <a:r>
              <a:rPr lang="en-GB" sz="1400" dirty="0"/>
              <a:t>The "variable name" we assign will become the name of our function. arg1 and arg2 represent the arguments of our function. We can manipulate the arguments we specify within the function. </a:t>
            </a:r>
            <a:endParaRPr lang="en-GB" sz="1400" dirty="0" smtClean="0"/>
          </a:p>
          <a:p>
            <a:endParaRPr lang="en-GB" sz="1400" dirty="0"/>
          </a:p>
          <a:p>
            <a:r>
              <a:rPr lang="en-GB" sz="1400" dirty="0"/>
              <a:t>After sourcing the function, you can use the  function by typing:</a:t>
            </a:r>
          </a:p>
          <a:p>
            <a:endParaRPr lang="en-GB" sz="1400" dirty="0" smtClean="0"/>
          </a:p>
          <a:p>
            <a:r>
              <a:rPr lang="en-GB" dirty="0"/>
              <a:t> </a:t>
            </a:r>
          </a:p>
          <a:p>
            <a:endParaRPr lang="en-GB" dirty="0" smtClean="0"/>
          </a:p>
          <a:p>
            <a:endParaRPr lang="en-GB" dirty="0" smtClean="0"/>
          </a:p>
          <a:p>
            <a:endParaRPr lang="en-GB" dirty="0"/>
          </a:p>
        </p:txBody>
      </p:sp>
      <p:sp>
        <p:nvSpPr>
          <p:cNvPr id="4"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pic>
        <p:nvPicPr>
          <p:cNvPr id="5" name="Picture 4"/>
          <p:cNvPicPr>
            <a:picLocks noChangeAspect="1"/>
          </p:cNvPicPr>
          <p:nvPr/>
        </p:nvPicPr>
        <p:blipFill rotWithShape="1">
          <a:blip r:embed="rId2"/>
          <a:srcRect l="3727" t="34283" r="76428" b="57325"/>
          <a:stretch/>
        </p:blipFill>
        <p:spPr>
          <a:xfrm>
            <a:off x="533399" y="2386356"/>
            <a:ext cx="6805095" cy="1546700"/>
          </a:xfrm>
          <a:prstGeom prst="rect">
            <a:avLst/>
          </a:prstGeom>
        </p:spPr>
      </p:pic>
      <p:pic>
        <p:nvPicPr>
          <p:cNvPr id="6" name="Picture 5"/>
          <p:cNvPicPr>
            <a:picLocks noChangeAspect="1"/>
          </p:cNvPicPr>
          <p:nvPr/>
        </p:nvPicPr>
        <p:blipFill rotWithShape="1">
          <a:blip r:embed="rId3"/>
          <a:srcRect l="3779" t="44832" r="80628" b="51652"/>
          <a:stretch/>
        </p:blipFill>
        <p:spPr>
          <a:xfrm>
            <a:off x="755576" y="5517715"/>
            <a:ext cx="4345564" cy="526735"/>
          </a:xfrm>
          <a:prstGeom prst="rect">
            <a:avLst/>
          </a:prstGeom>
        </p:spPr>
      </p:pic>
    </p:spTree>
    <p:extLst>
      <p:ext uri="{BB962C8B-B14F-4D97-AF65-F5344CB8AC3E}">
        <p14:creationId xmlns:p14="http://schemas.microsoft.com/office/powerpoint/2010/main" val="333934973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707" y="708013"/>
            <a:ext cx="8077200" cy="352605"/>
          </a:xfrm>
        </p:spPr>
        <p:txBody>
          <a:bodyPr/>
          <a:lstStyle/>
          <a:p>
            <a:r>
              <a:rPr lang="en-GB" dirty="0" smtClean="0"/>
              <a:t>Defining a Function</a:t>
            </a:r>
            <a:br>
              <a:rPr lang="en-GB" dirty="0" smtClean="0"/>
            </a:br>
            <a:r>
              <a:rPr lang="en-GB" dirty="0" smtClean="0"/>
              <a:t/>
            </a:r>
            <a:br>
              <a:rPr lang="en-GB" dirty="0" smtClean="0"/>
            </a:br>
            <a:r>
              <a:rPr lang="en-GB" dirty="0" smtClean="0"/>
              <a:t/>
            </a:r>
            <a:br>
              <a:rPr lang="en-GB" dirty="0" smtClean="0"/>
            </a:br>
            <a:endParaRPr lang="en-GB" dirty="0"/>
          </a:p>
        </p:txBody>
      </p:sp>
      <p:sp>
        <p:nvSpPr>
          <p:cNvPr id="3" name="Content Placeholder 2"/>
          <p:cNvSpPr>
            <a:spLocks noGrp="1"/>
          </p:cNvSpPr>
          <p:nvPr>
            <p:ph sz="quarter" idx="15"/>
          </p:nvPr>
        </p:nvSpPr>
        <p:spPr>
          <a:xfrm>
            <a:off x="446707" y="1268760"/>
            <a:ext cx="8077200" cy="3658094"/>
          </a:xfrm>
        </p:spPr>
        <p:txBody>
          <a:bodyPr/>
          <a:lstStyle/>
          <a:p>
            <a:r>
              <a:rPr lang="en-GB" sz="1400" dirty="0" smtClean="0"/>
              <a:t>To see </a:t>
            </a:r>
            <a:r>
              <a:rPr lang="en-GB" sz="1400" dirty="0"/>
              <a:t>the source code for any function, </a:t>
            </a:r>
            <a:r>
              <a:rPr lang="en-GB" sz="1400" dirty="0" smtClean="0"/>
              <a:t>just </a:t>
            </a:r>
            <a:r>
              <a:rPr lang="en-GB" sz="1400" dirty="0"/>
              <a:t>type the function name without any arguments or </a:t>
            </a:r>
            <a:r>
              <a:rPr lang="en-GB" sz="1400" dirty="0" smtClean="0"/>
              <a:t>parentheses</a:t>
            </a:r>
            <a:endParaRPr lang="en-GB" sz="1400" dirty="0"/>
          </a:p>
          <a:p>
            <a:endParaRPr lang="en-GB" sz="1400" dirty="0"/>
          </a:p>
          <a:p>
            <a:endParaRPr lang="en-GB" sz="1400" dirty="0" smtClean="0"/>
          </a:p>
          <a:p>
            <a:endParaRPr lang="en-GB" dirty="0"/>
          </a:p>
        </p:txBody>
      </p:sp>
      <p:sp>
        <p:nvSpPr>
          <p:cNvPr id="4"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55761890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707" y="708013"/>
            <a:ext cx="8077200" cy="352605"/>
          </a:xfrm>
        </p:spPr>
        <p:txBody>
          <a:bodyPr/>
          <a:lstStyle/>
          <a:p>
            <a:r>
              <a:rPr lang="en-GB" dirty="0" smtClean="0"/>
              <a:t>Defining a Function</a:t>
            </a:r>
            <a:br>
              <a:rPr lang="en-GB" dirty="0" smtClean="0"/>
            </a:br>
            <a:r>
              <a:rPr lang="en-GB" dirty="0" smtClean="0"/>
              <a:t/>
            </a:r>
            <a:br>
              <a:rPr lang="en-GB" dirty="0" smtClean="0"/>
            </a:br>
            <a:r>
              <a:rPr lang="en-GB" dirty="0" smtClean="0"/>
              <a:t/>
            </a:r>
            <a:br>
              <a:rPr lang="en-GB" dirty="0" smtClean="0"/>
            </a:br>
            <a:endParaRPr lang="en-GB" dirty="0"/>
          </a:p>
        </p:txBody>
      </p:sp>
      <p:sp>
        <p:nvSpPr>
          <p:cNvPr id="3" name="Content Placeholder 2"/>
          <p:cNvSpPr>
            <a:spLocks noGrp="1"/>
          </p:cNvSpPr>
          <p:nvPr>
            <p:ph sz="quarter" idx="15"/>
          </p:nvPr>
        </p:nvSpPr>
        <p:spPr>
          <a:xfrm>
            <a:off x="446707" y="1268760"/>
            <a:ext cx="8077200" cy="3658094"/>
          </a:xfrm>
        </p:spPr>
        <p:txBody>
          <a:bodyPr/>
          <a:lstStyle/>
          <a:p>
            <a:r>
              <a:rPr lang="en-GB" sz="1400" dirty="0" smtClean="0"/>
              <a:t>To see </a:t>
            </a:r>
            <a:r>
              <a:rPr lang="en-GB" sz="1400" dirty="0"/>
              <a:t>the source code for any function, </a:t>
            </a:r>
            <a:r>
              <a:rPr lang="en-GB" sz="1400" dirty="0" smtClean="0"/>
              <a:t>just </a:t>
            </a:r>
            <a:r>
              <a:rPr lang="en-GB" sz="1400" dirty="0"/>
              <a:t>type the function name without any arguments or </a:t>
            </a:r>
            <a:r>
              <a:rPr lang="en-GB" sz="1400" dirty="0" smtClean="0"/>
              <a:t>parentheses</a:t>
            </a:r>
            <a:endParaRPr lang="en-GB" sz="1400" dirty="0"/>
          </a:p>
          <a:p>
            <a:r>
              <a:rPr lang="en-GB" sz="1400" dirty="0"/>
              <a:t>In addition to not specifying a default value, you can also set an argument to </a:t>
            </a:r>
            <a:r>
              <a:rPr lang="en-GB" sz="1400" dirty="0" smtClean="0"/>
              <a:t>NULL.</a:t>
            </a:r>
          </a:p>
          <a:p>
            <a:endParaRPr lang="en-GB" sz="1400" dirty="0"/>
          </a:p>
          <a:p>
            <a:endParaRPr lang="en-GB" sz="1400" dirty="0" smtClean="0"/>
          </a:p>
          <a:p>
            <a:endParaRPr lang="en-GB" sz="1400" dirty="0"/>
          </a:p>
          <a:p>
            <a:endParaRPr lang="en-GB" sz="1400" dirty="0"/>
          </a:p>
          <a:p>
            <a:endParaRPr lang="en-GB" sz="1400" dirty="0" smtClean="0"/>
          </a:p>
          <a:p>
            <a:endParaRPr lang="en-GB" dirty="0"/>
          </a:p>
        </p:txBody>
      </p:sp>
      <p:sp>
        <p:nvSpPr>
          <p:cNvPr id="4"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pic>
        <p:nvPicPr>
          <p:cNvPr id="5" name="Picture 4"/>
          <p:cNvPicPr>
            <a:picLocks noChangeAspect="1"/>
          </p:cNvPicPr>
          <p:nvPr/>
        </p:nvPicPr>
        <p:blipFill rotWithShape="1">
          <a:blip r:embed="rId2"/>
          <a:srcRect l="3779" t="50106" r="73541" b="46378"/>
          <a:stretch/>
        </p:blipFill>
        <p:spPr>
          <a:xfrm>
            <a:off x="971600" y="2153067"/>
            <a:ext cx="6192688" cy="516057"/>
          </a:xfrm>
          <a:prstGeom prst="rect">
            <a:avLst/>
          </a:prstGeom>
        </p:spPr>
      </p:pic>
    </p:spTree>
    <p:extLst>
      <p:ext uri="{BB962C8B-B14F-4D97-AF65-F5344CB8AC3E}">
        <p14:creationId xmlns:p14="http://schemas.microsoft.com/office/powerpoint/2010/main" val="334657267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707" y="708013"/>
            <a:ext cx="8077200" cy="352605"/>
          </a:xfrm>
        </p:spPr>
        <p:txBody>
          <a:bodyPr/>
          <a:lstStyle/>
          <a:p>
            <a:r>
              <a:rPr lang="en-GB" dirty="0" smtClean="0"/>
              <a:t>Defining a Function</a:t>
            </a:r>
            <a:br>
              <a:rPr lang="en-GB" dirty="0" smtClean="0"/>
            </a:br>
            <a:r>
              <a:rPr lang="en-GB" dirty="0" smtClean="0"/>
              <a:t/>
            </a:r>
            <a:br>
              <a:rPr lang="en-GB" dirty="0" smtClean="0"/>
            </a:br>
            <a:r>
              <a:rPr lang="en-GB" dirty="0" smtClean="0"/>
              <a:t/>
            </a:r>
            <a:br>
              <a:rPr lang="en-GB" dirty="0" smtClean="0"/>
            </a:br>
            <a:endParaRPr lang="en-GB" dirty="0"/>
          </a:p>
        </p:txBody>
      </p:sp>
      <p:sp>
        <p:nvSpPr>
          <p:cNvPr id="3" name="Content Placeholder 2"/>
          <p:cNvSpPr>
            <a:spLocks noGrp="1"/>
          </p:cNvSpPr>
          <p:nvPr>
            <p:ph sz="quarter" idx="15"/>
          </p:nvPr>
        </p:nvSpPr>
        <p:spPr>
          <a:xfrm>
            <a:off x="446707" y="1268760"/>
            <a:ext cx="8077200" cy="3658094"/>
          </a:xfrm>
        </p:spPr>
        <p:txBody>
          <a:bodyPr/>
          <a:lstStyle/>
          <a:p>
            <a:r>
              <a:rPr lang="en-GB" sz="1400" dirty="0" smtClean="0"/>
              <a:t>To see </a:t>
            </a:r>
            <a:r>
              <a:rPr lang="en-GB" sz="1400" dirty="0"/>
              <a:t>the source code for any function, </a:t>
            </a:r>
            <a:r>
              <a:rPr lang="en-GB" sz="1400" dirty="0" smtClean="0"/>
              <a:t>just </a:t>
            </a:r>
            <a:r>
              <a:rPr lang="en-GB" sz="1400" dirty="0"/>
              <a:t>type the function name without any arguments or </a:t>
            </a:r>
            <a:r>
              <a:rPr lang="en-GB" sz="1400" dirty="0" smtClean="0"/>
              <a:t>parentheses</a:t>
            </a:r>
            <a:endParaRPr lang="en-GB" sz="1400" dirty="0"/>
          </a:p>
          <a:p>
            <a:r>
              <a:rPr lang="en-GB" sz="1400" dirty="0"/>
              <a:t>In addition to not specifying a default value, you can also set an argument to </a:t>
            </a:r>
            <a:r>
              <a:rPr lang="en-GB" sz="1400" dirty="0" smtClean="0"/>
              <a:t>NULL.</a:t>
            </a:r>
          </a:p>
          <a:p>
            <a:endParaRPr lang="en-GB" sz="1400" dirty="0"/>
          </a:p>
          <a:p>
            <a:endParaRPr lang="en-GB" sz="1400" dirty="0" smtClean="0"/>
          </a:p>
          <a:p>
            <a:endParaRPr lang="en-GB" sz="1400" dirty="0"/>
          </a:p>
          <a:p>
            <a:r>
              <a:rPr lang="en-GB" sz="1400" b="1" dirty="0"/>
              <a:t>Lazy Evaluation</a:t>
            </a:r>
          </a:p>
          <a:p>
            <a:r>
              <a:rPr lang="en-GB" sz="1400" dirty="0"/>
              <a:t>Arguments to functions are evaluated lazily, so they are evaluated only as needed</a:t>
            </a:r>
            <a:r>
              <a:rPr lang="en-GB" sz="1400" dirty="0" smtClean="0"/>
              <a:t>.</a:t>
            </a:r>
          </a:p>
          <a:p>
            <a:endParaRPr lang="en-GB" sz="1400" dirty="0"/>
          </a:p>
          <a:p>
            <a:endParaRPr lang="en-GB" sz="1400" dirty="0" smtClean="0"/>
          </a:p>
          <a:p>
            <a:endParaRPr lang="en-GB" sz="1400" dirty="0"/>
          </a:p>
          <a:p>
            <a:endParaRPr lang="en-GB" sz="1400" dirty="0" smtClean="0"/>
          </a:p>
          <a:p>
            <a:endParaRPr lang="en-GB" sz="1400" dirty="0" smtClean="0"/>
          </a:p>
          <a:p>
            <a:r>
              <a:rPr lang="en-GB" sz="1400" dirty="0" smtClean="0"/>
              <a:t>This </a:t>
            </a:r>
            <a:r>
              <a:rPr lang="en-GB" sz="1400" dirty="0"/>
              <a:t>function never actually uses the argument b, so calling f(2) will not produce and error because the 2 gets </a:t>
            </a:r>
            <a:r>
              <a:rPr lang="en-GB" sz="1400" dirty="0" smtClean="0"/>
              <a:t>matched </a:t>
            </a:r>
            <a:r>
              <a:rPr lang="en-GB" sz="1400" dirty="0"/>
              <a:t>to a</a:t>
            </a:r>
            <a:r>
              <a:rPr lang="en-GB" sz="1400" dirty="0" smtClean="0"/>
              <a:t>.</a:t>
            </a:r>
            <a:endParaRPr lang="en-GB" sz="1400" dirty="0"/>
          </a:p>
          <a:p>
            <a:endParaRPr lang="en-GB" sz="1400" dirty="0"/>
          </a:p>
          <a:p>
            <a:endParaRPr lang="en-GB" sz="1400" dirty="0" smtClean="0"/>
          </a:p>
          <a:p>
            <a:endParaRPr lang="en-GB" dirty="0"/>
          </a:p>
        </p:txBody>
      </p:sp>
      <p:sp>
        <p:nvSpPr>
          <p:cNvPr id="4"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pic>
        <p:nvPicPr>
          <p:cNvPr id="5" name="Picture 4"/>
          <p:cNvPicPr>
            <a:picLocks noChangeAspect="1"/>
          </p:cNvPicPr>
          <p:nvPr/>
        </p:nvPicPr>
        <p:blipFill rotWithShape="1">
          <a:blip r:embed="rId2"/>
          <a:srcRect l="3779" t="50106" r="73541" b="46378"/>
          <a:stretch/>
        </p:blipFill>
        <p:spPr>
          <a:xfrm>
            <a:off x="971600" y="2153067"/>
            <a:ext cx="6192688" cy="516057"/>
          </a:xfrm>
          <a:prstGeom prst="rect">
            <a:avLst/>
          </a:prstGeom>
        </p:spPr>
      </p:pic>
      <p:pic>
        <p:nvPicPr>
          <p:cNvPr id="6" name="Picture 5"/>
          <p:cNvPicPr>
            <a:picLocks noChangeAspect="1"/>
          </p:cNvPicPr>
          <p:nvPr/>
        </p:nvPicPr>
        <p:blipFill rotWithShape="1">
          <a:blip r:embed="rId3"/>
          <a:srcRect l="3779" t="55381" r="83936" b="34728"/>
          <a:stretch/>
        </p:blipFill>
        <p:spPr>
          <a:xfrm>
            <a:off x="2625703" y="3756309"/>
            <a:ext cx="3185878" cy="1378687"/>
          </a:xfrm>
          <a:prstGeom prst="rect">
            <a:avLst/>
          </a:prstGeom>
        </p:spPr>
      </p:pic>
    </p:spTree>
    <p:extLst>
      <p:ext uri="{BB962C8B-B14F-4D97-AF65-F5344CB8AC3E}">
        <p14:creationId xmlns:p14="http://schemas.microsoft.com/office/powerpoint/2010/main" val="235055883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7544" y="693200"/>
            <a:ext cx="8077200" cy="333195"/>
          </a:xfrm>
        </p:spPr>
        <p:txBody>
          <a:bodyPr/>
          <a:lstStyle/>
          <a:p>
            <a:r>
              <a:rPr lang="en-GB" dirty="0" smtClean="0"/>
              <a:t>Function </a:t>
            </a:r>
            <a:r>
              <a:rPr lang="en-GB" dirty="0"/>
              <a:t>Arguments</a:t>
            </a:r>
            <a:br>
              <a:rPr lang="en-GB" dirty="0"/>
            </a:br>
            <a:r>
              <a:rPr lang="en-GB" dirty="0" smtClean="0"/>
              <a:t/>
            </a:r>
            <a:br>
              <a:rPr lang="en-GB" dirty="0" smtClean="0"/>
            </a:br>
            <a:endParaRPr lang="en-GB" dirty="0"/>
          </a:p>
        </p:txBody>
      </p:sp>
      <p:sp>
        <p:nvSpPr>
          <p:cNvPr id="5" name="Content Placeholder 4"/>
          <p:cNvSpPr>
            <a:spLocks noGrp="1"/>
          </p:cNvSpPr>
          <p:nvPr>
            <p:ph sz="quarter" idx="15"/>
          </p:nvPr>
        </p:nvSpPr>
        <p:spPr>
          <a:xfrm>
            <a:off x="467544" y="1268760"/>
            <a:ext cx="8077200" cy="3613390"/>
          </a:xfrm>
        </p:spPr>
        <p:txBody>
          <a:bodyPr/>
          <a:lstStyle/>
          <a:p>
            <a:r>
              <a:rPr lang="en-GB" sz="1400" dirty="0" smtClean="0"/>
              <a:t>‘Functions </a:t>
            </a:r>
            <a:r>
              <a:rPr lang="en-GB" sz="1400" dirty="0"/>
              <a:t>have named arguments which potentially have default values.</a:t>
            </a:r>
          </a:p>
          <a:p>
            <a:pPr marL="51435" indent="-257175">
              <a:buFont typeface="Arial" panose="020B0604020202020204" pitchFamily="34" charset="0"/>
              <a:buChar char="•"/>
            </a:pPr>
            <a:r>
              <a:rPr lang="en-GB" sz="1400" dirty="0" smtClean="0"/>
              <a:t>The </a:t>
            </a:r>
            <a:r>
              <a:rPr lang="en-GB" sz="1400" dirty="0"/>
              <a:t>formal arguments are the arguments included in the function </a:t>
            </a:r>
            <a:r>
              <a:rPr lang="en-GB" sz="1400" dirty="0" smtClean="0"/>
              <a:t>definition</a:t>
            </a:r>
          </a:p>
          <a:p>
            <a:pPr marL="51435" indent="-257175">
              <a:buFont typeface="Arial" panose="020B0604020202020204" pitchFamily="34" charset="0"/>
              <a:buChar char="•"/>
            </a:pPr>
            <a:r>
              <a:rPr lang="en-GB" sz="1400" dirty="0" smtClean="0"/>
              <a:t>The formals </a:t>
            </a:r>
            <a:r>
              <a:rPr lang="en-GB" sz="1400" dirty="0"/>
              <a:t>function </a:t>
            </a:r>
            <a:r>
              <a:rPr lang="en-GB" sz="1400" dirty="0" smtClean="0"/>
              <a:t>returns </a:t>
            </a:r>
            <a:r>
              <a:rPr lang="en-GB" sz="1400" dirty="0"/>
              <a:t>a list of all the formal arguments of a </a:t>
            </a:r>
            <a:r>
              <a:rPr lang="en-GB" sz="1400" dirty="0" smtClean="0"/>
              <a:t>function</a:t>
            </a:r>
          </a:p>
          <a:p>
            <a:pPr marL="51435" indent="-257175">
              <a:buFont typeface="Arial" panose="020B0604020202020204" pitchFamily="34" charset="0"/>
              <a:buChar char="•"/>
            </a:pPr>
            <a:r>
              <a:rPr lang="en-GB" sz="1400" dirty="0" smtClean="0"/>
              <a:t>Not </a:t>
            </a:r>
            <a:r>
              <a:rPr lang="en-GB" sz="1400" dirty="0"/>
              <a:t>every function call in R makes use of all the formal </a:t>
            </a:r>
            <a:r>
              <a:rPr lang="en-GB" sz="1400" dirty="0" smtClean="0"/>
              <a:t>arguments</a:t>
            </a:r>
          </a:p>
          <a:p>
            <a:pPr marL="51435" indent="-257175">
              <a:buFont typeface="Arial" panose="020B0604020202020204" pitchFamily="34" charset="0"/>
              <a:buChar char="•"/>
            </a:pPr>
            <a:r>
              <a:rPr lang="en-GB" sz="1400" dirty="0" smtClean="0"/>
              <a:t>Function </a:t>
            </a:r>
            <a:r>
              <a:rPr lang="en-GB" sz="1400" dirty="0"/>
              <a:t>arguments can be missing or might have default </a:t>
            </a:r>
            <a:r>
              <a:rPr lang="en-GB" sz="1400" dirty="0" smtClean="0"/>
              <a:t>values</a:t>
            </a:r>
          </a:p>
          <a:p>
            <a:pPr marL="51435" indent="-257175">
              <a:buFont typeface="Arial" panose="020B0604020202020204" pitchFamily="34" charset="0"/>
              <a:buChar char="•"/>
            </a:pPr>
            <a:endParaRPr lang="en-GB" sz="1400" dirty="0" smtClean="0"/>
          </a:p>
          <a:p>
            <a:pPr indent="0"/>
            <a:r>
              <a:rPr lang="en-GB" sz="1400" dirty="0" smtClean="0"/>
              <a:t>Example:</a:t>
            </a:r>
          </a:p>
          <a:p>
            <a:pPr defTabSz="685800" eaLnBrk="0" fontAlgn="base" hangingPunct="0">
              <a:spcBef>
                <a:spcPct val="0"/>
              </a:spcBef>
              <a:spcAft>
                <a:spcPct val="0"/>
              </a:spcAft>
            </a:pPr>
            <a:r>
              <a:rPr lang="en-US" altLang="en-US" sz="1400" dirty="0"/>
              <a:t>The mean() function takes a vector of numbers as input, and returns the average of all of the numbers in the input vector. Inputs to functions are often called arguments.  Providing arguments to a function is also sometimes called passing  arguments to that function. Arguments you want to pass to a function go inside the function's parentheses. </a:t>
            </a:r>
            <a:endParaRPr lang="en-US" altLang="en-US" sz="1400" dirty="0" smtClean="0"/>
          </a:p>
          <a:p>
            <a:pPr defTabSz="685800" eaLnBrk="0" fontAlgn="base" hangingPunct="0">
              <a:spcBef>
                <a:spcPct val="0"/>
              </a:spcBef>
              <a:spcAft>
                <a:spcPct val="0"/>
              </a:spcAft>
            </a:pPr>
            <a:endParaRPr lang="en-US" altLang="en-US" sz="1400" dirty="0"/>
          </a:p>
          <a:p>
            <a:pPr defTabSz="685800" eaLnBrk="0" fontAlgn="base" hangingPunct="0">
              <a:spcBef>
                <a:spcPct val="0"/>
              </a:spcBef>
              <a:spcAft>
                <a:spcPct val="0"/>
              </a:spcAft>
            </a:pPr>
            <a:r>
              <a:rPr lang="en-US" altLang="en-US" sz="1400" dirty="0"/>
              <a:t>Try passing the argument c(2, 4, 5) to the mean() function.</a:t>
            </a:r>
            <a:endParaRPr lang="en-GB" sz="1400" dirty="0"/>
          </a:p>
        </p:txBody>
      </p:sp>
      <p:sp>
        <p:nvSpPr>
          <p:cNvPr id="6"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235298043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279" y="728752"/>
            <a:ext cx="8077200" cy="352605"/>
          </a:xfrm>
        </p:spPr>
        <p:txBody>
          <a:bodyPr/>
          <a:lstStyle/>
          <a:p>
            <a:r>
              <a:rPr lang="en-GB" dirty="0"/>
              <a:t>Argument Matching</a:t>
            </a:r>
          </a:p>
        </p:txBody>
      </p:sp>
      <p:sp>
        <p:nvSpPr>
          <p:cNvPr id="3" name="Content Placeholder 2"/>
          <p:cNvSpPr>
            <a:spLocks noGrp="1"/>
          </p:cNvSpPr>
          <p:nvPr>
            <p:ph sz="quarter" idx="15"/>
          </p:nvPr>
        </p:nvSpPr>
        <p:spPr>
          <a:xfrm>
            <a:off x="514279" y="1268760"/>
            <a:ext cx="8077200" cy="3314700"/>
          </a:xfrm>
        </p:spPr>
        <p:txBody>
          <a:bodyPr/>
          <a:lstStyle/>
          <a:p>
            <a:r>
              <a:rPr lang="en-GB" sz="1400" dirty="0"/>
              <a:t>R function arguments can be matched positionally or by name. So the following calls to </a:t>
            </a:r>
            <a:r>
              <a:rPr lang="en-GB" sz="1400" dirty="0" smtClean="0"/>
              <a:t>standard deviation (sd) </a:t>
            </a:r>
            <a:r>
              <a:rPr lang="en-GB" sz="1400" dirty="0"/>
              <a:t>are all equivalent</a:t>
            </a:r>
            <a:r>
              <a:rPr lang="en-GB" sz="1400" dirty="0" smtClean="0"/>
              <a:t>.</a:t>
            </a:r>
          </a:p>
          <a:p>
            <a:endParaRPr lang="en-GB" dirty="0" smtClean="0"/>
          </a:p>
          <a:p>
            <a:endParaRPr lang="en-GB" dirty="0"/>
          </a:p>
          <a:p>
            <a:endParaRPr lang="en-GB" dirty="0" smtClean="0"/>
          </a:p>
          <a:p>
            <a:endParaRPr lang="en-GB" dirty="0"/>
          </a:p>
          <a:p>
            <a:endParaRPr lang="en-GB" dirty="0" smtClean="0"/>
          </a:p>
          <a:p>
            <a:endParaRPr lang="en-GB" dirty="0"/>
          </a:p>
          <a:p>
            <a:endParaRPr lang="en-GB" dirty="0" smtClean="0"/>
          </a:p>
        </p:txBody>
      </p:sp>
      <p:sp>
        <p:nvSpPr>
          <p:cNvPr id="5"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pic>
        <p:nvPicPr>
          <p:cNvPr id="4" name="Picture 3"/>
          <p:cNvPicPr>
            <a:picLocks noChangeAspect="1"/>
          </p:cNvPicPr>
          <p:nvPr/>
        </p:nvPicPr>
        <p:blipFill rotWithShape="1">
          <a:blip r:embed="rId2"/>
          <a:srcRect l="3779" t="45711" r="80628" b="40224"/>
          <a:stretch/>
        </p:blipFill>
        <p:spPr>
          <a:xfrm>
            <a:off x="2195736" y="1988840"/>
            <a:ext cx="4315544" cy="2092385"/>
          </a:xfrm>
          <a:prstGeom prst="rect">
            <a:avLst/>
          </a:prstGeom>
        </p:spPr>
      </p:pic>
    </p:spTree>
    <p:extLst>
      <p:ext uri="{BB962C8B-B14F-4D97-AF65-F5344CB8AC3E}">
        <p14:creationId xmlns:p14="http://schemas.microsoft.com/office/powerpoint/2010/main" val="27201851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5"/>
          </p:nvPr>
        </p:nvSpPr>
        <p:spPr>
          <a:xfrm>
            <a:off x="488513" y="1477803"/>
            <a:ext cx="8077200" cy="3314700"/>
          </a:xfrm>
        </p:spPr>
        <p:txBody>
          <a:bodyPr/>
          <a:lstStyle/>
          <a:p>
            <a:r>
              <a:rPr lang="en-GB" sz="1400" dirty="0"/>
              <a:t>You can mix positional matching with matching by name. When an argument is matched by name, it is "taken out" of the argument list and the remaining unnamed arguments are matched in the order that they are listed in the function definition.</a:t>
            </a:r>
          </a:p>
          <a:p>
            <a:endParaRPr lang="en-GB" sz="900" dirty="0">
              <a:solidFill>
                <a:srgbClr val="0000FF"/>
              </a:solidFill>
              <a:latin typeface="Consolas" panose="020B0609020204030204" pitchFamily="49" charset="0"/>
              <a:cs typeface="Consolas" panose="020B0609020204030204" pitchFamily="49" charset="0"/>
            </a:endParaRPr>
          </a:p>
          <a:p>
            <a:endParaRPr lang="en-GB" sz="900" dirty="0">
              <a:solidFill>
                <a:srgbClr val="0000FF"/>
              </a:solidFill>
              <a:latin typeface="Consolas" panose="020B0609020204030204" pitchFamily="49" charset="0"/>
              <a:cs typeface="Consolas" panose="020B0609020204030204" pitchFamily="49" charset="0"/>
            </a:endParaRPr>
          </a:p>
          <a:p>
            <a:endParaRPr lang="en-GB" sz="900" dirty="0">
              <a:solidFill>
                <a:srgbClr val="0000FF"/>
              </a:solidFill>
              <a:latin typeface="Consolas" panose="020B0609020204030204" pitchFamily="49" charset="0"/>
              <a:cs typeface="Consolas" panose="020B0609020204030204" pitchFamily="49" charset="0"/>
            </a:endParaRPr>
          </a:p>
          <a:p>
            <a:endParaRPr lang="en-GB" sz="900" dirty="0">
              <a:solidFill>
                <a:srgbClr val="0000FF"/>
              </a:solidFill>
              <a:latin typeface="Consolas" panose="020B0609020204030204" pitchFamily="49" charset="0"/>
              <a:cs typeface="Consolas" panose="020B0609020204030204" pitchFamily="49" charset="0"/>
            </a:endParaRPr>
          </a:p>
          <a:p>
            <a:endParaRPr lang="en-GB" sz="900" dirty="0">
              <a:solidFill>
                <a:srgbClr val="0000FF"/>
              </a:solidFill>
              <a:latin typeface="Consolas" panose="020B0609020204030204" pitchFamily="49" charset="0"/>
              <a:cs typeface="Consolas" panose="020B0609020204030204" pitchFamily="49" charset="0"/>
            </a:endParaRPr>
          </a:p>
          <a:p>
            <a:endParaRPr lang="en-GB" sz="900" dirty="0">
              <a:solidFill>
                <a:srgbClr val="0000FF"/>
              </a:solidFill>
              <a:latin typeface="Consolas" panose="020B0609020204030204" pitchFamily="49" charset="0"/>
              <a:cs typeface="Consolas" panose="020B0609020204030204" pitchFamily="49" charset="0"/>
            </a:endParaRPr>
          </a:p>
          <a:p>
            <a:endParaRPr lang="en-GB" sz="900" dirty="0">
              <a:solidFill>
                <a:srgbClr val="0000FF"/>
              </a:solidFill>
              <a:latin typeface="Consolas" panose="020B0609020204030204" pitchFamily="49" charset="0"/>
              <a:cs typeface="Consolas" panose="020B0609020204030204" pitchFamily="49" charset="0"/>
            </a:endParaRPr>
          </a:p>
          <a:p>
            <a:endParaRPr lang="en-GB" dirty="0"/>
          </a:p>
          <a:p>
            <a:r>
              <a:rPr lang="en-GB" sz="1400" dirty="0"/>
              <a:t>The </a:t>
            </a:r>
            <a:r>
              <a:rPr lang="en-GB" sz="1400" dirty="0" smtClean="0"/>
              <a:t>following </a:t>
            </a:r>
            <a:r>
              <a:rPr lang="en-GB" sz="1400" dirty="0"/>
              <a:t>two calls are </a:t>
            </a:r>
            <a:r>
              <a:rPr lang="en-GB" sz="1400" dirty="0" smtClean="0"/>
              <a:t>equivalent</a:t>
            </a:r>
            <a:r>
              <a:rPr lang="en-GB" sz="1400" dirty="0"/>
              <a:t>:</a:t>
            </a:r>
            <a:endParaRPr lang="en-GB" sz="1400" dirty="0" smtClean="0"/>
          </a:p>
          <a:p>
            <a:endParaRPr lang="en-GB" dirty="0"/>
          </a:p>
        </p:txBody>
      </p:sp>
      <p:sp>
        <p:nvSpPr>
          <p:cNvPr id="6"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
        <p:nvSpPr>
          <p:cNvPr id="8" name="Title 1"/>
          <p:cNvSpPr>
            <a:spLocks noGrp="1"/>
          </p:cNvSpPr>
          <p:nvPr>
            <p:ph type="title"/>
          </p:nvPr>
        </p:nvSpPr>
        <p:spPr>
          <a:xfrm>
            <a:off x="514279" y="728752"/>
            <a:ext cx="8077200" cy="352605"/>
          </a:xfrm>
        </p:spPr>
        <p:txBody>
          <a:bodyPr/>
          <a:lstStyle/>
          <a:p>
            <a:r>
              <a:rPr lang="en-GB" dirty="0"/>
              <a:t>Argument Matching</a:t>
            </a:r>
          </a:p>
        </p:txBody>
      </p:sp>
      <p:pic>
        <p:nvPicPr>
          <p:cNvPr id="9" name="Picture 8"/>
          <p:cNvPicPr>
            <a:picLocks noChangeAspect="1"/>
          </p:cNvPicPr>
          <p:nvPr/>
        </p:nvPicPr>
        <p:blipFill rotWithShape="1">
          <a:blip r:embed="rId2"/>
          <a:srcRect l="3780" t="63186" r="69760" b="24507"/>
          <a:stretch/>
        </p:blipFill>
        <p:spPr>
          <a:xfrm>
            <a:off x="835478" y="2276872"/>
            <a:ext cx="6336704" cy="1584176"/>
          </a:xfrm>
          <a:prstGeom prst="rect">
            <a:avLst/>
          </a:prstGeom>
        </p:spPr>
      </p:pic>
      <p:pic>
        <p:nvPicPr>
          <p:cNvPr id="10" name="Picture 9"/>
          <p:cNvPicPr>
            <a:picLocks noChangeAspect="1"/>
          </p:cNvPicPr>
          <p:nvPr/>
        </p:nvPicPr>
        <p:blipFill rotWithShape="1">
          <a:blip r:embed="rId3"/>
          <a:srcRect l="3780" t="64171" r="72123" b="28158"/>
          <a:stretch/>
        </p:blipFill>
        <p:spPr>
          <a:xfrm>
            <a:off x="908953" y="4792502"/>
            <a:ext cx="5498448" cy="940753"/>
          </a:xfrm>
          <a:prstGeom prst="rect">
            <a:avLst/>
          </a:prstGeom>
        </p:spPr>
      </p:pic>
    </p:spTree>
    <p:extLst>
      <p:ext uri="{BB962C8B-B14F-4D97-AF65-F5344CB8AC3E}">
        <p14:creationId xmlns:p14="http://schemas.microsoft.com/office/powerpoint/2010/main" val="2359693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100" i="0" dirty="0"/>
              <a:t>Analytics in Financial Services</a:t>
            </a:r>
            <a:endParaRPr lang="en-GB" sz="2100" dirty="0"/>
          </a:p>
        </p:txBody>
      </p:sp>
      <p:sp>
        <p:nvSpPr>
          <p:cNvPr id="3" name="Content Placeholder 2"/>
          <p:cNvSpPr>
            <a:spLocks noGrp="1"/>
          </p:cNvSpPr>
          <p:nvPr>
            <p:ph sz="quarter" idx="15"/>
          </p:nvPr>
        </p:nvSpPr>
        <p:spPr>
          <a:xfrm>
            <a:off x="533400" y="1340768"/>
            <a:ext cx="8077200" cy="4419600"/>
          </a:xfrm>
        </p:spPr>
        <p:txBody>
          <a:bodyPr/>
          <a:lstStyle/>
          <a:p>
            <a:r>
              <a:rPr lang="en-GB" sz="1400" dirty="0"/>
              <a:t>Some of the areas where R combined with other tools and languages are used:</a:t>
            </a:r>
          </a:p>
          <a:p>
            <a:endParaRPr lang="en-GB" sz="1400" dirty="0"/>
          </a:p>
          <a:p>
            <a:pPr marL="214313" indent="-214313">
              <a:buFont typeface="Wingdings" panose="05000000000000000000" pitchFamily="2" charset="2"/>
              <a:buChar char="v"/>
            </a:pPr>
            <a:r>
              <a:rPr lang="en-GB" sz="1600" dirty="0"/>
              <a:t>Predictive analytics – e.g. Real-time decision making to predict potentially fraudulent transactions</a:t>
            </a:r>
          </a:p>
          <a:p>
            <a:pPr marL="214313" indent="-214313">
              <a:buFont typeface="Wingdings" panose="05000000000000000000" pitchFamily="2" charset="2"/>
              <a:buChar char="v"/>
            </a:pPr>
            <a:endParaRPr lang="en-GB" sz="1600" dirty="0"/>
          </a:p>
          <a:p>
            <a:pPr marL="214313" indent="-214313">
              <a:buFont typeface="Wingdings" panose="05000000000000000000" pitchFamily="2" charset="2"/>
              <a:buChar char="v"/>
            </a:pPr>
            <a:r>
              <a:rPr lang="en-GB" sz="1600" dirty="0"/>
              <a:t>Generate bespoke analytical reports – e.g. R used with LATEX</a:t>
            </a:r>
          </a:p>
          <a:p>
            <a:pPr marL="214313" indent="-214313">
              <a:buFont typeface="Wingdings" panose="05000000000000000000" pitchFamily="2" charset="2"/>
              <a:buChar char="v"/>
            </a:pPr>
            <a:endParaRPr lang="en-GB" sz="1600" dirty="0"/>
          </a:p>
          <a:p>
            <a:pPr marL="214313" indent="-214313">
              <a:buFont typeface="Wingdings" panose="05000000000000000000" pitchFamily="2" charset="2"/>
              <a:buChar char="v"/>
            </a:pPr>
            <a:r>
              <a:rPr lang="en-GB" sz="1600" dirty="0"/>
              <a:t>Exposure analysis and reinsurance – e.g. R used to visualise exposure of geographic regions using Google Earth</a:t>
            </a:r>
          </a:p>
          <a:p>
            <a:pPr marL="214313" indent="-214313">
              <a:buFont typeface="Wingdings" panose="05000000000000000000" pitchFamily="2" charset="2"/>
              <a:buChar char="v"/>
            </a:pPr>
            <a:endParaRPr lang="en-GB" sz="1600" dirty="0"/>
          </a:p>
          <a:p>
            <a:pPr marL="214313" indent="-214313">
              <a:buFont typeface="Wingdings" panose="05000000000000000000" pitchFamily="2" charset="2"/>
              <a:buChar char="v"/>
            </a:pPr>
            <a:r>
              <a:rPr lang="en-GB" sz="1600" dirty="0"/>
              <a:t>Interactive Data Visualization – e.g. Analysis tools created using R and </a:t>
            </a:r>
            <a:r>
              <a:rPr lang="en-GB" sz="1600" dirty="0" err="1"/>
              <a:t>googleVis</a:t>
            </a:r>
            <a:r>
              <a:rPr lang="en-GB" sz="1600" dirty="0"/>
              <a:t> Package</a:t>
            </a:r>
          </a:p>
          <a:p>
            <a:pPr marL="214313" indent="-214313">
              <a:buFont typeface="Wingdings" panose="05000000000000000000" pitchFamily="2" charset="2"/>
              <a:buChar char="v"/>
            </a:pPr>
            <a:endParaRPr lang="en-GB" sz="1600" dirty="0"/>
          </a:p>
          <a:p>
            <a:pPr marL="214313" indent="-214313">
              <a:buFont typeface="Wingdings" panose="05000000000000000000" pitchFamily="2" charset="2"/>
              <a:buChar char="v"/>
            </a:pPr>
            <a:r>
              <a:rPr lang="en-GB" sz="1600" dirty="0"/>
              <a:t>Useful packages for Actuaries – e.g. Chain Ladder, </a:t>
            </a:r>
            <a:r>
              <a:rPr lang="en-GB" sz="1600" dirty="0" err="1"/>
              <a:t>lossDev</a:t>
            </a:r>
            <a:r>
              <a:rPr lang="en-GB" sz="1600" dirty="0"/>
              <a:t> </a:t>
            </a:r>
            <a:r>
              <a:rPr lang="en-GB" sz="1600" dirty="0" err="1"/>
              <a:t>etc</a:t>
            </a:r>
            <a:endParaRPr lang="en-GB" sz="1600" dirty="0"/>
          </a:p>
          <a:p>
            <a:endParaRPr lang="en-GB" sz="1350" dirty="0"/>
          </a:p>
        </p:txBody>
      </p:sp>
      <p:sp>
        <p:nvSpPr>
          <p:cNvPr id="4"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271883722"/>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5"/>
          </p:nvPr>
        </p:nvSpPr>
        <p:spPr>
          <a:xfrm>
            <a:off x="514279" y="1340768"/>
            <a:ext cx="8077200" cy="3314700"/>
          </a:xfrm>
        </p:spPr>
        <p:txBody>
          <a:bodyPr/>
          <a:lstStyle/>
          <a:p>
            <a:r>
              <a:rPr lang="en-GB" sz="1400" dirty="0"/>
              <a:t>Most of the time, names </a:t>
            </a:r>
            <a:r>
              <a:rPr lang="en-GB" sz="1400" dirty="0" smtClean="0"/>
              <a:t>of arguments </a:t>
            </a:r>
            <a:r>
              <a:rPr lang="en-GB" sz="1400" dirty="0"/>
              <a:t>are useful on the command line when you have a long argument list and you want to use the defaults for everything except for an argument near the end of the </a:t>
            </a:r>
            <a:r>
              <a:rPr lang="en-GB" sz="1400" dirty="0" smtClean="0"/>
              <a:t>list.</a:t>
            </a:r>
          </a:p>
          <a:p>
            <a:endParaRPr lang="en-GB" sz="1400" dirty="0"/>
          </a:p>
          <a:p>
            <a:r>
              <a:rPr lang="en-GB" sz="1400" dirty="0" smtClean="0"/>
              <a:t>Named </a:t>
            </a:r>
            <a:r>
              <a:rPr lang="en-GB" sz="1400" dirty="0"/>
              <a:t>arguments also help if you cannot remember the name of the argument and its position on the argument list (plotting is a good example</a:t>
            </a:r>
            <a:r>
              <a:rPr lang="en-GB" sz="1400" dirty="0" smtClean="0"/>
              <a:t>).</a:t>
            </a:r>
          </a:p>
          <a:p>
            <a:endParaRPr lang="en-GB" sz="1400" dirty="0"/>
          </a:p>
          <a:p>
            <a:r>
              <a:rPr lang="en-GB" sz="1400" dirty="0"/>
              <a:t>Function arguments can also be potentially matched, which is useful for interactive work. the order of operations when given an argument </a:t>
            </a:r>
            <a:r>
              <a:rPr lang="en-GB" sz="1400" dirty="0" smtClean="0"/>
              <a:t>is:</a:t>
            </a:r>
            <a:endParaRPr lang="en-GB" sz="1400" dirty="0"/>
          </a:p>
          <a:p>
            <a:pPr marL="11430" indent="-285750">
              <a:buFont typeface="Arial" panose="020B0604020202020204" pitchFamily="34" charset="0"/>
              <a:buChar char="•"/>
            </a:pPr>
            <a:r>
              <a:rPr lang="en-GB" sz="1400" dirty="0"/>
              <a:t>Check for an exact match for a named argument</a:t>
            </a:r>
          </a:p>
          <a:p>
            <a:pPr marL="11430" indent="-285750">
              <a:buFont typeface="Arial" panose="020B0604020202020204" pitchFamily="34" charset="0"/>
              <a:buChar char="•"/>
            </a:pPr>
            <a:r>
              <a:rPr lang="en-GB" sz="1400" dirty="0"/>
              <a:t>Check for a potential match (type part of the name)</a:t>
            </a:r>
          </a:p>
          <a:p>
            <a:pPr marL="11430" indent="-285750">
              <a:buFont typeface="Arial" panose="020B0604020202020204" pitchFamily="34" charset="0"/>
              <a:buChar char="•"/>
            </a:pPr>
            <a:r>
              <a:rPr lang="en-GB" sz="1400" dirty="0"/>
              <a:t>Check for a positional match</a:t>
            </a:r>
          </a:p>
          <a:p>
            <a:endParaRPr lang="en-GB" dirty="0" smtClean="0"/>
          </a:p>
        </p:txBody>
      </p:sp>
      <p:sp>
        <p:nvSpPr>
          <p:cNvPr id="4"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
        <p:nvSpPr>
          <p:cNvPr id="6" name="Title 1"/>
          <p:cNvSpPr>
            <a:spLocks noGrp="1"/>
          </p:cNvSpPr>
          <p:nvPr>
            <p:ph type="title"/>
          </p:nvPr>
        </p:nvSpPr>
        <p:spPr>
          <a:xfrm>
            <a:off x="514279" y="728752"/>
            <a:ext cx="8077200" cy="352605"/>
          </a:xfrm>
        </p:spPr>
        <p:txBody>
          <a:bodyPr/>
          <a:lstStyle/>
          <a:p>
            <a:r>
              <a:rPr lang="en-GB" dirty="0"/>
              <a:t>Argument Matching</a:t>
            </a:r>
          </a:p>
        </p:txBody>
      </p:sp>
    </p:spTree>
    <p:extLst>
      <p:ext uri="{BB962C8B-B14F-4D97-AF65-F5344CB8AC3E}">
        <p14:creationId xmlns:p14="http://schemas.microsoft.com/office/powerpoint/2010/main" val="242945275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2796" y="717345"/>
            <a:ext cx="8077200" cy="352605"/>
          </a:xfrm>
        </p:spPr>
        <p:txBody>
          <a:bodyPr/>
          <a:lstStyle/>
          <a:p>
            <a:r>
              <a:rPr lang="en-GB" dirty="0" smtClean="0"/>
              <a:t>Lazy Evaluation</a:t>
            </a:r>
            <a:endParaRPr lang="en-GB" dirty="0"/>
          </a:p>
        </p:txBody>
      </p:sp>
      <p:sp>
        <p:nvSpPr>
          <p:cNvPr id="5" name="Rectangle 4"/>
          <p:cNvSpPr/>
          <p:nvPr/>
        </p:nvSpPr>
        <p:spPr>
          <a:xfrm>
            <a:off x="565778" y="3847956"/>
            <a:ext cx="8044218" cy="523220"/>
          </a:xfrm>
          <a:prstGeom prst="rect">
            <a:avLst/>
          </a:prstGeom>
        </p:spPr>
        <p:txBody>
          <a:bodyPr wrap="square">
            <a:spAutoFit/>
          </a:bodyPr>
          <a:lstStyle/>
          <a:p>
            <a:r>
              <a:rPr lang="en-GB" sz="1400" dirty="0" smtClean="0">
                <a:solidFill>
                  <a:srgbClr val="333333"/>
                </a:solidFill>
                <a:latin typeface="Georgia" panose="02040502050405020303" pitchFamily="18" charset="0"/>
              </a:rPr>
              <a:t>"</a:t>
            </a:r>
            <a:r>
              <a:rPr lang="en-GB" sz="1400" dirty="0">
                <a:solidFill>
                  <a:srgbClr val="333333"/>
                </a:solidFill>
                <a:latin typeface="Georgia" panose="02040502050405020303" pitchFamily="18" charset="0"/>
              </a:rPr>
              <a:t>45</a:t>
            </a:r>
            <a:r>
              <a:rPr lang="en-GB" sz="1400" dirty="0" smtClean="0">
                <a:solidFill>
                  <a:srgbClr val="333333"/>
                </a:solidFill>
                <a:latin typeface="Georgia" panose="02040502050405020303" pitchFamily="18" charset="0"/>
              </a:rPr>
              <a:t>" </a:t>
            </a:r>
            <a:r>
              <a:rPr lang="en-GB" sz="1400" dirty="0">
                <a:solidFill>
                  <a:srgbClr val="333333"/>
                </a:solidFill>
                <a:latin typeface="Georgia" panose="02040502050405020303" pitchFamily="18" charset="0"/>
              </a:rPr>
              <a:t>printed first before the error was triggered. This is because b did not have to be evaluated until after print(a). Once the function tried to evaluate print(b) it </a:t>
            </a:r>
            <a:r>
              <a:rPr lang="en-GB" sz="1400" dirty="0" smtClean="0">
                <a:solidFill>
                  <a:srgbClr val="333333"/>
                </a:solidFill>
                <a:latin typeface="Georgia" panose="02040502050405020303" pitchFamily="18" charset="0"/>
              </a:rPr>
              <a:t>threw an </a:t>
            </a:r>
            <a:r>
              <a:rPr lang="en-GB" sz="1400" dirty="0">
                <a:solidFill>
                  <a:srgbClr val="333333"/>
                </a:solidFill>
                <a:latin typeface="Georgia" panose="02040502050405020303" pitchFamily="18" charset="0"/>
              </a:rPr>
              <a:t>error</a:t>
            </a:r>
            <a:endParaRPr lang="en-GB" sz="1400" dirty="0">
              <a:latin typeface="Georgia" panose="02040502050405020303" pitchFamily="18" charset="0"/>
            </a:endParaRPr>
          </a:p>
        </p:txBody>
      </p:sp>
      <p:sp>
        <p:nvSpPr>
          <p:cNvPr id="3" name="Rectangle 2"/>
          <p:cNvSpPr/>
          <p:nvPr/>
        </p:nvSpPr>
        <p:spPr>
          <a:xfrm>
            <a:off x="532796" y="1234478"/>
            <a:ext cx="7671245" cy="307777"/>
          </a:xfrm>
          <a:prstGeom prst="rect">
            <a:avLst/>
          </a:prstGeom>
        </p:spPr>
        <p:txBody>
          <a:bodyPr wrap="square">
            <a:spAutoFit/>
          </a:bodyPr>
          <a:lstStyle/>
          <a:p>
            <a:r>
              <a:rPr lang="en-GB" sz="1400" dirty="0">
                <a:latin typeface="+mj-lt"/>
              </a:rPr>
              <a:t>Arguments to functions are evaluated lazily, so they are evaluated only as needed</a:t>
            </a:r>
          </a:p>
        </p:txBody>
      </p:sp>
      <p:sp>
        <p:nvSpPr>
          <p:cNvPr id="6"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pic>
        <p:nvPicPr>
          <p:cNvPr id="8" name="Picture 7"/>
          <p:cNvPicPr>
            <a:picLocks noChangeAspect="1"/>
          </p:cNvPicPr>
          <p:nvPr/>
        </p:nvPicPr>
        <p:blipFill rotWithShape="1">
          <a:blip r:embed="rId2"/>
          <a:srcRect l="3779" t="49061" r="66926" b="36723"/>
          <a:stretch/>
        </p:blipFill>
        <p:spPr>
          <a:xfrm>
            <a:off x="827584" y="1783992"/>
            <a:ext cx="5754624" cy="1500992"/>
          </a:xfrm>
          <a:prstGeom prst="rect">
            <a:avLst/>
          </a:prstGeom>
        </p:spPr>
      </p:pic>
    </p:spTree>
    <p:extLst>
      <p:ext uri="{BB962C8B-B14F-4D97-AF65-F5344CB8AC3E}">
        <p14:creationId xmlns:p14="http://schemas.microsoft.com/office/powerpoint/2010/main" val="424092117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5"/>
          </p:nvPr>
        </p:nvSpPr>
        <p:spPr>
          <a:xfrm>
            <a:off x="431041" y="1845507"/>
            <a:ext cx="8077200" cy="3669043"/>
          </a:xfrm>
        </p:spPr>
        <p:txBody>
          <a:bodyPr/>
          <a:lstStyle/>
          <a:p>
            <a:r>
              <a:rPr lang="en-GB" sz="1400" dirty="0"/>
              <a:t>The … argument indicate a variable number of arguments that are usually passed on to other functions.</a:t>
            </a:r>
          </a:p>
          <a:p>
            <a:r>
              <a:rPr lang="en-GB" sz="1400" dirty="0"/>
              <a:t>… is often used when extending another function and you don't want to copy the entire argument list of the original function</a:t>
            </a:r>
          </a:p>
          <a:p>
            <a:endParaRPr lang="en-GB" sz="1350" dirty="0"/>
          </a:p>
          <a:p>
            <a:endParaRPr lang="en-GB" sz="1350" dirty="0"/>
          </a:p>
          <a:p>
            <a:endParaRPr lang="en-GB" sz="1400" dirty="0"/>
          </a:p>
          <a:p>
            <a:r>
              <a:rPr lang="en-GB" sz="1400" dirty="0"/>
              <a:t>Generic functions use … so that extra arguments can be passed to methods (more on this later).</a:t>
            </a:r>
          </a:p>
          <a:p>
            <a:endParaRPr lang="en-GB" sz="825" dirty="0"/>
          </a:p>
        </p:txBody>
      </p:sp>
      <p:sp>
        <p:nvSpPr>
          <p:cNvPr id="4" name="Title 1"/>
          <p:cNvSpPr>
            <a:spLocks noGrp="1"/>
          </p:cNvSpPr>
          <p:nvPr>
            <p:ph type="title"/>
          </p:nvPr>
        </p:nvSpPr>
        <p:spPr>
          <a:xfrm>
            <a:off x="437606" y="743821"/>
            <a:ext cx="8077200" cy="352605"/>
          </a:xfrm>
        </p:spPr>
        <p:txBody>
          <a:bodyPr/>
          <a:lstStyle/>
          <a:p>
            <a:r>
              <a:rPr lang="en-GB" dirty="0" smtClean="0"/>
              <a:t>The ‘ …’ Argument</a:t>
            </a:r>
            <a:endParaRPr lang="en-GB" dirty="0"/>
          </a:p>
        </p:txBody>
      </p:sp>
      <p:sp>
        <p:nvSpPr>
          <p:cNvPr id="6"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pic>
        <p:nvPicPr>
          <p:cNvPr id="7" name="Picture 6"/>
          <p:cNvPicPr>
            <a:picLocks noChangeAspect="1"/>
          </p:cNvPicPr>
          <p:nvPr/>
        </p:nvPicPr>
        <p:blipFill rotWithShape="1">
          <a:blip r:embed="rId2"/>
          <a:srcRect l="3779" t="62958" r="74958" b="30666"/>
          <a:stretch/>
        </p:blipFill>
        <p:spPr>
          <a:xfrm>
            <a:off x="971600" y="2591058"/>
            <a:ext cx="5040560" cy="812400"/>
          </a:xfrm>
          <a:prstGeom prst="rect">
            <a:avLst/>
          </a:prstGeom>
        </p:spPr>
      </p:pic>
      <p:pic>
        <p:nvPicPr>
          <p:cNvPr id="8" name="Picture 7"/>
          <p:cNvPicPr>
            <a:picLocks noChangeAspect="1"/>
          </p:cNvPicPr>
          <p:nvPr/>
        </p:nvPicPr>
        <p:blipFill rotWithShape="1">
          <a:blip r:embed="rId3"/>
          <a:srcRect l="3779" t="69990" r="85353" b="22465"/>
          <a:stretch/>
        </p:blipFill>
        <p:spPr>
          <a:xfrm>
            <a:off x="971600" y="4183502"/>
            <a:ext cx="2802128" cy="1045697"/>
          </a:xfrm>
          <a:prstGeom prst="rect">
            <a:avLst/>
          </a:prstGeom>
        </p:spPr>
      </p:pic>
    </p:spTree>
    <p:extLst>
      <p:ext uri="{BB962C8B-B14F-4D97-AF65-F5344CB8AC3E}">
        <p14:creationId xmlns:p14="http://schemas.microsoft.com/office/powerpoint/2010/main" val="4873531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5"/>
          </p:nvPr>
        </p:nvSpPr>
        <p:spPr>
          <a:xfrm>
            <a:off x="533400" y="1343950"/>
            <a:ext cx="8077200" cy="3454091"/>
          </a:xfrm>
        </p:spPr>
        <p:txBody>
          <a:bodyPr/>
          <a:lstStyle/>
          <a:p>
            <a:r>
              <a:rPr lang="en-GB" sz="1400" dirty="0"/>
              <a:t>The … is also necessary when the number of arguments passed to the function cannot be known in advance.</a:t>
            </a:r>
          </a:p>
          <a:p>
            <a:endParaRPr lang="en-GB" sz="825" dirty="0"/>
          </a:p>
          <a:p>
            <a:endParaRPr lang="en-GB" sz="825" dirty="0"/>
          </a:p>
          <a:p>
            <a:endParaRPr lang="en-GB" sz="825" dirty="0"/>
          </a:p>
          <a:p>
            <a:endParaRPr lang="en-GB" sz="825" dirty="0"/>
          </a:p>
          <a:p>
            <a:endParaRPr lang="en-GB" sz="825" dirty="0"/>
          </a:p>
          <a:p>
            <a:endParaRPr lang="en-GB" sz="825" dirty="0"/>
          </a:p>
          <a:p>
            <a:endParaRPr lang="en-GB" sz="825" dirty="0"/>
          </a:p>
          <a:p>
            <a:r>
              <a:rPr lang="en-GB" sz="1400" dirty="0"/>
              <a:t>O</a:t>
            </a:r>
            <a:r>
              <a:rPr lang="en-GB" sz="1400" dirty="0" smtClean="0"/>
              <a:t>ne </a:t>
            </a:r>
            <a:r>
              <a:rPr lang="en-GB" sz="1400" dirty="0"/>
              <a:t>catch with … is that any arguments that appear after … on the argument list must be named explicitly and cannot be partially matched.</a:t>
            </a:r>
          </a:p>
          <a:p>
            <a:endParaRPr lang="en-GB" sz="1350" dirty="0"/>
          </a:p>
          <a:p>
            <a:endParaRPr lang="en-GB" sz="1350" dirty="0"/>
          </a:p>
        </p:txBody>
      </p:sp>
      <p:sp>
        <p:nvSpPr>
          <p:cNvPr id="7"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
        <p:nvSpPr>
          <p:cNvPr id="8" name="Title 1"/>
          <p:cNvSpPr>
            <a:spLocks noGrp="1"/>
          </p:cNvSpPr>
          <p:nvPr>
            <p:ph type="title"/>
          </p:nvPr>
        </p:nvSpPr>
        <p:spPr>
          <a:xfrm>
            <a:off x="437606" y="743821"/>
            <a:ext cx="8077200" cy="352605"/>
          </a:xfrm>
        </p:spPr>
        <p:txBody>
          <a:bodyPr/>
          <a:lstStyle/>
          <a:p>
            <a:r>
              <a:rPr lang="en-GB" dirty="0" smtClean="0"/>
              <a:t>The ‘ …’ Argument</a:t>
            </a:r>
            <a:endParaRPr lang="en-GB" dirty="0"/>
          </a:p>
        </p:txBody>
      </p:sp>
      <p:pic>
        <p:nvPicPr>
          <p:cNvPr id="9" name="Picture 8"/>
          <p:cNvPicPr>
            <a:picLocks noChangeAspect="1"/>
          </p:cNvPicPr>
          <p:nvPr/>
        </p:nvPicPr>
        <p:blipFill rotWithShape="1">
          <a:blip r:embed="rId2"/>
          <a:srcRect l="3779" t="22374" r="71651" b="65331"/>
          <a:stretch/>
        </p:blipFill>
        <p:spPr>
          <a:xfrm>
            <a:off x="1691680" y="1844824"/>
            <a:ext cx="4818929" cy="1296144"/>
          </a:xfrm>
          <a:prstGeom prst="rect">
            <a:avLst/>
          </a:prstGeom>
        </p:spPr>
      </p:pic>
      <p:pic>
        <p:nvPicPr>
          <p:cNvPr id="10" name="Picture 9"/>
          <p:cNvPicPr>
            <a:picLocks noChangeAspect="1"/>
          </p:cNvPicPr>
          <p:nvPr/>
        </p:nvPicPr>
        <p:blipFill rotWithShape="1">
          <a:blip r:embed="rId3"/>
          <a:srcRect l="3779" t="38679" r="76848" b="46122"/>
          <a:stretch/>
        </p:blipFill>
        <p:spPr>
          <a:xfrm>
            <a:off x="1686135" y="4175531"/>
            <a:ext cx="3693851" cy="1557725"/>
          </a:xfrm>
          <a:prstGeom prst="rect">
            <a:avLst/>
          </a:prstGeom>
        </p:spPr>
      </p:pic>
    </p:spTree>
    <p:extLst>
      <p:ext uri="{BB962C8B-B14F-4D97-AF65-F5344CB8AC3E}">
        <p14:creationId xmlns:p14="http://schemas.microsoft.com/office/powerpoint/2010/main" val="399937168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458" y="699638"/>
            <a:ext cx="8077200" cy="326726"/>
          </a:xfrm>
        </p:spPr>
        <p:txBody>
          <a:bodyPr/>
          <a:lstStyle/>
          <a:p>
            <a:r>
              <a:rPr lang="en-GB" dirty="0" smtClean="0"/>
              <a:t>Examples of Functions</a:t>
            </a:r>
            <a:endParaRPr lang="en-GB" dirty="0"/>
          </a:p>
        </p:txBody>
      </p:sp>
      <p:sp>
        <p:nvSpPr>
          <p:cNvPr id="3" name="Content Placeholder 2"/>
          <p:cNvSpPr>
            <a:spLocks noGrp="1"/>
          </p:cNvSpPr>
          <p:nvPr>
            <p:ph sz="quarter" idx="15"/>
          </p:nvPr>
        </p:nvSpPr>
        <p:spPr>
          <a:xfrm>
            <a:off x="520458" y="1312323"/>
            <a:ext cx="8077200" cy="3314700"/>
          </a:xfrm>
        </p:spPr>
        <p:txBody>
          <a:bodyPr/>
          <a:lstStyle/>
          <a:p>
            <a:r>
              <a:rPr lang="en-GB" sz="1400" dirty="0" smtClean="0"/>
              <a:t>Your first R function </a:t>
            </a:r>
          </a:p>
          <a:p>
            <a:pPr marL="51435" indent="-257175">
              <a:buFont typeface="Arial" panose="020B0604020202020204" pitchFamily="34" charset="0"/>
              <a:buChar char="•"/>
            </a:pPr>
            <a:r>
              <a:rPr lang="en-GB" sz="1400" dirty="0"/>
              <a:t>Add two numbers together</a:t>
            </a:r>
            <a:r>
              <a:rPr lang="en-GB" sz="1400" dirty="0" smtClean="0"/>
              <a:t>.</a:t>
            </a:r>
          </a:p>
          <a:p>
            <a:pPr marL="51435" indent="-257175">
              <a:buFont typeface="Arial" panose="020B0604020202020204" pitchFamily="34" charset="0"/>
              <a:buChar char="•"/>
            </a:pPr>
            <a:endParaRPr lang="en-GB" sz="1400" dirty="0"/>
          </a:p>
          <a:p>
            <a:pPr marL="51435" indent="-257175">
              <a:buFont typeface="Arial" panose="020B0604020202020204" pitchFamily="34" charset="0"/>
              <a:buChar char="•"/>
            </a:pPr>
            <a:endParaRPr lang="en-GB" sz="1400" dirty="0" smtClean="0"/>
          </a:p>
          <a:p>
            <a:pPr marL="51435" indent="-257175">
              <a:buFont typeface="Arial" panose="020B0604020202020204" pitchFamily="34" charset="0"/>
              <a:buChar char="•"/>
            </a:pPr>
            <a:endParaRPr lang="en-GB" sz="1400" dirty="0"/>
          </a:p>
          <a:p>
            <a:pPr marL="51435" indent="-257175">
              <a:buFont typeface="Arial" panose="020B0604020202020204" pitchFamily="34" charset="0"/>
              <a:buChar char="•"/>
            </a:pPr>
            <a:endParaRPr lang="en-GB" sz="1400" dirty="0" smtClean="0"/>
          </a:p>
          <a:p>
            <a:pPr marL="51435" indent="-257175">
              <a:buFont typeface="Arial" panose="020B0604020202020204" pitchFamily="34" charset="0"/>
              <a:buChar char="•"/>
            </a:pPr>
            <a:endParaRPr lang="en-GB" sz="1400" dirty="0" smtClean="0"/>
          </a:p>
          <a:p>
            <a:pPr marL="51435" indent="-257175">
              <a:buFont typeface="Arial" panose="020B0604020202020204" pitchFamily="34" charset="0"/>
              <a:buChar char="•"/>
            </a:pPr>
            <a:r>
              <a:rPr lang="en-GB" sz="1400" dirty="0"/>
              <a:t>Take a vector and return a subset of numbers larger than 10.</a:t>
            </a:r>
            <a:endParaRPr lang="en-GB" sz="1400" dirty="0" smtClean="0"/>
          </a:p>
          <a:p>
            <a:endParaRPr lang="en-GB" dirty="0"/>
          </a:p>
        </p:txBody>
      </p:sp>
      <p:sp>
        <p:nvSpPr>
          <p:cNvPr id="6"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pic>
        <p:nvPicPr>
          <p:cNvPr id="8" name="Picture 7"/>
          <p:cNvPicPr>
            <a:picLocks noChangeAspect="1"/>
          </p:cNvPicPr>
          <p:nvPr/>
        </p:nvPicPr>
        <p:blipFill rotWithShape="1">
          <a:blip r:embed="rId2"/>
          <a:srcRect l="3780" t="20462" r="82045" b="65874"/>
          <a:stretch/>
        </p:blipFill>
        <p:spPr>
          <a:xfrm>
            <a:off x="2123728" y="1875153"/>
            <a:ext cx="2721011" cy="1409831"/>
          </a:xfrm>
          <a:prstGeom prst="rect">
            <a:avLst/>
          </a:prstGeom>
        </p:spPr>
      </p:pic>
      <p:pic>
        <p:nvPicPr>
          <p:cNvPr id="9" name="Picture 8"/>
          <p:cNvPicPr>
            <a:picLocks noChangeAspect="1"/>
          </p:cNvPicPr>
          <p:nvPr/>
        </p:nvPicPr>
        <p:blipFill rotWithShape="1">
          <a:blip r:embed="rId3"/>
          <a:srcRect l="3779" t="17581" r="77793" b="68354"/>
          <a:stretch/>
        </p:blipFill>
        <p:spPr>
          <a:xfrm>
            <a:off x="2123727" y="4145914"/>
            <a:ext cx="3693627" cy="1515334"/>
          </a:xfrm>
          <a:prstGeom prst="rect">
            <a:avLst/>
          </a:prstGeom>
        </p:spPr>
      </p:pic>
    </p:spTree>
    <p:extLst>
      <p:ext uri="{BB962C8B-B14F-4D97-AF65-F5344CB8AC3E}">
        <p14:creationId xmlns:p14="http://schemas.microsoft.com/office/powerpoint/2010/main" val="118427142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706543"/>
            <a:ext cx="8077200" cy="326726"/>
          </a:xfrm>
        </p:spPr>
        <p:txBody>
          <a:bodyPr/>
          <a:lstStyle/>
          <a:p>
            <a:r>
              <a:rPr lang="en-GB" dirty="0" smtClean="0"/>
              <a:t>More Examples of Functions</a:t>
            </a:r>
            <a:endParaRPr lang="en-GB" dirty="0"/>
          </a:p>
        </p:txBody>
      </p:sp>
      <p:sp>
        <p:nvSpPr>
          <p:cNvPr id="3" name="Content Placeholder 2"/>
          <p:cNvSpPr>
            <a:spLocks noGrp="1"/>
          </p:cNvSpPr>
          <p:nvPr>
            <p:ph sz="quarter" idx="15"/>
          </p:nvPr>
        </p:nvSpPr>
        <p:spPr>
          <a:xfrm>
            <a:off x="533400" y="1313517"/>
            <a:ext cx="8077200" cy="3983864"/>
          </a:xfrm>
        </p:spPr>
        <p:txBody>
          <a:bodyPr/>
          <a:lstStyle/>
          <a:p>
            <a:pPr marL="51435" indent="-257175">
              <a:buFont typeface="Arial" panose="020B0604020202020204" pitchFamily="34" charset="0"/>
              <a:buChar char="•"/>
            </a:pPr>
            <a:r>
              <a:rPr lang="en-GB" sz="1400" dirty="0"/>
              <a:t>Take a vector and let the user define the number (but default to 10</a:t>
            </a:r>
            <a:r>
              <a:rPr lang="en-GB" sz="1400" dirty="0" smtClean="0"/>
              <a:t>).</a:t>
            </a:r>
            <a:endParaRPr lang="en-GB" sz="1400" dirty="0"/>
          </a:p>
          <a:p>
            <a:pPr marL="51435" indent="-257175">
              <a:buFont typeface="Arial" panose="020B0604020202020204" pitchFamily="34" charset="0"/>
              <a:buChar char="•"/>
            </a:pPr>
            <a:endParaRPr lang="en-GB" sz="1400" dirty="0" smtClean="0"/>
          </a:p>
          <a:p>
            <a:pPr marL="51435" indent="-257175">
              <a:buFont typeface="Arial" panose="020B0604020202020204" pitchFamily="34" charset="0"/>
              <a:buChar char="•"/>
            </a:pPr>
            <a:endParaRPr lang="en-GB" sz="1400" dirty="0" smtClean="0"/>
          </a:p>
          <a:p>
            <a:pPr marL="51435" indent="-257175">
              <a:buFont typeface="Arial" panose="020B0604020202020204" pitchFamily="34" charset="0"/>
              <a:buChar char="•"/>
            </a:pPr>
            <a:endParaRPr lang="en-GB" sz="1400" dirty="0"/>
          </a:p>
          <a:p>
            <a:pPr marL="51435" indent="-257175">
              <a:buFont typeface="Arial" panose="020B0604020202020204" pitchFamily="34" charset="0"/>
              <a:buChar char="•"/>
            </a:pPr>
            <a:endParaRPr lang="en-GB" sz="1400" dirty="0" smtClean="0"/>
          </a:p>
          <a:p>
            <a:pPr marL="51435" indent="-257175">
              <a:buFont typeface="Arial" panose="020B0604020202020204" pitchFamily="34" charset="0"/>
              <a:buChar char="•"/>
            </a:pPr>
            <a:endParaRPr lang="en-GB" sz="1400" dirty="0" smtClean="0"/>
          </a:p>
          <a:p>
            <a:pPr marL="51435" indent="-257175">
              <a:buFont typeface="Arial" panose="020B0604020202020204" pitchFamily="34" charset="0"/>
              <a:buChar char="•"/>
            </a:pPr>
            <a:r>
              <a:rPr lang="en-GB" sz="1400" dirty="0" smtClean="0"/>
              <a:t>Take </a:t>
            </a:r>
            <a:r>
              <a:rPr lang="en-GB" sz="1400" dirty="0"/>
              <a:t>a matrix or a dataframe and calculate the mean of each column. Include an optional argument to keep or remove NA values in the data.</a:t>
            </a:r>
            <a:endParaRPr lang="en-GB" sz="1400" dirty="0" smtClean="0"/>
          </a:p>
          <a:p>
            <a:endParaRPr lang="en-GB" dirty="0"/>
          </a:p>
        </p:txBody>
      </p:sp>
      <p:sp>
        <p:nvSpPr>
          <p:cNvPr id="7"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pic>
        <p:nvPicPr>
          <p:cNvPr id="5" name="Picture 4"/>
          <p:cNvPicPr>
            <a:picLocks noChangeAspect="1"/>
          </p:cNvPicPr>
          <p:nvPr/>
        </p:nvPicPr>
        <p:blipFill rotWithShape="1">
          <a:blip r:embed="rId2"/>
          <a:srcRect l="3779" t="44832" r="79683" b="40830"/>
          <a:stretch/>
        </p:blipFill>
        <p:spPr>
          <a:xfrm>
            <a:off x="1547664" y="1530793"/>
            <a:ext cx="3073099" cy="1432094"/>
          </a:xfrm>
          <a:prstGeom prst="rect">
            <a:avLst/>
          </a:prstGeom>
        </p:spPr>
      </p:pic>
      <p:pic>
        <p:nvPicPr>
          <p:cNvPr id="8" name="Picture 7"/>
          <p:cNvPicPr>
            <a:picLocks noChangeAspect="1"/>
          </p:cNvPicPr>
          <p:nvPr/>
        </p:nvPicPr>
        <p:blipFill rotWithShape="1">
          <a:blip r:embed="rId3"/>
          <a:srcRect l="3780" t="44832" r="63618" b="35746"/>
          <a:stretch/>
        </p:blipFill>
        <p:spPr>
          <a:xfrm>
            <a:off x="1547664" y="3926143"/>
            <a:ext cx="5752317" cy="1841983"/>
          </a:xfrm>
          <a:prstGeom prst="rect">
            <a:avLst/>
          </a:prstGeom>
        </p:spPr>
      </p:pic>
    </p:spTree>
    <p:extLst>
      <p:ext uri="{BB962C8B-B14F-4D97-AF65-F5344CB8AC3E}">
        <p14:creationId xmlns:p14="http://schemas.microsoft.com/office/powerpoint/2010/main" val="11808772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lvl="0"/>
            <a:r>
              <a:rPr lang="en-GB" dirty="0" smtClean="0"/>
              <a:t>Conclusion</a:t>
            </a:r>
            <a:r>
              <a:rPr lang="en-GB" dirty="0"/>
              <a:t/>
            </a:r>
            <a:br>
              <a:rPr lang="en-GB" dirty="0"/>
            </a:br>
            <a:endParaRPr lang="en-GB" dirty="0"/>
          </a:p>
        </p:txBody>
      </p:sp>
      <p:sp>
        <p:nvSpPr>
          <p:cNvPr id="3"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22880325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2696"/>
            <a:ext cx="8077200" cy="326726"/>
          </a:xfrm>
        </p:spPr>
        <p:txBody>
          <a:bodyPr/>
          <a:lstStyle/>
          <a:p>
            <a:r>
              <a:rPr lang="en-GB" dirty="0" smtClean="0">
                <a:latin typeface="Georgia" panose="02040502050405020303" pitchFamily="18" charset="0"/>
                <a:ea typeface="Calibri" panose="020F0502020204030204" pitchFamily="34" charset="0"/>
                <a:cs typeface="Times New Roman" panose="02020603050405020304" pitchFamily="18" charset="0"/>
              </a:rPr>
              <a:t>Capabilities </a:t>
            </a:r>
            <a:r>
              <a:rPr lang="en-GB" dirty="0">
                <a:latin typeface="Georgia" panose="02040502050405020303" pitchFamily="18" charset="0"/>
                <a:ea typeface="Calibri" panose="020F0502020204030204" pitchFamily="34" charset="0"/>
                <a:cs typeface="Times New Roman" panose="02020603050405020304" pitchFamily="18" charset="0"/>
              </a:rPr>
              <a:t>of R </a:t>
            </a:r>
            <a:endParaRPr lang="en-GB" dirty="0"/>
          </a:p>
        </p:txBody>
      </p:sp>
      <p:sp>
        <p:nvSpPr>
          <p:cNvPr id="3" name="Content Placeholder 2"/>
          <p:cNvSpPr>
            <a:spLocks noGrp="1"/>
          </p:cNvSpPr>
          <p:nvPr>
            <p:ph sz="quarter" idx="15"/>
          </p:nvPr>
        </p:nvSpPr>
        <p:spPr>
          <a:xfrm>
            <a:off x="467544" y="1196752"/>
            <a:ext cx="8453651" cy="3983864"/>
          </a:xfrm>
        </p:spPr>
        <p:txBody>
          <a:bodyPr/>
          <a:lstStyle/>
          <a:p>
            <a:pPr marL="51435" indent="-257175">
              <a:buFont typeface="Arial" panose="020B0604020202020204" pitchFamily="34" charset="0"/>
              <a:buChar char="•"/>
            </a:pPr>
            <a:r>
              <a:rPr lang="en-GB" sz="1400" dirty="0" smtClean="0"/>
              <a:t>R is a completed system and  </a:t>
            </a:r>
            <a:r>
              <a:rPr lang="en-GB" sz="1400" dirty="0"/>
              <a:t>offers a lot of benefits if you are interested in statistical or predictive </a:t>
            </a:r>
            <a:r>
              <a:rPr lang="en-GB" sz="1400" dirty="0" smtClean="0"/>
              <a:t>modelling.</a:t>
            </a:r>
          </a:p>
          <a:p>
            <a:pPr marL="51435" indent="-257175">
              <a:buFont typeface="Arial" panose="020B0604020202020204" pitchFamily="34" charset="0"/>
              <a:buChar char="•"/>
            </a:pPr>
            <a:endParaRPr lang="en-GB" sz="300" dirty="0" smtClean="0"/>
          </a:p>
          <a:p>
            <a:pPr marL="51435" indent="-257175">
              <a:buFont typeface="Arial" panose="020B0604020202020204" pitchFamily="34" charset="0"/>
              <a:buChar char="•"/>
            </a:pPr>
            <a:r>
              <a:rPr lang="en-GB" sz="1400" dirty="0" smtClean="0"/>
              <a:t>Many packages </a:t>
            </a:r>
            <a:r>
              <a:rPr lang="en-GB" sz="1400" dirty="0"/>
              <a:t>for applied statistics</a:t>
            </a:r>
            <a:r>
              <a:rPr lang="en-GB" sz="1400" dirty="0" smtClean="0"/>
              <a:t>. </a:t>
            </a:r>
            <a:r>
              <a:rPr lang="en-GB" sz="1400" dirty="0"/>
              <a:t> </a:t>
            </a:r>
            <a:endParaRPr lang="en-GB" sz="1400" dirty="0" smtClean="0"/>
          </a:p>
          <a:p>
            <a:pPr marL="51435" indent="-257175">
              <a:buFont typeface="Arial" panose="020B0604020202020204" pitchFamily="34" charset="0"/>
              <a:buChar char="•"/>
            </a:pPr>
            <a:endParaRPr lang="en-GB" sz="300" dirty="0" smtClean="0"/>
          </a:p>
          <a:p>
            <a:pPr marL="51435" indent="-257175">
              <a:buFont typeface="Arial" panose="020B0604020202020204" pitchFamily="34" charset="0"/>
              <a:buChar char="•"/>
            </a:pPr>
            <a:r>
              <a:rPr lang="en-GB" sz="1400" dirty="0" smtClean="0"/>
              <a:t>R </a:t>
            </a:r>
            <a:r>
              <a:rPr lang="en-GB" sz="1400" dirty="0"/>
              <a:t>allows you to import data from a variety of sources and then clean, recode and restructure </a:t>
            </a:r>
            <a:r>
              <a:rPr lang="en-GB" sz="1400" dirty="0" smtClean="0"/>
              <a:t>it.</a:t>
            </a:r>
          </a:p>
          <a:p>
            <a:pPr marL="51435" indent="-257175">
              <a:buFont typeface="Arial" panose="020B0604020202020204" pitchFamily="34" charset="0"/>
              <a:buChar char="•"/>
            </a:pPr>
            <a:endParaRPr lang="en-GB" sz="300" dirty="0" smtClean="0"/>
          </a:p>
          <a:p>
            <a:pPr marL="51435" indent="-257175">
              <a:buFont typeface="Arial" panose="020B0604020202020204" pitchFamily="34" charset="0"/>
              <a:buChar char="•"/>
            </a:pPr>
            <a:r>
              <a:rPr lang="en-GB" sz="1400" dirty="0"/>
              <a:t>I</a:t>
            </a:r>
            <a:r>
              <a:rPr lang="en-GB" sz="1400" dirty="0" smtClean="0"/>
              <a:t>n </a:t>
            </a:r>
            <a:r>
              <a:rPr lang="en-GB" sz="1400" dirty="0"/>
              <a:t>the </a:t>
            </a:r>
            <a:r>
              <a:rPr lang="en-GB" sz="1400" dirty="0" smtClean="0"/>
              <a:t>“real world” </a:t>
            </a:r>
            <a:r>
              <a:rPr lang="en-GB" sz="1400" dirty="0"/>
              <a:t>the biggest challenge is making data </a:t>
            </a:r>
            <a:r>
              <a:rPr lang="en-GB" sz="1400" i="1" dirty="0"/>
              <a:t>usable</a:t>
            </a:r>
            <a:r>
              <a:rPr lang="en-GB" sz="1400" dirty="0"/>
              <a:t> – there are always </a:t>
            </a:r>
            <a:r>
              <a:rPr lang="en-GB" sz="1400" dirty="0" smtClean="0"/>
              <a:t>issues with </a:t>
            </a:r>
            <a:r>
              <a:rPr lang="en-GB" sz="1400" dirty="0"/>
              <a:t>the data you have to work </a:t>
            </a:r>
            <a:r>
              <a:rPr lang="en-GB" sz="1400" dirty="0" smtClean="0"/>
              <a:t>with!</a:t>
            </a:r>
          </a:p>
          <a:p>
            <a:pPr marL="51435" indent="-257175">
              <a:buFont typeface="Arial" panose="020B0604020202020204" pitchFamily="34" charset="0"/>
              <a:buChar char="•"/>
            </a:pPr>
            <a:endParaRPr lang="en-GB" sz="300" dirty="0" smtClean="0"/>
          </a:p>
          <a:p>
            <a:pPr marL="51435" indent="-257175">
              <a:buFont typeface="Arial" panose="020B0604020202020204" pitchFamily="34" charset="0"/>
              <a:buChar char="•"/>
            </a:pPr>
            <a:r>
              <a:rPr lang="en-GB" sz="1400" dirty="0" smtClean="0"/>
              <a:t>After </a:t>
            </a:r>
            <a:r>
              <a:rPr lang="en-GB" sz="1400" dirty="0"/>
              <a:t>importing data, R has many functions for summarizing, modeling, </a:t>
            </a:r>
            <a:r>
              <a:rPr lang="en-GB" sz="1400" dirty="0" smtClean="0"/>
              <a:t>analysing and graphing data.</a:t>
            </a:r>
          </a:p>
          <a:p>
            <a:pPr marL="51435" indent="-257175">
              <a:buFont typeface="Arial" panose="020B0604020202020204" pitchFamily="34" charset="0"/>
              <a:buChar char="•"/>
            </a:pPr>
            <a:endParaRPr lang="en-GB" sz="300" dirty="0" smtClean="0"/>
          </a:p>
          <a:p>
            <a:pPr marL="51435" indent="-257175">
              <a:buFont typeface="Arial" panose="020B0604020202020204" pitchFamily="34" charset="0"/>
              <a:buChar char="•"/>
            </a:pPr>
            <a:r>
              <a:rPr lang="en-GB" sz="1400" dirty="0" smtClean="0"/>
              <a:t>Statistical </a:t>
            </a:r>
            <a:r>
              <a:rPr lang="en-GB" sz="1400" dirty="0"/>
              <a:t>analysis tools include linear and nonlinear modeling, classical statistical test, time </a:t>
            </a:r>
            <a:r>
              <a:rPr lang="en-GB" sz="1400" dirty="0" smtClean="0"/>
              <a:t> series </a:t>
            </a:r>
            <a:r>
              <a:rPr lang="en-GB" sz="1400" dirty="0"/>
              <a:t>analysis, classification, and clustering as well as other capabilities</a:t>
            </a:r>
            <a:r>
              <a:rPr lang="en-GB" sz="1400" dirty="0" smtClean="0"/>
              <a:t>.</a:t>
            </a:r>
          </a:p>
          <a:p>
            <a:pPr marL="51435" indent="-257175">
              <a:buFont typeface="Arial" panose="020B0604020202020204" pitchFamily="34" charset="0"/>
              <a:buChar char="•"/>
            </a:pPr>
            <a:endParaRPr lang="en-GB" sz="300" dirty="0" smtClean="0"/>
          </a:p>
          <a:p>
            <a:pPr marL="51435" indent="-257175">
              <a:buFont typeface="Arial" panose="020B0604020202020204" pitchFamily="34" charset="0"/>
              <a:buChar char="•"/>
            </a:pPr>
            <a:r>
              <a:rPr lang="en-GB" sz="1400" dirty="0" smtClean="0"/>
              <a:t> </a:t>
            </a:r>
            <a:r>
              <a:rPr lang="en-GB" sz="1400" dirty="0"/>
              <a:t>Further, R can readily be extended through functions and extensions; the R community is well known for active contributions of many packages</a:t>
            </a:r>
            <a:r>
              <a:rPr lang="en-GB" sz="1400" dirty="0" smtClean="0"/>
              <a:t>.</a:t>
            </a:r>
            <a:endParaRPr lang="en-GB" sz="1400" dirty="0"/>
          </a:p>
        </p:txBody>
      </p:sp>
      <p:sp>
        <p:nvSpPr>
          <p:cNvPr id="4"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pic>
        <p:nvPicPr>
          <p:cNvPr id="16386" name="Picture 2" descr="http://startuphyderabad.com/wp-content/uploads/2014/12/Analytic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76617" y="5147737"/>
            <a:ext cx="1738263" cy="1116464"/>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http://www.willis.com/images/analytics/analytics_460x31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5147737"/>
            <a:ext cx="1599612" cy="1095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397893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2696"/>
            <a:ext cx="8077200" cy="326726"/>
          </a:xfrm>
        </p:spPr>
        <p:txBody>
          <a:bodyPr/>
          <a:lstStyle/>
          <a:p>
            <a:r>
              <a:rPr lang="en-GB" dirty="0" smtClean="0">
                <a:latin typeface="Georgia" panose="02040502050405020303" pitchFamily="18" charset="0"/>
                <a:ea typeface="Calibri" panose="020F0502020204030204" pitchFamily="34" charset="0"/>
                <a:cs typeface="Times New Roman" panose="02020603050405020304" pitchFamily="18" charset="0"/>
              </a:rPr>
              <a:t>Capabilities </a:t>
            </a:r>
            <a:r>
              <a:rPr lang="en-GB" dirty="0">
                <a:latin typeface="Georgia" panose="02040502050405020303" pitchFamily="18" charset="0"/>
                <a:ea typeface="Calibri" panose="020F0502020204030204" pitchFamily="34" charset="0"/>
                <a:cs typeface="Times New Roman" panose="02020603050405020304" pitchFamily="18" charset="0"/>
              </a:rPr>
              <a:t>of R </a:t>
            </a:r>
            <a:endParaRPr lang="en-GB" dirty="0"/>
          </a:p>
        </p:txBody>
      </p:sp>
      <p:sp>
        <p:nvSpPr>
          <p:cNvPr id="3" name="Content Placeholder 2"/>
          <p:cNvSpPr>
            <a:spLocks noGrp="1"/>
          </p:cNvSpPr>
          <p:nvPr>
            <p:ph sz="quarter" idx="15"/>
          </p:nvPr>
        </p:nvSpPr>
        <p:spPr>
          <a:xfrm>
            <a:off x="530407" y="1196752"/>
            <a:ext cx="8074042" cy="3983864"/>
          </a:xfrm>
        </p:spPr>
        <p:txBody>
          <a:bodyPr/>
          <a:lstStyle/>
          <a:p>
            <a:pPr marL="51435" indent="-257175">
              <a:buFont typeface="Arial" panose="020B0604020202020204" pitchFamily="34" charset="0"/>
              <a:buChar char="•"/>
            </a:pPr>
            <a:r>
              <a:rPr lang="en-GB" sz="1400" dirty="0" smtClean="0"/>
              <a:t>R </a:t>
            </a:r>
            <a:r>
              <a:rPr lang="en-GB" sz="1400" dirty="0"/>
              <a:t>has powerful visualization tools. These range from simple charts to publication quality graphs, through dynamic visualization, to interactive graphics</a:t>
            </a:r>
            <a:r>
              <a:rPr lang="en-GB" sz="1400" dirty="0" smtClean="0"/>
              <a:t>.</a:t>
            </a:r>
          </a:p>
          <a:p>
            <a:pPr marL="51435" indent="-257175">
              <a:buFont typeface="Arial" panose="020B0604020202020204" pitchFamily="34" charset="0"/>
              <a:buChar char="•"/>
            </a:pPr>
            <a:endParaRPr lang="en-GB" sz="1400" dirty="0" smtClean="0"/>
          </a:p>
          <a:p>
            <a:pPr marL="51435" indent="-257175">
              <a:buFont typeface="Arial" panose="020B0604020202020204" pitchFamily="34" charset="0"/>
              <a:buChar char="•"/>
            </a:pPr>
            <a:r>
              <a:rPr lang="en-GB" sz="1400" dirty="0" smtClean="0"/>
              <a:t> </a:t>
            </a:r>
            <a:r>
              <a:rPr lang="en-GB" sz="1400" dirty="0"/>
              <a:t>Visualization is key to successful data analytics – it </a:t>
            </a:r>
            <a:r>
              <a:rPr lang="en-GB" sz="1400" dirty="0" smtClean="0"/>
              <a:t>aids analysis </a:t>
            </a:r>
            <a:r>
              <a:rPr lang="en-GB" sz="1400" dirty="0"/>
              <a:t>to better understand the </a:t>
            </a:r>
            <a:r>
              <a:rPr lang="en-GB" sz="1400" dirty="0" smtClean="0"/>
              <a:t>results, </a:t>
            </a:r>
            <a:r>
              <a:rPr lang="en-GB" sz="1400" dirty="0"/>
              <a:t>and is an invaluable tool for explaining the results to others. </a:t>
            </a:r>
            <a:endParaRPr lang="en-GB" sz="1400" dirty="0" smtClean="0"/>
          </a:p>
          <a:p>
            <a:pPr marL="51435" indent="-257175">
              <a:buFont typeface="Arial" panose="020B0604020202020204" pitchFamily="34" charset="0"/>
              <a:buChar char="•"/>
            </a:pPr>
            <a:endParaRPr lang="en-GB" sz="1400" dirty="0" smtClean="0"/>
          </a:p>
          <a:p>
            <a:pPr marL="51435" indent="-257175">
              <a:buFont typeface="Arial" panose="020B0604020202020204" pitchFamily="34" charset="0"/>
              <a:buChar char="•"/>
            </a:pPr>
            <a:r>
              <a:rPr lang="en-GB" sz="1400" dirty="0" smtClean="0"/>
              <a:t>Providing </a:t>
            </a:r>
            <a:r>
              <a:rPr lang="en-GB" sz="1400" dirty="0"/>
              <a:t>information that can be used to </a:t>
            </a:r>
            <a:r>
              <a:rPr lang="en-GB" sz="1400" dirty="0" smtClean="0"/>
              <a:t>make other capabilities like…</a:t>
            </a:r>
          </a:p>
          <a:p>
            <a:pPr indent="0"/>
            <a:endParaRPr lang="en-GB" sz="1400" dirty="0"/>
          </a:p>
          <a:p>
            <a:pPr marL="560070" lvl="1" indent="-285750" eaLnBrk="0" fontAlgn="base" hangingPunct="0">
              <a:spcBef>
                <a:spcPct val="0"/>
              </a:spcBef>
              <a:spcAft>
                <a:spcPct val="0"/>
              </a:spcAft>
              <a:buClrTx/>
              <a:buFont typeface="Arial" panose="020B0604020202020204" pitchFamily="34" charset="0"/>
              <a:buChar char="•"/>
            </a:pPr>
            <a:r>
              <a:rPr lang="en-US" altLang="en-US" sz="1400" dirty="0"/>
              <a:t>Ma</a:t>
            </a:r>
            <a:r>
              <a:rPr lang="en-US" altLang="en-US" sz="1400" dirty="0" smtClean="0"/>
              <a:t>chine </a:t>
            </a:r>
            <a:r>
              <a:rPr lang="en-US" altLang="en-US" sz="1400" dirty="0"/>
              <a:t>Learning,  Optimization and Mathematical Programming</a:t>
            </a:r>
          </a:p>
          <a:p>
            <a:pPr marL="560070" lvl="1" indent="-285750" eaLnBrk="0" fontAlgn="base" hangingPunct="0">
              <a:spcBef>
                <a:spcPct val="0"/>
              </a:spcBef>
              <a:spcAft>
                <a:spcPct val="0"/>
              </a:spcAft>
              <a:buClrTx/>
            </a:pPr>
            <a:r>
              <a:rPr lang="en-US" altLang="en-US" sz="1400" dirty="0"/>
              <a:t>Data Mining , Big Data Analytics </a:t>
            </a:r>
          </a:p>
          <a:p>
            <a:pPr marL="560070" lvl="1" indent="-285750" eaLnBrk="0" fontAlgn="base" hangingPunct="0">
              <a:spcBef>
                <a:spcPct val="0"/>
              </a:spcBef>
              <a:spcAft>
                <a:spcPct val="0"/>
              </a:spcAft>
              <a:buClrTx/>
            </a:pPr>
            <a:r>
              <a:rPr lang="en-US" altLang="en-US" sz="1400" dirty="0"/>
              <a:t>Signal Processing Simulation and Random Number Generation</a:t>
            </a:r>
          </a:p>
          <a:p>
            <a:pPr marL="560070" lvl="1" indent="-285750" eaLnBrk="0" fontAlgn="base" hangingPunct="0">
              <a:spcBef>
                <a:spcPct val="0"/>
              </a:spcBef>
              <a:spcAft>
                <a:spcPct val="0"/>
              </a:spcAft>
              <a:buClrTx/>
            </a:pPr>
            <a:r>
              <a:rPr lang="en-US" altLang="en-US" sz="1400" dirty="0"/>
              <a:t>Statistical Test and Modeling</a:t>
            </a:r>
          </a:p>
          <a:p>
            <a:pPr indent="0" eaLnBrk="0" fontAlgn="base" hangingPunct="0">
              <a:spcBef>
                <a:spcPct val="0"/>
              </a:spcBef>
              <a:spcAft>
                <a:spcPct val="0"/>
              </a:spcAft>
              <a:buClrTx/>
            </a:pPr>
            <a:r>
              <a:rPr lang="en-US" altLang="en-US" dirty="0"/>
              <a:t/>
            </a:r>
            <a:br>
              <a:rPr lang="en-US" altLang="en-US" dirty="0"/>
            </a:br>
            <a:endParaRPr lang="en-GB" dirty="0"/>
          </a:p>
        </p:txBody>
      </p:sp>
      <p:sp>
        <p:nvSpPr>
          <p:cNvPr id="4"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pic>
        <p:nvPicPr>
          <p:cNvPr id="15362" name="Picture 2" descr="http://www.sas.com/content/sascom/en_us/insights/analytics/_jcr_content/par/tabctrl_4a63/tab-1/styledcontainer_f7b/par/styledcontainer_1055/par/image_5fd5.img.jpg/143653615629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35896" y="4357931"/>
            <a:ext cx="3312368" cy="2030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05810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262" y="692696"/>
            <a:ext cx="8077200" cy="326726"/>
          </a:xfrm>
        </p:spPr>
        <p:txBody>
          <a:bodyPr/>
          <a:lstStyle/>
          <a:p>
            <a:r>
              <a:rPr lang="en-GB" dirty="0">
                <a:latin typeface="Georgia" panose="02040502050405020303" pitchFamily="18" charset="0"/>
                <a:ea typeface="Calibri" panose="020F0502020204030204" pitchFamily="34" charset="0"/>
                <a:cs typeface="Times New Roman" panose="02020603050405020304" pitchFamily="18" charset="0"/>
              </a:rPr>
              <a:t>Other capabilities of R </a:t>
            </a:r>
            <a:endParaRPr lang="en-GB" dirty="0"/>
          </a:p>
        </p:txBody>
      </p:sp>
      <p:sp>
        <p:nvSpPr>
          <p:cNvPr id="3" name="Content Placeholder 2"/>
          <p:cNvSpPr>
            <a:spLocks noGrp="1"/>
          </p:cNvSpPr>
          <p:nvPr>
            <p:ph sz="quarter" idx="15"/>
          </p:nvPr>
        </p:nvSpPr>
        <p:spPr>
          <a:xfrm>
            <a:off x="503262" y="1268760"/>
            <a:ext cx="8077200" cy="4312938"/>
          </a:xfrm>
        </p:spPr>
        <p:txBody>
          <a:bodyPr/>
          <a:lstStyle/>
          <a:p>
            <a:pPr indent="0"/>
            <a:r>
              <a:rPr lang="en-GB" sz="1400" b="1" dirty="0" smtClean="0"/>
              <a:t>R </a:t>
            </a:r>
            <a:r>
              <a:rPr lang="en-GB" sz="1400" b="1" dirty="0"/>
              <a:t>can do regular expressions/text processing:</a:t>
            </a:r>
            <a:r>
              <a:rPr lang="en-GB" sz="1400" dirty="0"/>
              <a:t> </a:t>
            </a:r>
            <a:r>
              <a:rPr lang="en-GB" sz="1400" dirty="0" smtClean="0"/>
              <a:t> Check </a:t>
            </a:r>
            <a:r>
              <a:rPr lang="en-GB" sz="1400" dirty="0"/>
              <a:t>out stringr, tm, and a large number of other natural language processing packages</a:t>
            </a:r>
            <a:r>
              <a:rPr lang="en-GB" sz="1400" dirty="0" smtClean="0"/>
              <a:t>.</a:t>
            </a:r>
          </a:p>
          <a:p>
            <a:pPr fontAlgn="base"/>
            <a:endParaRPr lang="en-GB" sz="300" b="1" dirty="0" smtClean="0"/>
          </a:p>
          <a:p>
            <a:pPr fontAlgn="base"/>
            <a:r>
              <a:rPr lang="en-GB" sz="1400" b="1" dirty="0" smtClean="0"/>
              <a:t>R </a:t>
            </a:r>
            <a:r>
              <a:rPr lang="en-GB" sz="1400" b="1" dirty="0"/>
              <a:t>can get data out of a database:</a:t>
            </a:r>
            <a:r>
              <a:rPr lang="en-GB" sz="1400" dirty="0"/>
              <a:t> </a:t>
            </a:r>
            <a:r>
              <a:rPr lang="en-GB" sz="1400" dirty="0" smtClean="0"/>
              <a:t>Check </a:t>
            </a:r>
            <a:r>
              <a:rPr lang="en-GB" sz="1400" dirty="0"/>
              <a:t>out RMySQL, RMongoDB, rhdf5,ROracle, MonetDB.R (via Anthony D.).</a:t>
            </a:r>
          </a:p>
          <a:p>
            <a:pPr fontAlgn="base"/>
            <a:endParaRPr lang="en-GB" sz="300" b="1" dirty="0" smtClean="0"/>
          </a:p>
          <a:p>
            <a:pPr fontAlgn="base"/>
            <a:r>
              <a:rPr lang="en-GB" sz="1400" b="1" dirty="0" smtClean="0"/>
              <a:t>R </a:t>
            </a:r>
            <a:r>
              <a:rPr lang="en-GB" sz="1400" b="1" dirty="0"/>
              <a:t>can process nasty data and images: </a:t>
            </a:r>
            <a:r>
              <a:rPr lang="en-GB" sz="1400" dirty="0" smtClean="0"/>
              <a:t>Check </a:t>
            </a:r>
            <a:r>
              <a:rPr lang="en-GB" sz="1400" dirty="0"/>
              <a:t>out plyr, reshape2, Hmisc</a:t>
            </a:r>
          </a:p>
          <a:p>
            <a:pPr fontAlgn="base"/>
            <a:endParaRPr lang="en-GB" sz="300" b="1" dirty="0" smtClean="0"/>
          </a:p>
          <a:p>
            <a:pPr fontAlgn="base"/>
            <a:r>
              <a:rPr lang="en-GB" sz="1400" b="1" dirty="0" smtClean="0"/>
              <a:t>R </a:t>
            </a:r>
            <a:r>
              <a:rPr lang="en-GB" sz="1400" b="1" dirty="0"/>
              <a:t>can handle different data formats: </a:t>
            </a:r>
            <a:r>
              <a:rPr lang="en-GB" sz="1400" dirty="0"/>
              <a:t>XML and RJSONIO handle two common types, but you can also read from Excel files with </a:t>
            </a:r>
            <a:r>
              <a:rPr lang="en-GB" sz="1400" dirty="0">
                <a:hlinkClick r:id="rId2"/>
              </a:rPr>
              <a:t>xlsx</a:t>
            </a:r>
            <a:r>
              <a:rPr lang="en-GB" sz="1400" dirty="0"/>
              <a:t> or handle pretty much every common data storage type (you'll have to search R + data type) to find the package.</a:t>
            </a:r>
          </a:p>
          <a:p>
            <a:pPr fontAlgn="base"/>
            <a:endParaRPr lang="en-GB" sz="300" b="1" dirty="0" smtClean="0"/>
          </a:p>
          <a:p>
            <a:pPr fontAlgn="base"/>
            <a:r>
              <a:rPr lang="en-GB" sz="1400" b="1" dirty="0" smtClean="0"/>
              <a:t>R </a:t>
            </a:r>
            <a:r>
              <a:rPr lang="en-GB" sz="1400" b="1" dirty="0"/>
              <a:t>can interact with APIs</a:t>
            </a:r>
            <a:r>
              <a:rPr lang="en-GB" sz="1400" dirty="0"/>
              <a:t>: Check out RCurl and httr for general purpose software, You can create an api from R code using </a:t>
            </a:r>
            <a:r>
              <a:rPr lang="en-GB" sz="1400" dirty="0" err="1">
                <a:hlinkClick r:id="rId3"/>
              </a:rPr>
              <a:t>yhat</a:t>
            </a:r>
            <a:r>
              <a:rPr lang="en-GB" sz="1400" dirty="0"/>
              <a:t>.</a:t>
            </a:r>
          </a:p>
          <a:p>
            <a:pPr fontAlgn="base"/>
            <a:endParaRPr lang="en-GB" sz="300" b="1" dirty="0" smtClean="0"/>
          </a:p>
          <a:p>
            <a:pPr fontAlgn="base"/>
            <a:r>
              <a:rPr lang="en-GB" sz="1400" b="1" dirty="0" smtClean="0"/>
              <a:t>R </a:t>
            </a:r>
            <a:r>
              <a:rPr lang="en-GB" sz="1400" b="1" dirty="0"/>
              <a:t>can build apps/interactive graphics: </a:t>
            </a:r>
            <a:r>
              <a:rPr lang="en-GB" sz="1400" dirty="0"/>
              <a:t>Some pretty cool things have already been built with shiny, rCharts interfaces with a ton of interactive graphics packages</a:t>
            </a:r>
            <a:r>
              <a:rPr lang="en-GB" sz="1400" dirty="0" smtClean="0"/>
              <a:t>.</a:t>
            </a:r>
          </a:p>
          <a:p>
            <a:pPr fontAlgn="base"/>
            <a:endParaRPr lang="en-GB" sz="300" dirty="0"/>
          </a:p>
          <a:p>
            <a:pPr fontAlgn="base"/>
            <a:r>
              <a:rPr lang="en-GB" sz="1400" b="1" dirty="0"/>
              <a:t>R can play with Hadoop: </a:t>
            </a:r>
            <a:r>
              <a:rPr lang="en-GB" sz="1400" dirty="0"/>
              <a:t>Check out the </a:t>
            </a:r>
            <a:r>
              <a:rPr lang="en-GB" sz="1400" dirty="0" err="1">
                <a:hlinkClick r:id="rId4"/>
              </a:rPr>
              <a:t>rhadoop</a:t>
            </a:r>
            <a:r>
              <a:rPr lang="en-GB" sz="1400" dirty="0">
                <a:hlinkClick r:id="rId4"/>
              </a:rPr>
              <a:t> wiki</a:t>
            </a:r>
            <a:r>
              <a:rPr lang="en-GB" sz="1400" dirty="0"/>
              <a:t>.</a:t>
            </a:r>
          </a:p>
          <a:p>
            <a:pPr fontAlgn="base"/>
            <a:endParaRPr lang="en-GB" sz="1200" dirty="0"/>
          </a:p>
        </p:txBody>
      </p:sp>
      <p:sp>
        <p:nvSpPr>
          <p:cNvPr id="4"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pic>
        <p:nvPicPr>
          <p:cNvPr id="14340" name="Picture 4" descr="http://previews.123rf.com/images/dirkercken/dirkercken1310/dirkercken131000281/22914991-more-information-sign-additional-info-icon-read-more-button-Stock-Phot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20272" y="5012888"/>
            <a:ext cx="1362943" cy="1362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0083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z="4050" i="0" dirty="0"/>
              <a:t/>
            </a:r>
            <a:br>
              <a:rPr lang="en-GB" sz="4050" i="0" dirty="0"/>
            </a:br>
            <a:r>
              <a:rPr lang="en-GB" sz="4050" i="0" dirty="0"/>
              <a:t>Data Structures in R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0675" y="3096902"/>
            <a:ext cx="3591359" cy="2750582"/>
          </a:xfrm>
          <a:prstGeom prst="rect">
            <a:avLst/>
          </a:prstGeom>
        </p:spPr>
      </p:pic>
      <p:sp>
        <p:nvSpPr>
          <p:cNvPr id="5"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1507519000"/>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Resources available</a:t>
            </a:r>
            <a:endParaRPr lang="en-GB" dirty="0"/>
          </a:p>
        </p:txBody>
      </p:sp>
      <p:sp>
        <p:nvSpPr>
          <p:cNvPr id="3" name="Content Placeholder 2"/>
          <p:cNvSpPr>
            <a:spLocks noGrp="1"/>
          </p:cNvSpPr>
          <p:nvPr>
            <p:ph sz="quarter" idx="15"/>
          </p:nvPr>
        </p:nvSpPr>
        <p:spPr>
          <a:xfrm>
            <a:off x="510432" y="1175948"/>
            <a:ext cx="8077200" cy="3314700"/>
          </a:xfrm>
        </p:spPr>
        <p:txBody>
          <a:bodyPr/>
          <a:lstStyle/>
          <a:p>
            <a:r>
              <a:rPr lang="en-GB" sz="1400" dirty="0"/>
              <a:t>Get Started With R</a:t>
            </a:r>
          </a:p>
          <a:p>
            <a:r>
              <a:rPr lang="en-GB" sz="1400" dirty="0"/>
              <a:t>Here are three suggestions for </a:t>
            </a:r>
            <a:r>
              <a:rPr lang="en-GB" sz="1400" dirty="0" smtClean="0"/>
              <a:t>beginners</a:t>
            </a:r>
            <a:r>
              <a:rPr lang="en-GB" sz="1400" dirty="0"/>
              <a:t>.</a:t>
            </a:r>
          </a:p>
          <a:p>
            <a:r>
              <a:rPr lang="en-GB" sz="1400" dirty="0">
                <a:hlinkClick r:id="rId2"/>
              </a:rPr>
              <a:t>An Introduction to R</a:t>
            </a:r>
            <a:r>
              <a:rPr lang="en-GB" sz="1400" dirty="0"/>
              <a:t> – The free, “official” CRAN R Manual - https://cran.r-project.org/doc/manuals/R-intro.pdf</a:t>
            </a:r>
          </a:p>
          <a:p>
            <a:r>
              <a:rPr lang="en-GB" sz="1400" dirty="0">
                <a:hlinkClick r:id="rId3"/>
              </a:rPr>
              <a:t>Try R</a:t>
            </a:r>
            <a:r>
              <a:rPr lang="en-GB" sz="1400" dirty="0"/>
              <a:t> – a short course that lets you jump right in </a:t>
            </a:r>
            <a:r>
              <a:rPr lang="en-GB" sz="1400" dirty="0" smtClean="0"/>
              <a:t>- </a:t>
            </a:r>
            <a:r>
              <a:rPr lang="en-GB" sz="1400" dirty="0"/>
              <a:t>http://tryr.codeschool.com/</a:t>
            </a:r>
          </a:p>
          <a:p>
            <a:r>
              <a:rPr lang="en-GB" sz="1400" dirty="0">
                <a:hlinkClick r:id="rId4"/>
              </a:rPr>
              <a:t>Computing for Data Analysis</a:t>
            </a:r>
            <a:r>
              <a:rPr lang="en-GB" sz="1400" dirty="0"/>
              <a:t> – 4 weeks worth of videos from a popular </a:t>
            </a:r>
            <a:r>
              <a:rPr lang="en-GB" sz="1400" dirty="0">
                <a:hlinkClick r:id="rId5"/>
              </a:rPr>
              <a:t>Coursera</a:t>
            </a:r>
            <a:r>
              <a:rPr lang="en-GB" sz="1400" dirty="0"/>
              <a:t> course</a:t>
            </a:r>
          </a:p>
          <a:p>
            <a:r>
              <a:rPr lang="en-GB" sz="1400" dirty="0" smtClean="0">
                <a:hlinkClick r:id="rId6"/>
              </a:rPr>
              <a:t>Quick-R</a:t>
            </a:r>
            <a:r>
              <a:rPr lang="en-GB" sz="1400" dirty="0"/>
              <a:t> – P</a:t>
            </a:r>
            <a:r>
              <a:rPr lang="en-GB" sz="1400" dirty="0" smtClean="0"/>
              <a:t>ractical </a:t>
            </a:r>
            <a:r>
              <a:rPr lang="en-GB" sz="1400" dirty="0"/>
              <a:t>examples  http://www.statmethods.net/</a:t>
            </a:r>
          </a:p>
          <a:p>
            <a:r>
              <a:rPr lang="en-GB" sz="1400" dirty="0"/>
              <a:t>An Introduction to R for Data Mining recorded </a:t>
            </a:r>
            <a:r>
              <a:rPr lang="en-GB" sz="1400" dirty="0">
                <a:hlinkClick r:id="rId7"/>
              </a:rPr>
              <a:t>webinar</a:t>
            </a:r>
            <a:endParaRPr lang="en-GB" sz="1400" dirty="0"/>
          </a:p>
          <a:p>
            <a:endParaRPr lang="en-GB" sz="1400" dirty="0" smtClean="0"/>
          </a:p>
          <a:p>
            <a:r>
              <a:rPr lang="en-GB" sz="1400" dirty="0"/>
              <a:t> </a:t>
            </a:r>
            <a:r>
              <a:rPr lang="en-GB" sz="1400" dirty="0" smtClean="0"/>
              <a:t>Search online if you are interested in improving on your R skills.</a:t>
            </a:r>
            <a:endParaRPr lang="en-GB" sz="1400" dirty="0"/>
          </a:p>
          <a:p>
            <a:endParaRPr lang="en-GB" dirty="0"/>
          </a:p>
        </p:txBody>
      </p:sp>
      <p:sp>
        <p:nvSpPr>
          <p:cNvPr id="4"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pic>
        <p:nvPicPr>
          <p:cNvPr id="13314" name="Picture 2" descr="https://lms.tuit.co.za/courses/103/files/12930/preview?verifier=DSRTJHMig1uIPsCJwCMbGFyOGsqPeUnvpNQvT2Z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91200" y="4221088"/>
            <a:ext cx="2483537" cy="1887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1139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100" i="0" dirty="0"/>
              <a:t>Basic data structures in R</a:t>
            </a:r>
            <a:endParaRPr lang="en-GB" sz="2100" dirty="0"/>
          </a:p>
        </p:txBody>
      </p:sp>
      <p:sp>
        <p:nvSpPr>
          <p:cNvPr id="3" name="Content Placeholder 2"/>
          <p:cNvSpPr>
            <a:spLocks noGrp="1"/>
          </p:cNvSpPr>
          <p:nvPr>
            <p:ph sz="quarter" idx="15"/>
          </p:nvPr>
        </p:nvSpPr>
        <p:spPr/>
        <p:txBody>
          <a:bodyPr/>
          <a:lstStyle/>
          <a:p>
            <a:pPr marL="8573" indent="-214313">
              <a:buFont typeface="Arial" panose="020B0604020202020204" pitchFamily="34" charset="0"/>
              <a:buChar char="•"/>
            </a:pPr>
            <a:r>
              <a:rPr lang="en-GB" sz="1400" dirty="0"/>
              <a:t>Vector</a:t>
            </a:r>
          </a:p>
          <a:p>
            <a:pPr marL="8573" indent="-214313">
              <a:buFont typeface="Arial" panose="020B0604020202020204" pitchFamily="34" charset="0"/>
              <a:buChar char="•"/>
            </a:pPr>
            <a:r>
              <a:rPr lang="en-GB" sz="1400" dirty="0"/>
              <a:t>Matrix</a:t>
            </a:r>
          </a:p>
          <a:p>
            <a:pPr marL="8573" indent="-214313">
              <a:buFont typeface="Arial" panose="020B0604020202020204" pitchFamily="34" charset="0"/>
              <a:buChar char="•"/>
            </a:pPr>
            <a:r>
              <a:rPr lang="en-GB" sz="1400" dirty="0"/>
              <a:t>Array</a:t>
            </a:r>
          </a:p>
          <a:p>
            <a:pPr marL="8573" indent="-214313">
              <a:buFont typeface="Arial" panose="020B0604020202020204" pitchFamily="34" charset="0"/>
              <a:buChar char="•"/>
            </a:pPr>
            <a:r>
              <a:rPr lang="en-GB" sz="1400" dirty="0"/>
              <a:t>Data Frame</a:t>
            </a:r>
          </a:p>
          <a:p>
            <a:pPr marL="8573" indent="-214313">
              <a:buFont typeface="Arial" panose="020B0604020202020204" pitchFamily="34" charset="0"/>
              <a:buChar char="•"/>
            </a:pPr>
            <a:r>
              <a:rPr lang="en-GB" sz="1400" dirty="0"/>
              <a:t>List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3079" y="2713629"/>
            <a:ext cx="6017631" cy="2887072"/>
          </a:xfrm>
          <a:prstGeom prst="rect">
            <a:avLst/>
          </a:prstGeom>
        </p:spPr>
      </p:pic>
      <p:sp>
        <p:nvSpPr>
          <p:cNvPr id="5"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31334729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0" dirty="0" smtClean="0"/>
              <a:t>Vectors in R</a:t>
            </a:r>
            <a:endParaRPr lang="en-GB" dirty="0"/>
          </a:p>
        </p:txBody>
      </p:sp>
      <p:sp>
        <p:nvSpPr>
          <p:cNvPr id="3" name="Content Placeholder 2"/>
          <p:cNvSpPr>
            <a:spLocks noGrp="1"/>
          </p:cNvSpPr>
          <p:nvPr>
            <p:ph sz="quarter" idx="15"/>
          </p:nvPr>
        </p:nvSpPr>
        <p:spPr>
          <a:xfrm>
            <a:off x="533400" y="1828800"/>
            <a:ext cx="8077200" cy="3314700"/>
          </a:xfrm>
        </p:spPr>
        <p:txBody>
          <a:bodyPr/>
          <a:lstStyle/>
          <a:p>
            <a:pPr marL="8573" indent="-214313">
              <a:buFont typeface="Arial" panose="020B0604020202020204" pitchFamily="34" charset="0"/>
              <a:buChar char="•"/>
            </a:pPr>
            <a:r>
              <a:rPr lang="en-GB" sz="1400" dirty="0"/>
              <a:t>Vector is a sequence of data elements of the same basic type. </a:t>
            </a:r>
          </a:p>
          <a:p>
            <a:pPr marL="8573" indent="-214313">
              <a:buFont typeface="Arial" panose="020B0604020202020204" pitchFamily="34" charset="0"/>
              <a:buChar char="•"/>
            </a:pPr>
            <a:r>
              <a:rPr lang="en-GB" sz="1400" dirty="0"/>
              <a:t>Vectors can be created using the c() function. </a:t>
            </a:r>
          </a:p>
          <a:p>
            <a:pPr marL="8573" indent="-214313">
              <a:buFont typeface="Arial" panose="020B0604020202020204" pitchFamily="34" charset="0"/>
              <a:buChar char="•"/>
            </a:pPr>
            <a:r>
              <a:rPr lang="en-GB" sz="1400" dirty="0"/>
              <a:t>Types - integer, numeric, logical, character, complex. Type can be confirmed using the class() function.</a:t>
            </a:r>
          </a:p>
          <a:p>
            <a:pPr marL="8573" indent="-214313">
              <a:buFont typeface="Arial" panose="020B0604020202020204" pitchFamily="34" charset="0"/>
              <a:buChar char="•"/>
            </a:pPr>
            <a:endParaRPr lang="en-GB" sz="1350" dirty="0"/>
          </a:p>
          <a:p>
            <a:r>
              <a:rPr lang="en-GB" sz="1350" dirty="0"/>
              <a:t>Here are some of the examples:</a:t>
            </a:r>
          </a:p>
          <a:p>
            <a:endParaRPr lang="en-GB" sz="1350" dirty="0"/>
          </a:p>
          <a:p>
            <a:endParaRPr lang="en-GB" sz="1350" dirty="0"/>
          </a:p>
        </p:txBody>
      </p:sp>
      <p:pic>
        <p:nvPicPr>
          <p:cNvPr id="4" name="Picture 3"/>
          <p:cNvPicPr>
            <a:picLocks noChangeAspect="1"/>
          </p:cNvPicPr>
          <p:nvPr/>
        </p:nvPicPr>
        <p:blipFill>
          <a:blip r:embed="rId2"/>
          <a:stretch>
            <a:fillRect/>
          </a:stretch>
        </p:blipFill>
        <p:spPr>
          <a:xfrm>
            <a:off x="1403647" y="3601450"/>
            <a:ext cx="4181338" cy="2419838"/>
          </a:xfrm>
          <a:prstGeom prst="rect">
            <a:avLst/>
          </a:prstGeom>
        </p:spPr>
        <p:style>
          <a:lnRef idx="3">
            <a:schemeClr val="lt1"/>
          </a:lnRef>
          <a:fillRef idx="1">
            <a:schemeClr val="accent2"/>
          </a:fillRef>
          <a:effectRef idx="1">
            <a:schemeClr val="accent2"/>
          </a:effectRef>
          <a:fontRef idx="minor">
            <a:schemeClr val="lt1"/>
          </a:fontRef>
        </p:style>
      </p:pic>
      <p:sp>
        <p:nvSpPr>
          <p:cNvPr id="5"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29084337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Todays Agenda</a:t>
            </a:r>
            <a:endParaRPr lang="en-GB" dirty="0"/>
          </a:p>
        </p:txBody>
      </p:sp>
      <p:sp>
        <p:nvSpPr>
          <p:cNvPr id="3" name="Content Placeholder 2"/>
          <p:cNvSpPr>
            <a:spLocks noGrp="1"/>
          </p:cNvSpPr>
          <p:nvPr>
            <p:ph sz="quarter" idx="15"/>
          </p:nvPr>
        </p:nvSpPr>
        <p:spPr>
          <a:xfrm>
            <a:off x="533400" y="1450079"/>
            <a:ext cx="8077200" cy="4419600"/>
          </a:xfrm>
        </p:spPr>
        <p:txBody>
          <a:bodyPr/>
          <a:lstStyle/>
          <a:p>
            <a:pPr marL="457200" lvl="1" indent="-457200">
              <a:buFont typeface="+mj-lt"/>
              <a:buAutoNum type="arabicPeriod"/>
            </a:pPr>
            <a:r>
              <a:rPr lang="en-GB" dirty="0" smtClean="0"/>
              <a:t>Introduction to R</a:t>
            </a:r>
          </a:p>
          <a:p>
            <a:pPr marL="457200" lvl="1" indent="-457200">
              <a:buFont typeface="+mj-lt"/>
              <a:buAutoNum type="arabicPeriod"/>
            </a:pPr>
            <a:endParaRPr lang="en-GB" dirty="0"/>
          </a:p>
          <a:p>
            <a:pPr marL="457200" lvl="1" indent="-457200">
              <a:buFont typeface="+mj-lt"/>
              <a:buAutoNum type="arabicPeriod"/>
            </a:pPr>
            <a:r>
              <a:rPr lang="en-GB" dirty="0" smtClean="0"/>
              <a:t>Basic Commands</a:t>
            </a:r>
          </a:p>
          <a:p>
            <a:pPr marL="457200" lvl="1" indent="-457200">
              <a:buFont typeface="+mj-lt"/>
              <a:buAutoNum type="arabicPeriod"/>
            </a:pPr>
            <a:endParaRPr lang="en-GB" dirty="0"/>
          </a:p>
          <a:p>
            <a:pPr marL="457200" lvl="1" indent="-457200">
              <a:buFont typeface="+mj-lt"/>
              <a:buAutoNum type="arabicPeriod"/>
            </a:pPr>
            <a:r>
              <a:rPr lang="en-GB" dirty="0" smtClean="0"/>
              <a:t>Packages in R</a:t>
            </a:r>
          </a:p>
          <a:p>
            <a:pPr marL="457200" lvl="1" indent="-457200">
              <a:buFont typeface="+mj-lt"/>
              <a:buAutoNum type="arabicPeriod"/>
            </a:pPr>
            <a:endParaRPr lang="en-GB" dirty="0"/>
          </a:p>
          <a:p>
            <a:pPr marL="457200" lvl="1" indent="-457200">
              <a:buFont typeface="+mj-lt"/>
              <a:buAutoNum type="arabicPeriod"/>
            </a:pPr>
            <a:r>
              <a:rPr lang="en-GB" dirty="0" smtClean="0"/>
              <a:t>Loops in R</a:t>
            </a:r>
          </a:p>
          <a:p>
            <a:pPr marL="457200" lvl="1" indent="-457200">
              <a:buFont typeface="+mj-lt"/>
              <a:buAutoNum type="arabicPeriod"/>
            </a:pPr>
            <a:endParaRPr lang="en-GB" dirty="0"/>
          </a:p>
          <a:p>
            <a:pPr marL="457200" lvl="1" indent="-457200">
              <a:buFont typeface="+mj-lt"/>
              <a:buAutoNum type="arabicPeriod"/>
            </a:pPr>
            <a:r>
              <a:rPr lang="en-GB" dirty="0" smtClean="0"/>
              <a:t>Functions in R</a:t>
            </a:r>
          </a:p>
          <a:p>
            <a:pPr marL="457200" lvl="1" indent="-457200">
              <a:buFont typeface="+mj-lt"/>
              <a:buAutoNum type="arabicPeriod"/>
            </a:pPr>
            <a:endParaRPr lang="en-GB" dirty="0"/>
          </a:p>
          <a:p>
            <a:pPr marL="457200" lvl="1" indent="-457200">
              <a:buFont typeface="+mj-lt"/>
              <a:buAutoNum type="arabicPeriod"/>
            </a:pPr>
            <a:r>
              <a:rPr lang="en-GB" dirty="0" smtClean="0"/>
              <a:t>Exercises</a:t>
            </a:r>
          </a:p>
          <a:p>
            <a:pPr indent="0"/>
            <a:endParaRPr lang="en-GB" dirty="0" smtClean="0"/>
          </a:p>
          <a:p>
            <a:endParaRPr lang="en-GB" dirty="0" smtClean="0"/>
          </a:p>
          <a:p>
            <a:endParaRPr lang="en-GB" dirty="0"/>
          </a:p>
        </p:txBody>
      </p:sp>
      <p:sp>
        <p:nvSpPr>
          <p:cNvPr id="7" name="Slide Number Placeholder 6"/>
          <p:cNvSpPr>
            <a:spLocks noGrp="1"/>
          </p:cNvSpPr>
          <p:nvPr>
            <p:ph type="sldNum" sz="quarter" idx="4"/>
          </p:nvPr>
        </p:nvSpPr>
        <p:spPr/>
        <p:txBody>
          <a:bodyPr/>
          <a:lstStyle/>
          <a:p>
            <a:fld id="{9EBD5762-3BDC-484D-9503-7EA6D5A9A8CE}" type="slidenum">
              <a:rPr lang="en-GB" smtClean="0"/>
              <a:pPr/>
              <a:t>2</a:t>
            </a:fld>
            <a:endParaRPr lang="en-GB" dirty="0"/>
          </a:p>
        </p:txBody>
      </p:sp>
      <p:sp>
        <p:nvSpPr>
          <p:cNvPr id="8" name="Date Placeholder 7"/>
          <p:cNvSpPr>
            <a:spLocks noGrp="1"/>
          </p:cNvSpPr>
          <p:nvPr>
            <p:ph type="dt" sz="half" idx="2"/>
          </p:nvPr>
        </p:nvSpPr>
        <p:spPr/>
        <p:txBody>
          <a:bodyPr/>
          <a:lstStyle/>
          <a:p>
            <a:r>
              <a:rPr lang="en-GB" dirty="0" smtClean="0"/>
              <a:t>March 2016</a:t>
            </a:r>
            <a:endParaRPr lang="en-GB" dirty="0"/>
          </a:p>
        </p:txBody>
      </p:sp>
      <p:sp>
        <p:nvSpPr>
          <p:cNvPr id="9" name="Footer Placeholder 8"/>
          <p:cNvSpPr>
            <a:spLocks noGrp="1"/>
          </p:cNvSpPr>
          <p:nvPr>
            <p:ph type="ftr" sz="quarter" idx="3"/>
          </p:nvPr>
        </p:nvSpPr>
        <p:spPr/>
        <p:txBody>
          <a:bodyPr/>
          <a:lstStyle/>
          <a:p>
            <a:r>
              <a:rPr lang="en-GB" dirty="0" smtClean="0"/>
              <a:t>R Training - Basic</a:t>
            </a:r>
            <a:endParaRPr lang="en-GB" dirty="0"/>
          </a:p>
        </p:txBody>
      </p:sp>
      <p:pic>
        <p:nvPicPr>
          <p:cNvPr id="1026" name="Picture 2" descr="https://climate.usurf.usu.edu/CPASW/agenda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4088" y="2873772"/>
            <a:ext cx="3108336" cy="2995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8063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0" dirty="0" smtClean="0"/>
              <a:t>Matrix in R</a:t>
            </a:r>
            <a:endParaRPr lang="en-GB" dirty="0"/>
          </a:p>
        </p:txBody>
      </p:sp>
      <p:sp>
        <p:nvSpPr>
          <p:cNvPr id="3" name="Content Placeholder 2"/>
          <p:cNvSpPr>
            <a:spLocks noGrp="1"/>
          </p:cNvSpPr>
          <p:nvPr>
            <p:ph sz="quarter" idx="15"/>
          </p:nvPr>
        </p:nvSpPr>
        <p:spPr>
          <a:xfrm>
            <a:off x="533400" y="1828800"/>
            <a:ext cx="8077200" cy="3314700"/>
          </a:xfrm>
        </p:spPr>
        <p:txBody>
          <a:bodyPr/>
          <a:lstStyle/>
          <a:p>
            <a:pPr marL="8573" indent="-214313">
              <a:buFont typeface="Arial" panose="020B0604020202020204" pitchFamily="34" charset="0"/>
              <a:buChar char="•"/>
            </a:pPr>
            <a:r>
              <a:rPr lang="en-GB" sz="1400" dirty="0"/>
              <a:t>Matrix is a collection of data elements arranged in a two-dimensional rectangular layout. </a:t>
            </a:r>
          </a:p>
          <a:p>
            <a:pPr marL="8573" indent="-214313">
              <a:buFont typeface="Arial" panose="020B0604020202020204" pitchFamily="34" charset="0"/>
              <a:buChar char="•"/>
            </a:pPr>
            <a:r>
              <a:rPr lang="en-GB" sz="1400" dirty="0"/>
              <a:t>Matrices can be created using the matrix() function. </a:t>
            </a:r>
          </a:p>
          <a:p>
            <a:pPr marL="8573" indent="-214313">
              <a:buFont typeface="Arial" panose="020B0604020202020204" pitchFamily="34" charset="0"/>
              <a:buChar char="•"/>
            </a:pPr>
            <a:r>
              <a:rPr lang="en-GB" sz="1400" dirty="0"/>
              <a:t>Syntax:   </a:t>
            </a:r>
            <a:r>
              <a:rPr lang="en-GB" sz="1100" b="1" dirty="0"/>
              <a:t>matrix(</a:t>
            </a:r>
            <a:r>
              <a:rPr lang="en-GB" sz="1100" i="1" dirty="0"/>
              <a:t>vector</a:t>
            </a:r>
            <a:r>
              <a:rPr lang="en-GB" sz="1100" dirty="0"/>
              <a:t>, </a:t>
            </a:r>
            <a:r>
              <a:rPr lang="en-GB" sz="1100" b="1" dirty="0" err="1"/>
              <a:t>nrow</a:t>
            </a:r>
            <a:r>
              <a:rPr lang="en-GB" sz="1100" b="1" dirty="0"/>
              <a:t>=</a:t>
            </a:r>
            <a:r>
              <a:rPr lang="en-GB" sz="1100" i="1" dirty="0"/>
              <a:t>r</a:t>
            </a:r>
            <a:r>
              <a:rPr lang="en-GB" sz="1100" dirty="0"/>
              <a:t>, </a:t>
            </a:r>
            <a:r>
              <a:rPr lang="en-GB" sz="1100" b="1" dirty="0" err="1"/>
              <a:t>ncol</a:t>
            </a:r>
            <a:r>
              <a:rPr lang="en-GB" sz="1100" b="1" dirty="0"/>
              <a:t>=</a:t>
            </a:r>
            <a:r>
              <a:rPr lang="en-GB" sz="1100" i="1" dirty="0"/>
              <a:t>c</a:t>
            </a:r>
            <a:r>
              <a:rPr lang="en-GB" sz="1100" dirty="0"/>
              <a:t>, </a:t>
            </a:r>
            <a:r>
              <a:rPr lang="en-GB" sz="1100" b="1" dirty="0" err="1"/>
              <a:t>byrow</a:t>
            </a:r>
            <a:r>
              <a:rPr lang="en-GB" sz="1100" b="1" dirty="0"/>
              <a:t>=</a:t>
            </a:r>
            <a:r>
              <a:rPr lang="en-GB" sz="1100" i="1" dirty="0"/>
              <a:t>FALSE</a:t>
            </a:r>
            <a:r>
              <a:rPr lang="en-GB" sz="1100" dirty="0"/>
              <a:t>, </a:t>
            </a:r>
            <a:r>
              <a:rPr lang="en-GB" sz="1100" b="1" dirty="0"/>
              <a:t/>
            </a:r>
            <a:br>
              <a:rPr lang="en-GB" sz="1100" b="1" dirty="0"/>
            </a:br>
            <a:r>
              <a:rPr lang="en-GB" sz="1100" b="1" dirty="0"/>
              <a:t>                                                                        </a:t>
            </a:r>
            <a:r>
              <a:rPr lang="en-GB" sz="1100" b="1" dirty="0" err="1"/>
              <a:t>dimnames</a:t>
            </a:r>
            <a:r>
              <a:rPr lang="en-GB" sz="1100" b="1" dirty="0"/>
              <a:t>=list(</a:t>
            </a:r>
            <a:r>
              <a:rPr lang="en-GB" sz="1100" i="1" dirty="0" err="1"/>
              <a:t>char_vector_rownames</a:t>
            </a:r>
            <a:r>
              <a:rPr lang="en-GB" sz="1100" dirty="0"/>
              <a:t>, </a:t>
            </a:r>
            <a:r>
              <a:rPr lang="en-GB" sz="1100" i="1" dirty="0" err="1"/>
              <a:t>char_vector_colnames</a:t>
            </a:r>
            <a:r>
              <a:rPr lang="en-GB" sz="1100" b="1" dirty="0"/>
              <a:t>)) </a:t>
            </a:r>
            <a:endParaRPr lang="en-GB" sz="1100" dirty="0"/>
          </a:p>
          <a:p>
            <a:endParaRPr lang="en-GB" sz="1400" dirty="0"/>
          </a:p>
          <a:p>
            <a:r>
              <a:rPr lang="en-GB" sz="1400" dirty="0"/>
              <a:t>Here are some of the examples:</a:t>
            </a:r>
          </a:p>
          <a:p>
            <a:endParaRPr lang="en-GB" sz="1350" dirty="0"/>
          </a:p>
          <a:p>
            <a:endParaRPr lang="en-GB" sz="1350" dirty="0"/>
          </a:p>
        </p:txBody>
      </p:sp>
      <p:pic>
        <p:nvPicPr>
          <p:cNvPr id="6" name="Picture 5"/>
          <p:cNvPicPr>
            <a:picLocks noChangeAspect="1"/>
          </p:cNvPicPr>
          <p:nvPr/>
        </p:nvPicPr>
        <p:blipFill>
          <a:blip r:embed="rId2"/>
          <a:stretch>
            <a:fillRect/>
          </a:stretch>
        </p:blipFill>
        <p:spPr>
          <a:xfrm>
            <a:off x="938645" y="3581617"/>
            <a:ext cx="6955848" cy="1898686"/>
          </a:xfrm>
          <a:prstGeom prst="rect">
            <a:avLst/>
          </a:prstGeom>
        </p:spPr>
        <p:style>
          <a:lnRef idx="3">
            <a:schemeClr val="lt1"/>
          </a:lnRef>
          <a:fillRef idx="1">
            <a:schemeClr val="accent2"/>
          </a:fillRef>
          <a:effectRef idx="1">
            <a:schemeClr val="accent2"/>
          </a:effectRef>
          <a:fontRef idx="minor">
            <a:schemeClr val="lt1"/>
          </a:fontRef>
        </p:style>
      </p:pic>
      <p:sp>
        <p:nvSpPr>
          <p:cNvPr id="5"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12115908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0" dirty="0" smtClean="0"/>
              <a:t>Array in R</a:t>
            </a:r>
            <a:endParaRPr lang="en-GB" dirty="0"/>
          </a:p>
        </p:txBody>
      </p:sp>
      <p:sp>
        <p:nvSpPr>
          <p:cNvPr id="3" name="Content Placeholder 2"/>
          <p:cNvSpPr>
            <a:spLocks noGrp="1"/>
          </p:cNvSpPr>
          <p:nvPr>
            <p:ph sz="quarter" idx="15"/>
          </p:nvPr>
        </p:nvSpPr>
        <p:spPr>
          <a:xfrm>
            <a:off x="533400" y="1828800"/>
            <a:ext cx="8077200" cy="3314700"/>
          </a:xfrm>
        </p:spPr>
        <p:txBody>
          <a:bodyPr/>
          <a:lstStyle/>
          <a:p>
            <a:pPr marL="8573" indent="-214313">
              <a:buFont typeface="Arial" panose="020B0604020202020204" pitchFamily="34" charset="0"/>
              <a:buChar char="•"/>
            </a:pPr>
            <a:r>
              <a:rPr lang="en-GB" sz="1400" dirty="0"/>
              <a:t>Array is composed of n dimensions where each dimension is a vector of objects of same type. </a:t>
            </a:r>
          </a:p>
          <a:p>
            <a:pPr marL="8573" indent="-214313">
              <a:buFont typeface="Arial" panose="020B0604020202020204" pitchFamily="34" charset="0"/>
              <a:buChar char="•"/>
            </a:pPr>
            <a:r>
              <a:rPr lang="en-GB" sz="1400" dirty="0"/>
              <a:t>Arrays can be created using the array() function. </a:t>
            </a:r>
          </a:p>
          <a:p>
            <a:pPr marL="8573" indent="-214313">
              <a:buFont typeface="Arial" panose="020B0604020202020204" pitchFamily="34" charset="0"/>
              <a:buChar char="•"/>
            </a:pPr>
            <a:r>
              <a:rPr lang="en-GB" sz="1400" dirty="0"/>
              <a:t>Syntax:  array(data = NA, dim = length(data), </a:t>
            </a:r>
            <a:r>
              <a:rPr lang="en-GB" sz="1400" dirty="0" err="1"/>
              <a:t>dimnames</a:t>
            </a:r>
            <a:r>
              <a:rPr lang="en-GB" sz="1400" dirty="0"/>
              <a:t> = NULL)</a:t>
            </a:r>
          </a:p>
          <a:p>
            <a:pPr marL="8573" indent="-214313">
              <a:buFont typeface="Arial" panose="020B0604020202020204" pitchFamily="34" charset="0"/>
              <a:buChar char="•"/>
            </a:pPr>
            <a:endParaRPr lang="en-GB" sz="1400" dirty="0"/>
          </a:p>
          <a:p>
            <a:r>
              <a:rPr lang="en-GB" sz="1400" dirty="0"/>
              <a:t>Here are some of the examples:</a:t>
            </a:r>
          </a:p>
          <a:p>
            <a:endParaRPr lang="en-GB" sz="1350" dirty="0"/>
          </a:p>
          <a:p>
            <a:endParaRPr lang="en-GB" sz="1350" dirty="0"/>
          </a:p>
        </p:txBody>
      </p:sp>
      <p:pic>
        <p:nvPicPr>
          <p:cNvPr id="8" name="Picture 7"/>
          <p:cNvPicPr>
            <a:picLocks noChangeAspect="1"/>
          </p:cNvPicPr>
          <p:nvPr/>
        </p:nvPicPr>
        <p:blipFill>
          <a:blip r:embed="rId2"/>
          <a:stretch>
            <a:fillRect/>
          </a:stretch>
        </p:blipFill>
        <p:spPr>
          <a:xfrm>
            <a:off x="4782092" y="3486150"/>
            <a:ext cx="2863020" cy="2087834"/>
          </a:xfrm>
          <a:prstGeom prst="rect">
            <a:avLst/>
          </a:prstGeom>
        </p:spPr>
        <p:style>
          <a:lnRef idx="3">
            <a:schemeClr val="lt1"/>
          </a:lnRef>
          <a:fillRef idx="1">
            <a:schemeClr val="accent2"/>
          </a:fillRef>
          <a:effectRef idx="1">
            <a:schemeClr val="accent2"/>
          </a:effectRef>
          <a:fontRef idx="minor">
            <a:schemeClr val="lt1"/>
          </a:fontRef>
        </p:style>
      </p:pic>
      <p:pic>
        <p:nvPicPr>
          <p:cNvPr id="9" name="Picture 8"/>
          <p:cNvPicPr>
            <a:picLocks noChangeAspect="1"/>
          </p:cNvPicPr>
          <p:nvPr/>
        </p:nvPicPr>
        <p:blipFill>
          <a:blip r:embed="rId3"/>
          <a:stretch>
            <a:fillRect/>
          </a:stretch>
        </p:blipFill>
        <p:spPr>
          <a:xfrm>
            <a:off x="1007540" y="3486150"/>
            <a:ext cx="2353630" cy="916999"/>
          </a:xfrm>
          <a:prstGeom prst="rect">
            <a:avLst/>
          </a:prstGeom>
        </p:spPr>
        <p:style>
          <a:lnRef idx="3">
            <a:schemeClr val="lt1"/>
          </a:lnRef>
          <a:fillRef idx="1">
            <a:schemeClr val="accent2"/>
          </a:fillRef>
          <a:effectRef idx="1">
            <a:schemeClr val="accent2"/>
          </a:effectRef>
          <a:fontRef idx="minor">
            <a:schemeClr val="lt1"/>
          </a:fontRef>
        </p:style>
      </p:pic>
      <p:sp>
        <p:nvSpPr>
          <p:cNvPr id="6"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5505309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0" dirty="0" smtClean="0"/>
              <a:t>Data frame in R</a:t>
            </a:r>
            <a:endParaRPr lang="en-GB" dirty="0"/>
          </a:p>
        </p:txBody>
      </p:sp>
      <p:sp>
        <p:nvSpPr>
          <p:cNvPr id="3" name="Content Placeholder 2"/>
          <p:cNvSpPr>
            <a:spLocks noGrp="1"/>
          </p:cNvSpPr>
          <p:nvPr>
            <p:ph sz="quarter" idx="15"/>
          </p:nvPr>
        </p:nvSpPr>
        <p:spPr>
          <a:xfrm>
            <a:off x="533400" y="1828800"/>
            <a:ext cx="8077200" cy="3314700"/>
          </a:xfrm>
        </p:spPr>
        <p:txBody>
          <a:bodyPr/>
          <a:lstStyle/>
          <a:p>
            <a:pPr marL="8573" indent="-214313">
              <a:buFont typeface="Arial" panose="020B0604020202020204" pitchFamily="34" charset="0"/>
              <a:buChar char="•"/>
            </a:pPr>
            <a:r>
              <a:rPr lang="en-GB" sz="1400" dirty="0"/>
              <a:t>Data frame is a vector of equal length, and is used for storing data tables. </a:t>
            </a:r>
          </a:p>
          <a:p>
            <a:pPr marL="8573" indent="-214313">
              <a:buFont typeface="Arial" panose="020B0604020202020204" pitchFamily="34" charset="0"/>
              <a:buChar char="•"/>
            </a:pPr>
            <a:r>
              <a:rPr lang="en-GB" sz="1400" dirty="0"/>
              <a:t>Data frames can be created using the </a:t>
            </a:r>
            <a:r>
              <a:rPr lang="en-GB" sz="1400" dirty="0" err="1"/>
              <a:t>data.frame</a:t>
            </a:r>
            <a:r>
              <a:rPr lang="en-GB" sz="1400" dirty="0"/>
              <a:t>() function. </a:t>
            </a:r>
          </a:p>
          <a:p>
            <a:pPr marL="8573" indent="-214313">
              <a:buFont typeface="Arial" panose="020B0604020202020204" pitchFamily="34" charset="0"/>
              <a:buChar char="•"/>
            </a:pPr>
            <a:r>
              <a:rPr lang="en-GB" sz="1400" dirty="0"/>
              <a:t>Syntax:  </a:t>
            </a:r>
            <a:r>
              <a:rPr lang="en-GB" sz="1400" dirty="0" err="1"/>
              <a:t>data.frame</a:t>
            </a:r>
            <a:r>
              <a:rPr lang="en-GB" sz="1400" dirty="0"/>
              <a:t>(..., </a:t>
            </a:r>
            <a:r>
              <a:rPr lang="en-GB" sz="1400" dirty="0" err="1"/>
              <a:t>row.names</a:t>
            </a:r>
            <a:r>
              <a:rPr lang="en-GB" sz="1400" dirty="0"/>
              <a:t> = NULL, </a:t>
            </a:r>
            <a:r>
              <a:rPr lang="en-GB" sz="1400" dirty="0" err="1"/>
              <a:t>check.rows</a:t>
            </a:r>
            <a:r>
              <a:rPr lang="en-GB" sz="1400" dirty="0"/>
              <a:t> = FALSE, </a:t>
            </a:r>
            <a:r>
              <a:rPr lang="en-GB" sz="1400" dirty="0" err="1"/>
              <a:t>check.names</a:t>
            </a:r>
            <a:r>
              <a:rPr lang="en-GB" sz="1400" dirty="0"/>
              <a:t> = TRUE, </a:t>
            </a:r>
            <a:r>
              <a:rPr lang="en-GB" sz="1400" dirty="0" err="1"/>
              <a:t>fix.empty.names</a:t>
            </a:r>
            <a:r>
              <a:rPr lang="en-GB" sz="1400" dirty="0"/>
              <a:t> = TRUE,          </a:t>
            </a:r>
          </a:p>
          <a:p>
            <a:pPr indent="0"/>
            <a:r>
              <a:rPr lang="en-GB" sz="1400" dirty="0"/>
              <a:t>                                                              </a:t>
            </a:r>
            <a:r>
              <a:rPr lang="en-GB" sz="1400" dirty="0" err="1"/>
              <a:t>stringsAsFactors</a:t>
            </a:r>
            <a:r>
              <a:rPr lang="en-GB" sz="1400" dirty="0"/>
              <a:t> = </a:t>
            </a:r>
            <a:r>
              <a:rPr lang="en-GB" sz="1400" dirty="0" err="1"/>
              <a:t>default.stringsAsFactors</a:t>
            </a:r>
            <a:r>
              <a:rPr lang="en-GB" sz="1400" dirty="0"/>
              <a:t>())</a:t>
            </a:r>
          </a:p>
          <a:p>
            <a:pPr marL="8573" indent="-214313">
              <a:buFont typeface="Arial" panose="020B0604020202020204" pitchFamily="34" charset="0"/>
              <a:buChar char="•"/>
            </a:pPr>
            <a:endParaRPr lang="en-GB" sz="1350" dirty="0"/>
          </a:p>
          <a:p>
            <a:r>
              <a:rPr lang="en-GB" sz="1350" dirty="0"/>
              <a:t>Here are some of the examples:</a:t>
            </a:r>
          </a:p>
          <a:p>
            <a:endParaRPr lang="en-GB" sz="1350" dirty="0"/>
          </a:p>
          <a:p>
            <a:endParaRPr lang="en-GB" sz="1350" dirty="0"/>
          </a:p>
        </p:txBody>
      </p:sp>
      <p:pic>
        <p:nvPicPr>
          <p:cNvPr id="4" name="Picture 3"/>
          <p:cNvPicPr>
            <a:picLocks noChangeAspect="1"/>
          </p:cNvPicPr>
          <p:nvPr/>
        </p:nvPicPr>
        <p:blipFill>
          <a:blip r:embed="rId2"/>
          <a:stretch>
            <a:fillRect/>
          </a:stretch>
        </p:blipFill>
        <p:spPr>
          <a:xfrm>
            <a:off x="635655" y="4221088"/>
            <a:ext cx="2821781" cy="1430086"/>
          </a:xfrm>
          <a:prstGeom prst="rect">
            <a:avLst/>
          </a:prstGeom>
        </p:spPr>
        <p:style>
          <a:lnRef idx="3">
            <a:schemeClr val="lt1"/>
          </a:lnRef>
          <a:fillRef idx="1">
            <a:schemeClr val="accent2"/>
          </a:fillRef>
          <a:effectRef idx="1">
            <a:schemeClr val="accent2"/>
          </a:effectRef>
          <a:fontRef idx="minor">
            <a:schemeClr val="lt1"/>
          </a:fontRef>
        </p:style>
      </p:pic>
      <p:pic>
        <p:nvPicPr>
          <p:cNvPr id="5" name="Picture 4"/>
          <p:cNvPicPr>
            <a:picLocks noChangeAspect="1"/>
          </p:cNvPicPr>
          <p:nvPr/>
        </p:nvPicPr>
        <p:blipFill>
          <a:blip r:embed="rId3"/>
          <a:stretch>
            <a:fillRect/>
          </a:stretch>
        </p:blipFill>
        <p:spPr>
          <a:xfrm>
            <a:off x="4427984" y="4221088"/>
            <a:ext cx="4284872" cy="1430086"/>
          </a:xfrm>
          <a:prstGeom prst="rect">
            <a:avLst/>
          </a:prstGeom>
        </p:spPr>
        <p:style>
          <a:lnRef idx="3">
            <a:schemeClr val="lt1"/>
          </a:lnRef>
          <a:fillRef idx="1">
            <a:schemeClr val="accent2"/>
          </a:fillRef>
          <a:effectRef idx="1">
            <a:schemeClr val="accent2"/>
          </a:effectRef>
          <a:fontRef idx="minor">
            <a:schemeClr val="lt1"/>
          </a:fontRef>
        </p:style>
      </p:pic>
      <p:sp>
        <p:nvSpPr>
          <p:cNvPr id="6"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24256300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i="0" dirty="0" smtClean="0"/>
              <a:t>List in R</a:t>
            </a:r>
            <a:endParaRPr lang="en-GB" dirty="0"/>
          </a:p>
        </p:txBody>
      </p:sp>
      <p:sp>
        <p:nvSpPr>
          <p:cNvPr id="3" name="Content Placeholder 2"/>
          <p:cNvSpPr>
            <a:spLocks noGrp="1"/>
          </p:cNvSpPr>
          <p:nvPr>
            <p:ph sz="quarter" idx="15"/>
          </p:nvPr>
        </p:nvSpPr>
        <p:spPr>
          <a:xfrm>
            <a:off x="533400" y="1828800"/>
            <a:ext cx="8077200" cy="3314700"/>
          </a:xfrm>
        </p:spPr>
        <p:txBody>
          <a:bodyPr/>
          <a:lstStyle/>
          <a:p>
            <a:pPr marL="8573" indent="-214313">
              <a:buFont typeface="Arial" panose="020B0604020202020204" pitchFamily="34" charset="0"/>
              <a:buChar char="•"/>
            </a:pPr>
            <a:r>
              <a:rPr lang="en-GB" sz="1400" dirty="0"/>
              <a:t>List is an ordered collection of objects, and the objects in the list do not have to be of the same type or    </a:t>
            </a:r>
          </a:p>
          <a:p>
            <a:pPr indent="0"/>
            <a:r>
              <a:rPr lang="en-GB" sz="1400" dirty="0"/>
              <a:t>     length. </a:t>
            </a:r>
          </a:p>
          <a:p>
            <a:pPr marL="8573" indent="-214313">
              <a:buFont typeface="Arial" panose="020B0604020202020204" pitchFamily="34" charset="0"/>
              <a:buChar char="•"/>
            </a:pPr>
            <a:r>
              <a:rPr lang="en-GB" sz="1400" dirty="0"/>
              <a:t>Lists can be created using the list() function. </a:t>
            </a:r>
          </a:p>
          <a:p>
            <a:endParaRPr lang="en-GB" sz="1400" dirty="0"/>
          </a:p>
          <a:p>
            <a:r>
              <a:rPr lang="en-GB" sz="1400" dirty="0"/>
              <a:t>Here are some of the examples:</a:t>
            </a:r>
          </a:p>
          <a:p>
            <a:endParaRPr lang="en-GB" sz="1350" dirty="0"/>
          </a:p>
          <a:p>
            <a:endParaRPr lang="en-GB" sz="1350" dirty="0"/>
          </a:p>
        </p:txBody>
      </p:sp>
      <p:pic>
        <p:nvPicPr>
          <p:cNvPr id="6" name="Picture 5"/>
          <p:cNvPicPr>
            <a:picLocks noChangeAspect="1"/>
          </p:cNvPicPr>
          <p:nvPr/>
        </p:nvPicPr>
        <p:blipFill>
          <a:blip r:embed="rId2"/>
          <a:stretch>
            <a:fillRect/>
          </a:stretch>
        </p:blipFill>
        <p:spPr>
          <a:xfrm>
            <a:off x="827584" y="3717032"/>
            <a:ext cx="3370238" cy="2228851"/>
          </a:xfrm>
          <a:prstGeom prst="rect">
            <a:avLst/>
          </a:prstGeom>
        </p:spPr>
        <p:style>
          <a:lnRef idx="3">
            <a:schemeClr val="lt1"/>
          </a:lnRef>
          <a:fillRef idx="1">
            <a:schemeClr val="accent2"/>
          </a:fillRef>
          <a:effectRef idx="1">
            <a:schemeClr val="accent2"/>
          </a:effectRef>
          <a:fontRef idx="minor">
            <a:schemeClr val="lt1"/>
          </a:fontRef>
        </p:style>
      </p:pic>
      <p:pic>
        <p:nvPicPr>
          <p:cNvPr id="7" name="Picture 6"/>
          <p:cNvPicPr>
            <a:picLocks noChangeAspect="1"/>
          </p:cNvPicPr>
          <p:nvPr/>
        </p:nvPicPr>
        <p:blipFill>
          <a:blip r:embed="rId3"/>
          <a:stretch>
            <a:fillRect/>
          </a:stretch>
        </p:blipFill>
        <p:spPr>
          <a:xfrm>
            <a:off x="4722553" y="3717031"/>
            <a:ext cx="3050381" cy="2263187"/>
          </a:xfrm>
          <a:prstGeom prst="rect">
            <a:avLst/>
          </a:prstGeom>
        </p:spPr>
        <p:style>
          <a:lnRef idx="3">
            <a:schemeClr val="lt1"/>
          </a:lnRef>
          <a:fillRef idx="1">
            <a:schemeClr val="accent2"/>
          </a:fillRef>
          <a:effectRef idx="1">
            <a:schemeClr val="accent2"/>
          </a:effectRef>
          <a:fontRef idx="minor">
            <a:schemeClr val="lt1"/>
          </a:fontRef>
        </p:style>
      </p:pic>
      <p:sp>
        <p:nvSpPr>
          <p:cNvPr id="8"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3808730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692696"/>
            <a:ext cx="8077200" cy="1066800"/>
          </a:xfrm>
        </p:spPr>
        <p:txBody>
          <a:bodyPr/>
          <a:lstStyle/>
          <a:p>
            <a:r>
              <a:rPr lang="en-GB" dirty="0" smtClean="0"/>
              <a:t>Basic Commands</a:t>
            </a:r>
            <a:endParaRPr lang="en-GB" dirty="0"/>
          </a:p>
        </p:txBody>
      </p:sp>
      <p:sp>
        <p:nvSpPr>
          <p:cNvPr id="4" name="Footer Placeholder 3"/>
          <p:cNvSpPr>
            <a:spLocks noGrp="1"/>
          </p:cNvSpPr>
          <p:nvPr>
            <p:ph type="ftr" sz="quarter" idx="3"/>
          </p:nvPr>
        </p:nvSpPr>
        <p:spPr/>
        <p:txBody>
          <a:bodyPr/>
          <a:lstStyle/>
          <a:p>
            <a:r>
              <a:rPr lang="en-GB" dirty="0" smtClean="0"/>
              <a:t>R Training - Basic</a:t>
            </a:r>
            <a:endParaRPr lang="en-GB" dirty="0"/>
          </a:p>
        </p:txBody>
      </p:sp>
    </p:spTree>
    <p:extLst>
      <p:ext uri="{BB962C8B-B14F-4D97-AF65-F5344CB8AC3E}">
        <p14:creationId xmlns:p14="http://schemas.microsoft.com/office/powerpoint/2010/main" val="26249357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Basic Commands</a:t>
            </a:r>
            <a:endParaRPr lang="en-GB" dirty="0"/>
          </a:p>
        </p:txBody>
      </p:sp>
      <p:sp>
        <p:nvSpPr>
          <p:cNvPr id="3" name="Content Placeholder 2"/>
          <p:cNvSpPr>
            <a:spLocks noGrp="1"/>
          </p:cNvSpPr>
          <p:nvPr>
            <p:ph sz="quarter" idx="15"/>
          </p:nvPr>
        </p:nvSpPr>
        <p:spPr/>
        <p:txBody>
          <a:bodyPr/>
          <a:lstStyle/>
          <a:p>
            <a:pPr marL="457200" lvl="1" indent="-457200">
              <a:buFont typeface="+mj-lt"/>
              <a:buAutoNum type="arabicPeriod"/>
            </a:pPr>
            <a:r>
              <a:rPr lang="en-GB" dirty="0" smtClean="0"/>
              <a:t>Basic Arithmetic</a:t>
            </a:r>
          </a:p>
          <a:p>
            <a:pPr marL="457200" lvl="1" indent="-457200">
              <a:buFont typeface="+mj-lt"/>
              <a:buAutoNum type="arabicPeriod"/>
            </a:pPr>
            <a:endParaRPr lang="en-GB" dirty="0"/>
          </a:p>
          <a:p>
            <a:pPr marL="457200" lvl="1" indent="-457200">
              <a:buFont typeface="+mj-lt"/>
              <a:buAutoNum type="arabicPeriod"/>
            </a:pPr>
            <a:r>
              <a:rPr lang="en-GB" dirty="0"/>
              <a:t>Storing </a:t>
            </a:r>
            <a:r>
              <a:rPr lang="en-GB" dirty="0" smtClean="0"/>
              <a:t>variables</a:t>
            </a:r>
          </a:p>
          <a:p>
            <a:pPr marL="457200" lvl="1" indent="-457200">
              <a:buFont typeface="+mj-lt"/>
              <a:buAutoNum type="arabicPeriod"/>
            </a:pPr>
            <a:endParaRPr lang="en-GB" dirty="0"/>
          </a:p>
          <a:p>
            <a:pPr marL="457200" lvl="1" indent="-457200">
              <a:buFont typeface="+mj-lt"/>
              <a:buAutoNum type="arabicPeriod"/>
            </a:pPr>
            <a:r>
              <a:rPr lang="en-GB" dirty="0"/>
              <a:t>Using stored </a:t>
            </a:r>
            <a:r>
              <a:rPr lang="en-GB" dirty="0" smtClean="0"/>
              <a:t>variables</a:t>
            </a:r>
          </a:p>
          <a:p>
            <a:pPr marL="457200" lvl="1" indent="-457200">
              <a:buFont typeface="+mj-lt"/>
              <a:buAutoNum type="arabicPeriod"/>
            </a:pPr>
            <a:endParaRPr lang="en-GB" dirty="0"/>
          </a:p>
          <a:p>
            <a:pPr marL="457200" lvl="1" indent="-457200">
              <a:buFont typeface="+mj-lt"/>
              <a:buAutoNum type="arabicPeriod"/>
            </a:pPr>
            <a:r>
              <a:rPr lang="en-GB" dirty="0"/>
              <a:t>Creating vectors and </a:t>
            </a:r>
            <a:r>
              <a:rPr lang="en-GB" dirty="0" smtClean="0"/>
              <a:t>matrices</a:t>
            </a:r>
          </a:p>
          <a:p>
            <a:pPr indent="0"/>
            <a:endParaRPr lang="en-GB" dirty="0" smtClean="0"/>
          </a:p>
          <a:p>
            <a:endParaRPr lang="en-GB" dirty="0" smtClean="0"/>
          </a:p>
          <a:p>
            <a:endParaRPr lang="en-GB" dirty="0"/>
          </a:p>
        </p:txBody>
      </p:sp>
      <p:sp>
        <p:nvSpPr>
          <p:cNvPr id="9" name="Footer Placeholder 8"/>
          <p:cNvSpPr>
            <a:spLocks noGrp="1"/>
          </p:cNvSpPr>
          <p:nvPr>
            <p:ph type="ftr" sz="quarter" idx="3"/>
          </p:nvPr>
        </p:nvSpPr>
        <p:spPr/>
        <p:txBody>
          <a:bodyPr/>
          <a:lstStyle/>
          <a:p>
            <a:r>
              <a:rPr lang="en-GB" dirty="0" smtClean="0"/>
              <a:t>R Training - Basic</a:t>
            </a:r>
            <a:endParaRPr lang="en-GB" dirty="0"/>
          </a:p>
        </p:txBody>
      </p:sp>
      <p:pic>
        <p:nvPicPr>
          <p:cNvPr id="7170" name="Picture 2" descr="http://telkomgaming.co.za/wp-content/uploads/2015/03/android-voice-command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988840"/>
            <a:ext cx="3828593" cy="1701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60198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178" y="687794"/>
            <a:ext cx="8077200" cy="386845"/>
          </a:xfrm>
        </p:spPr>
        <p:txBody>
          <a:bodyPr/>
          <a:lstStyle/>
          <a:p>
            <a:r>
              <a:rPr lang="en-GB" dirty="0" smtClean="0"/>
              <a:t>Basic Arithmetic</a:t>
            </a:r>
            <a:endParaRPr lang="en-GB" dirty="0"/>
          </a:p>
        </p:txBody>
      </p:sp>
      <p:sp>
        <p:nvSpPr>
          <p:cNvPr id="3" name="Content Placeholder 2"/>
          <p:cNvSpPr>
            <a:spLocks noGrp="1"/>
          </p:cNvSpPr>
          <p:nvPr>
            <p:ph sz="quarter" idx="15"/>
          </p:nvPr>
        </p:nvSpPr>
        <p:spPr>
          <a:xfrm>
            <a:off x="490755" y="1196752"/>
            <a:ext cx="8077200" cy="5541581"/>
          </a:xfrm>
        </p:spPr>
        <p:txBody>
          <a:bodyPr/>
          <a:lstStyle/>
          <a:p>
            <a:r>
              <a:rPr lang="en-GB" sz="1400" dirty="0" smtClean="0"/>
              <a:t>R uses the same symbols as many other mathematical software packages</a:t>
            </a:r>
            <a:endParaRPr lang="en-GB" sz="1600" dirty="0"/>
          </a:p>
          <a:p>
            <a:endParaRPr lang="en-GB" sz="1600" dirty="0" smtClean="0"/>
          </a:p>
          <a:p>
            <a:endParaRPr lang="en-GB" sz="1600" dirty="0"/>
          </a:p>
          <a:p>
            <a:endParaRPr lang="en-GB" sz="1600" dirty="0" smtClean="0"/>
          </a:p>
          <a:p>
            <a:endParaRPr lang="en-GB" sz="1600" dirty="0"/>
          </a:p>
          <a:p>
            <a:endParaRPr lang="en-GB" sz="1600" dirty="0" smtClean="0"/>
          </a:p>
          <a:p>
            <a:endParaRPr lang="en-GB" sz="1600" dirty="0"/>
          </a:p>
          <a:p>
            <a:endParaRPr lang="en-GB" sz="1600" dirty="0" smtClean="0"/>
          </a:p>
          <a:p>
            <a:r>
              <a:rPr lang="en-GB" sz="1400" dirty="0" smtClean="0"/>
              <a:t>To use a function, you type out its name and put the arguments within parentheses. The most basic R function is c. </a:t>
            </a:r>
            <a:r>
              <a:rPr lang="en-GB" sz="1400" dirty="0"/>
              <a:t>T</a:t>
            </a:r>
            <a:r>
              <a:rPr lang="en-GB" sz="1400" dirty="0" smtClean="0"/>
              <a:t>his combines values into a vector.</a:t>
            </a:r>
          </a:p>
          <a:p>
            <a:pPr lvl="0"/>
            <a:r>
              <a:rPr lang="en-US" altLang="en-US" sz="1400" dirty="0" smtClean="0">
                <a:solidFill>
                  <a:srgbClr val="0000FF"/>
                </a:solidFill>
                <a:latin typeface="Lucida Console" panose="020B0609040504020204" pitchFamily="49" charset="0"/>
              </a:rPr>
              <a:t>&gt; c(2,5,8,4,2,5</a:t>
            </a:r>
            <a:r>
              <a:rPr lang="en-US" altLang="en-US" sz="1400" dirty="0">
                <a:solidFill>
                  <a:srgbClr val="0000FF"/>
                </a:solidFill>
                <a:latin typeface="Lucida Console" panose="020B0609040504020204" pitchFamily="49" charset="0"/>
              </a:rPr>
              <a:t>) </a:t>
            </a:r>
            <a:endParaRPr lang="en-US" altLang="en-US" sz="1400" dirty="0" smtClean="0">
              <a:solidFill>
                <a:srgbClr val="0000FF"/>
              </a:solidFill>
              <a:latin typeface="Lucida Console" panose="020B0609040504020204" pitchFamily="49" charset="0"/>
            </a:endParaRPr>
          </a:p>
          <a:p>
            <a:pPr lvl="0"/>
            <a:r>
              <a:rPr lang="en-US" altLang="en-US" sz="1400" dirty="0" smtClean="0">
                <a:solidFill>
                  <a:srgbClr val="000000"/>
                </a:solidFill>
                <a:latin typeface="Lucida Console" panose="020B0609040504020204" pitchFamily="49" charset="0"/>
              </a:rPr>
              <a:t>[</a:t>
            </a:r>
            <a:r>
              <a:rPr lang="en-US" altLang="en-US" sz="1400" dirty="0">
                <a:solidFill>
                  <a:srgbClr val="000000"/>
                </a:solidFill>
                <a:latin typeface="Lucida Console" panose="020B0609040504020204" pitchFamily="49" charset="0"/>
              </a:rPr>
              <a:t>1] 2 5 8 4 2 5</a:t>
            </a:r>
            <a:endParaRPr lang="en-US" altLang="en-US" sz="1400" dirty="0">
              <a:latin typeface="Arial" panose="020B0604020202020204" pitchFamily="34" charset="0"/>
            </a:endParaRPr>
          </a:p>
          <a:p>
            <a:pPr lvl="0"/>
            <a:r>
              <a:rPr lang="en-US" altLang="en-US" sz="1400" dirty="0" smtClean="0">
                <a:solidFill>
                  <a:srgbClr val="0000FF"/>
                </a:solidFill>
                <a:latin typeface="Lucida Console" panose="020B0609040504020204" pitchFamily="49" charset="0"/>
              </a:rPr>
              <a:t>&gt; c</a:t>
            </a:r>
            <a:r>
              <a:rPr lang="en-US" altLang="en-US" sz="1400" dirty="0">
                <a:solidFill>
                  <a:srgbClr val="0000FF"/>
                </a:solidFill>
                <a:latin typeface="Lucida Console" panose="020B0609040504020204" pitchFamily="49" charset="0"/>
              </a:rPr>
              <a:t>("</a:t>
            </a:r>
            <a:r>
              <a:rPr lang="en-US" altLang="en-US" sz="1400" dirty="0" err="1">
                <a:solidFill>
                  <a:srgbClr val="0000FF"/>
                </a:solidFill>
                <a:latin typeface="Lucida Console" panose="020B0609040504020204" pitchFamily="49" charset="0"/>
              </a:rPr>
              <a:t>Apple","Orange","Pear</a:t>
            </a:r>
            <a:r>
              <a:rPr lang="en-US" altLang="en-US" sz="1400" dirty="0">
                <a:solidFill>
                  <a:srgbClr val="0000FF"/>
                </a:solidFill>
                <a:latin typeface="Lucida Console" panose="020B0609040504020204" pitchFamily="49" charset="0"/>
              </a:rPr>
              <a:t>") </a:t>
            </a:r>
            <a:endParaRPr lang="en-US" altLang="en-US" sz="1400" dirty="0" smtClean="0">
              <a:solidFill>
                <a:srgbClr val="0000FF"/>
              </a:solidFill>
              <a:latin typeface="Lucida Console" panose="020B0609040504020204" pitchFamily="49" charset="0"/>
            </a:endParaRPr>
          </a:p>
          <a:p>
            <a:pPr lvl="0"/>
            <a:r>
              <a:rPr lang="en-US" altLang="en-US" sz="1400" dirty="0" smtClean="0">
                <a:solidFill>
                  <a:srgbClr val="000000"/>
                </a:solidFill>
                <a:latin typeface="Lucida Console" panose="020B0609040504020204" pitchFamily="49" charset="0"/>
              </a:rPr>
              <a:t>[</a:t>
            </a:r>
            <a:r>
              <a:rPr lang="en-US" altLang="en-US" sz="1400" dirty="0">
                <a:solidFill>
                  <a:srgbClr val="000000"/>
                </a:solidFill>
                <a:latin typeface="Lucida Console" panose="020B0609040504020204" pitchFamily="49" charset="0"/>
              </a:rPr>
              <a:t>1] "Apple" "Orange" "Pear"</a:t>
            </a:r>
            <a:endParaRPr lang="en-US" altLang="en-US" sz="1400" dirty="0">
              <a:latin typeface="Arial" panose="020B0604020202020204" pitchFamily="34" charset="0"/>
            </a:endParaRPr>
          </a:p>
          <a:p>
            <a:endParaRPr lang="en-GB" sz="1600" dirty="0" smtClean="0"/>
          </a:p>
          <a:p>
            <a:endParaRPr lang="en-GB" sz="1600" dirty="0"/>
          </a:p>
        </p:txBody>
      </p:sp>
      <p:sp>
        <p:nvSpPr>
          <p:cNvPr id="9" name="Footer Placeholder 8"/>
          <p:cNvSpPr>
            <a:spLocks noGrp="1"/>
          </p:cNvSpPr>
          <p:nvPr>
            <p:ph type="ftr" sz="quarter" idx="3"/>
          </p:nvPr>
        </p:nvSpPr>
        <p:spPr/>
        <p:txBody>
          <a:bodyPr/>
          <a:lstStyle/>
          <a:p>
            <a:r>
              <a:rPr lang="en-GB" dirty="0" smtClean="0"/>
              <a:t>R Training - Basic</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404656924"/>
              </p:ext>
            </p:extLst>
          </p:nvPr>
        </p:nvGraphicFramePr>
        <p:xfrm>
          <a:off x="533400" y="1412775"/>
          <a:ext cx="7927032" cy="2468880"/>
        </p:xfrm>
        <a:graphic>
          <a:graphicData uri="http://schemas.openxmlformats.org/drawingml/2006/table">
            <a:tbl>
              <a:tblPr firstRow="1" bandRow="1">
                <a:tableStyleId>{0E3FDE45-AF77-4B5C-9715-49D594BDF05E}</a:tableStyleId>
              </a:tblPr>
              <a:tblGrid>
                <a:gridCol w="1666553"/>
                <a:gridCol w="2905137"/>
                <a:gridCol w="561931"/>
                <a:gridCol w="2793411"/>
              </a:tblGrid>
              <a:tr h="296164">
                <a:tc>
                  <a:txBody>
                    <a:bodyPr/>
                    <a:lstStyle/>
                    <a:p>
                      <a:r>
                        <a:rPr lang="en-GB" sz="1600" dirty="0" smtClean="0">
                          <a:latin typeface="+mj-lt"/>
                        </a:rPr>
                        <a:t>Operator</a:t>
                      </a:r>
                      <a:endParaRPr lang="en-GB" sz="1600" dirty="0">
                        <a:latin typeface="+mj-lt"/>
                      </a:endParaRPr>
                    </a:p>
                  </a:txBody>
                  <a:tcPr/>
                </a:tc>
                <a:tc>
                  <a:txBody>
                    <a:bodyPr/>
                    <a:lstStyle/>
                    <a:p>
                      <a:r>
                        <a:rPr lang="en-GB" sz="1600" b="1" kern="1200" dirty="0" smtClean="0">
                          <a:solidFill>
                            <a:schemeClr val="tx1"/>
                          </a:solidFill>
                          <a:latin typeface="+mn-lt"/>
                          <a:ea typeface="+mn-ea"/>
                          <a:cs typeface="+mn-cs"/>
                        </a:rPr>
                        <a:t>Description</a:t>
                      </a:r>
                      <a:endParaRPr lang="en-GB" sz="1600" b="1" kern="1200" dirty="0">
                        <a:solidFill>
                          <a:schemeClr val="tx1"/>
                        </a:solidFill>
                        <a:latin typeface="+mn-lt"/>
                        <a:ea typeface="+mn-ea"/>
                        <a:cs typeface="+mn-cs"/>
                      </a:endParaRPr>
                    </a:p>
                  </a:txBody>
                  <a:tcPr/>
                </a:tc>
                <a:tc gridSpan="2">
                  <a:txBody>
                    <a:bodyPr/>
                    <a:lstStyle/>
                    <a:p>
                      <a:pPr algn="l"/>
                      <a:r>
                        <a:rPr lang="en-GB" sz="1600" dirty="0" smtClean="0">
                          <a:latin typeface="+mj-lt"/>
                        </a:rPr>
                        <a:t>Example</a:t>
                      </a:r>
                      <a:endParaRPr lang="en-GB" sz="1600" dirty="0">
                        <a:latin typeface="+mj-lt"/>
                      </a:endParaRPr>
                    </a:p>
                  </a:txBody>
                  <a:tcPr/>
                </a:tc>
                <a:tc hMerge="1">
                  <a:txBody>
                    <a:bodyPr/>
                    <a:lstStyle/>
                    <a:p>
                      <a:endParaRPr lang="en-GB" sz="1600" dirty="0">
                        <a:latin typeface="+mj-lt"/>
                      </a:endParaRPr>
                    </a:p>
                  </a:txBody>
                  <a:tcPr/>
                </a:tc>
              </a:tr>
              <a:tr h="269240">
                <a:tc>
                  <a:txBody>
                    <a:bodyPr/>
                    <a:lstStyle/>
                    <a:p>
                      <a:r>
                        <a:rPr lang="en-GB" sz="1400" dirty="0" smtClean="0">
                          <a:solidFill>
                            <a:srgbClr val="0000FF"/>
                          </a:solidFill>
                          <a:latin typeface="Consolas" panose="020B0609020204030204" pitchFamily="49" charset="0"/>
                          <a:cs typeface="Consolas" panose="020B0609020204030204" pitchFamily="49" charset="0"/>
                        </a:rPr>
                        <a:t>+</a:t>
                      </a:r>
                      <a:endParaRPr lang="en-GB" sz="1400" dirty="0"/>
                    </a:p>
                  </a:txBody>
                  <a:tcPr/>
                </a:tc>
                <a:tc>
                  <a:txBody>
                    <a:bodyPr/>
                    <a:lstStyle/>
                    <a:p>
                      <a:r>
                        <a:rPr lang="en-GB" sz="1400" kern="1200" dirty="0" smtClean="0">
                          <a:solidFill>
                            <a:schemeClr val="tx1"/>
                          </a:solidFill>
                          <a:latin typeface="+mj-lt"/>
                          <a:ea typeface="+mn-ea"/>
                          <a:cs typeface="+mn-cs"/>
                        </a:rPr>
                        <a:t>Plus</a:t>
                      </a:r>
                      <a:endParaRPr lang="en-GB" sz="1400" kern="1200" dirty="0">
                        <a:solidFill>
                          <a:schemeClr val="tx1"/>
                        </a:solidFill>
                        <a:latin typeface="+mj-lt"/>
                        <a:ea typeface="+mn-ea"/>
                        <a:cs typeface="+mn-cs"/>
                      </a:endParaRPr>
                    </a:p>
                  </a:txBody>
                  <a:tcPr/>
                </a:tc>
                <a:tc>
                  <a:txBody>
                    <a:bodyPr/>
                    <a:lstStyle/>
                    <a:p>
                      <a:pPr algn="r"/>
                      <a:r>
                        <a:rPr lang="en-GB" sz="1400" dirty="0" smtClean="0">
                          <a:latin typeface="+mj-lt"/>
                        </a:rPr>
                        <a:t>3+3 </a:t>
                      </a:r>
                      <a:endParaRPr lang="en-GB" sz="1400" dirty="0">
                        <a:latin typeface="+mj-lt"/>
                      </a:endParaRPr>
                    </a:p>
                  </a:txBody>
                  <a:tcPr/>
                </a:tc>
                <a:tc>
                  <a:txBody>
                    <a:bodyPr/>
                    <a:lstStyle/>
                    <a:p>
                      <a:r>
                        <a:rPr lang="en-GB" sz="1400" dirty="0" smtClean="0">
                          <a:latin typeface="+mj-lt"/>
                        </a:rPr>
                        <a:t>= 6</a:t>
                      </a:r>
                      <a:endParaRPr lang="en-GB" sz="1400" dirty="0">
                        <a:latin typeface="+mj-lt"/>
                      </a:endParaRPr>
                    </a:p>
                  </a:txBody>
                  <a:tcPr/>
                </a:tc>
              </a:tr>
              <a:tr h="269240">
                <a:tc>
                  <a:txBody>
                    <a:bodyPr/>
                    <a:lstStyle/>
                    <a:p>
                      <a:r>
                        <a:rPr lang="en-GB" sz="1400" dirty="0" smtClean="0">
                          <a:solidFill>
                            <a:srgbClr val="0000FF"/>
                          </a:solidFill>
                          <a:latin typeface="Consolas" panose="020B0609020204030204" pitchFamily="49" charset="0"/>
                          <a:cs typeface="Consolas" panose="020B0609020204030204" pitchFamily="49" charset="0"/>
                        </a:rPr>
                        <a:t>-</a:t>
                      </a:r>
                      <a:endParaRPr lang="en-GB" sz="1400" dirty="0"/>
                    </a:p>
                  </a:txBody>
                  <a:tcPr/>
                </a:tc>
                <a:tc>
                  <a:txBody>
                    <a:bodyPr/>
                    <a:lstStyle/>
                    <a:p>
                      <a:r>
                        <a:rPr lang="en-GB" sz="1400" kern="1200" dirty="0" smtClean="0">
                          <a:solidFill>
                            <a:schemeClr val="tx1"/>
                          </a:solidFill>
                          <a:latin typeface="+mj-lt"/>
                          <a:ea typeface="+mn-ea"/>
                          <a:cs typeface="+mn-cs"/>
                        </a:rPr>
                        <a:t>Minus</a:t>
                      </a:r>
                      <a:endParaRPr lang="en-GB" sz="1400" kern="1200" dirty="0">
                        <a:solidFill>
                          <a:schemeClr val="tx1"/>
                        </a:solidFill>
                        <a:latin typeface="+mj-lt"/>
                        <a:ea typeface="+mn-ea"/>
                        <a:cs typeface="+mn-cs"/>
                      </a:endParaRPr>
                    </a:p>
                  </a:txBody>
                  <a:tcPr/>
                </a:tc>
                <a:tc>
                  <a:txBody>
                    <a:bodyPr/>
                    <a:lstStyle/>
                    <a:p>
                      <a:pPr algn="r"/>
                      <a:r>
                        <a:rPr lang="en-GB" sz="1400" dirty="0" smtClean="0">
                          <a:latin typeface="+mj-lt"/>
                        </a:rPr>
                        <a:t>5-2 </a:t>
                      </a:r>
                      <a:endParaRPr lang="en-GB" sz="1400" dirty="0">
                        <a:latin typeface="+mj-lt"/>
                      </a:endParaRPr>
                    </a:p>
                  </a:txBody>
                  <a:tcPr/>
                </a:tc>
                <a:tc>
                  <a:txBody>
                    <a:bodyPr/>
                    <a:lstStyle/>
                    <a:p>
                      <a:r>
                        <a:rPr lang="en-GB" sz="1400" dirty="0" smtClean="0">
                          <a:latin typeface="+mj-lt"/>
                        </a:rPr>
                        <a:t>= 3</a:t>
                      </a:r>
                      <a:endParaRPr lang="en-GB" sz="1400" dirty="0">
                        <a:latin typeface="+mj-lt"/>
                      </a:endParaRPr>
                    </a:p>
                  </a:txBody>
                  <a:tcPr/>
                </a:tc>
              </a:tr>
              <a:tr h="269240">
                <a:tc>
                  <a:txBody>
                    <a:bodyPr/>
                    <a:lstStyle/>
                    <a:p>
                      <a:r>
                        <a:rPr lang="en-GB" sz="1400" dirty="0" smtClean="0">
                          <a:solidFill>
                            <a:srgbClr val="0000FF"/>
                          </a:solidFill>
                          <a:latin typeface="Consolas" panose="020B0609020204030204" pitchFamily="49" charset="0"/>
                          <a:cs typeface="Consolas" panose="020B0609020204030204" pitchFamily="49" charset="0"/>
                        </a:rPr>
                        <a:t>*</a:t>
                      </a:r>
                      <a:endParaRPr lang="en-GB" sz="1400" dirty="0"/>
                    </a:p>
                  </a:txBody>
                  <a:tcPr/>
                </a:tc>
                <a:tc>
                  <a:txBody>
                    <a:bodyPr/>
                    <a:lstStyle/>
                    <a:p>
                      <a:r>
                        <a:rPr lang="en-GB" sz="1400" kern="1200" dirty="0" smtClean="0">
                          <a:solidFill>
                            <a:schemeClr val="tx1"/>
                          </a:solidFill>
                          <a:latin typeface="+mj-lt"/>
                          <a:ea typeface="+mn-ea"/>
                          <a:cs typeface="+mn-cs"/>
                        </a:rPr>
                        <a:t>Multiply</a:t>
                      </a:r>
                      <a:endParaRPr lang="en-GB" sz="1400" kern="1200" dirty="0">
                        <a:solidFill>
                          <a:schemeClr val="tx1"/>
                        </a:solidFill>
                        <a:latin typeface="+mj-lt"/>
                        <a:ea typeface="+mn-ea"/>
                        <a:cs typeface="+mn-cs"/>
                      </a:endParaRPr>
                    </a:p>
                  </a:txBody>
                  <a:tcPr/>
                </a:tc>
                <a:tc>
                  <a:txBody>
                    <a:bodyPr/>
                    <a:lstStyle/>
                    <a:p>
                      <a:pPr algn="r"/>
                      <a:r>
                        <a:rPr lang="en-GB" sz="1400" dirty="0" smtClean="0">
                          <a:latin typeface="+mj-lt"/>
                        </a:rPr>
                        <a:t>5*2</a:t>
                      </a:r>
                      <a:endParaRPr lang="en-GB" sz="1400" dirty="0">
                        <a:latin typeface="+mj-lt"/>
                      </a:endParaRPr>
                    </a:p>
                  </a:txBody>
                  <a:tcPr/>
                </a:tc>
                <a:tc>
                  <a:txBody>
                    <a:bodyPr/>
                    <a:lstStyle/>
                    <a:p>
                      <a:r>
                        <a:rPr lang="en-GB" sz="1400" dirty="0" smtClean="0">
                          <a:latin typeface="+mj-lt"/>
                        </a:rPr>
                        <a:t>= 10</a:t>
                      </a:r>
                      <a:endParaRPr lang="en-GB" sz="1400" dirty="0">
                        <a:latin typeface="+mj-lt"/>
                      </a:endParaRPr>
                    </a:p>
                  </a:txBody>
                  <a:tcPr/>
                </a:tc>
              </a:tr>
              <a:tr h="269240">
                <a:tc>
                  <a:txBody>
                    <a:bodyPr/>
                    <a:lstStyle/>
                    <a:p>
                      <a:r>
                        <a:rPr lang="en-GB" sz="1400" dirty="0" smtClean="0">
                          <a:solidFill>
                            <a:srgbClr val="0000FF"/>
                          </a:solidFill>
                          <a:latin typeface="Consolas" panose="020B0609020204030204" pitchFamily="49" charset="0"/>
                          <a:cs typeface="Consolas" panose="020B0609020204030204" pitchFamily="49" charset="0"/>
                        </a:rPr>
                        <a:t>/</a:t>
                      </a:r>
                      <a:endParaRPr lang="en-GB" sz="1400" dirty="0"/>
                    </a:p>
                  </a:txBody>
                  <a:tcPr/>
                </a:tc>
                <a:tc>
                  <a:txBody>
                    <a:bodyPr/>
                    <a:lstStyle/>
                    <a:p>
                      <a:r>
                        <a:rPr lang="en-GB" sz="1400" kern="1200" dirty="0" smtClean="0">
                          <a:solidFill>
                            <a:schemeClr val="tx1"/>
                          </a:solidFill>
                          <a:latin typeface="+mj-lt"/>
                          <a:ea typeface="+mn-ea"/>
                          <a:cs typeface="+mn-cs"/>
                        </a:rPr>
                        <a:t>Divide</a:t>
                      </a:r>
                      <a:endParaRPr lang="en-GB" sz="1400" kern="1200" dirty="0">
                        <a:solidFill>
                          <a:schemeClr val="tx1"/>
                        </a:solidFill>
                        <a:latin typeface="+mj-lt"/>
                        <a:ea typeface="+mn-ea"/>
                        <a:cs typeface="+mn-cs"/>
                      </a:endParaRPr>
                    </a:p>
                  </a:txBody>
                  <a:tcPr/>
                </a:tc>
                <a:tc>
                  <a:txBody>
                    <a:bodyPr/>
                    <a:lstStyle/>
                    <a:p>
                      <a:pPr algn="r"/>
                      <a:r>
                        <a:rPr lang="en-GB" sz="1400" dirty="0" smtClean="0">
                          <a:latin typeface="+mj-lt"/>
                        </a:rPr>
                        <a:t>10/5</a:t>
                      </a:r>
                      <a:endParaRPr lang="en-GB" sz="1400" dirty="0">
                        <a:latin typeface="+mj-lt"/>
                      </a:endParaRPr>
                    </a:p>
                  </a:txBody>
                  <a:tcPr/>
                </a:tc>
                <a:tc>
                  <a:txBody>
                    <a:bodyPr/>
                    <a:lstStyle/>
                    <a:p>
                      <a:r>
                        <a:rPr lang="en-GB" sz="1400" dirty="0" smtClean="0">
                          <a:latin typeface="+mj-lt"/>
                        </a:rPr>
                        <a:t>= 5</a:t>
                      </a:r>
                      <a:endParaRPr lang="en-GB" sz="1400" dirty="0">
                        <a:latin typeface="+mj-lt"/>
                      </a:endParaRPr>
                    </a:p>
                  </a:txBody>
                  <a:tcPr/>
                </a:tc>
              </a:tr>
              <a:tr h="269240">
                <a:tc>
                  <a:txBody>
                    <a:bodyPr/>
                    <a:lstStyle/>
                    <a:p>
                      <a:r>
                        <a:rPr lang="en-GB" sz="1400" dirty="0" smtClean="0">
                          <a:solidFill>
                            <a:srgbClr val="0000FF"/>
                          </a:solidFill>
                          <a:latin typeface="Consolas" panose="020B0609020204030204" pitchFamily="49" charset="0"/>
                          <a:cs typeface="Consolas" panose="020B0609020204030204" pitchFamily="49" charset="0"/>
                        </a:rPr>
                        <a:t>^</a:t>
                      </a:r>
                      <a:endParaRPr lang="en-GB" sz="1400" dirty="0"/>
                    </a:p>
                  </a:txBody>
                  <a:tcPr/>
                </a:tc>
                <a:tc>
                  <a:txBody>
                    <a:bodyPr/>
                    <a:lstStyle/>
                    <a:p>
                      <a:r>
                        <a:rPr lang="en-GB" sz="1400" kern="1200" dirty="0" smtClean="0">
                          <a:solidFill>
                            <a:schemeClr val="tx1"/>
                          </a:solidFill>
                          <a:latin typeface="+mj-lt"/>
                          <a:ea typeface="+mn-ea"/>
                          <a:cs typeface="+mn-cs"/>
                        </a:rPr>
                        <a:t>Power of</a:t>
                      </a:r>
                      <a:endParaRPr lang="en-GB" sz="1400" kern="1200" dirty="0">
                        <a:solidFill>
                          <a:schemeClr val="tx1"/>
                        </a:solidFill>
                        <a:latin typeface="+mj-lt"/>
                        <a:ea typeface="+mn-ea"/>
                        <a:cs typeface="+mn-cs"/>
                      </a:endParaRPr>
                    </a:p>
                  </a:txBody>
                  <a:tcPr/>
                </a:tc>
                <a:tc>
                  <a:txBody>
                    <a:bodyPr/>
                    <a:lstStyle/>
                    <a:p>
                      <a:pPr algn="r"/>
                      <a:r>
                        <a:rPr lang="en-GB" sz="1400" dirty="0" smtClean="0">
                          <a:latin typeface="+mj-lt"/>
                        </a:rPr>
                        <a:t>4^2</a:t>
                      </a:r>
                      <a:endParaRPr lang="en-GB" sz="1400" dirty="0">
                        <a:latin typeface="+mj-lt"/>
                      </a:endParaRPr>
                    </a:p>
                  </a:txBody>
                  <a:tcPr/>
                </a:tc>
                <a:tc>
                  <a:txBody>
                    <a:bodyPr/>
                    <a:lstStyle/>
                    <a:p>
                      <a:r>
                        <a:rPr lang="en-GB" sz="1400" dirty="0" smtClean="0">
                          <a:latin typeface="+mj-lt"/>
                        </a:rPr>
                        <a:t>= 16</a:t>
                      </a:r>
                      <a:endParaRPr lang="en-GB" sz="1400" dirty="0">
                        <a:latin typeface="+mj-lt"/>
                      </a:endParaRPr>
                    </a:p>
                  </a:txBody>
                  <a:tcPr/>
                </a:tc>
              </a:tr>
              <a:tr h="269240">
                <a:tc>
                  <a:txBody>
                    <a:bodyPr/>
                    <a:lstStyle/>
                    <a:p>
                      <a:r>
                        <a:rPr lang="en-GB" sz="1400" dirty="0" smtClean="0">
                          <a:solidFill>
                            <a:srgbClr val="0000FF"/>
                          </a:solidFill>
                          <a:latin typeface="Consolas" panose="020B0609020204030204" pitchFamily="49" charset="0"/>
                          <a:cs typeface="Consolas" panose="020B0609020204030204" pitchFamily="49" charset="0"/>
                        </a:rPr>
                        <a:t>&lt;-</a:t>
                      </a:r>
                      <a:r>
                        <a:rPr lang="en-GB" sz="1400" baseline="0" dirty="0" smtClean="0">
                          <a:solidFill>
                            <a:srgbClr val="0000FF"/>
                          </a:solidFill>
                          <a:latin typeface="Consolas" panose="020B0609020204030204" pitchFamily="49" charset="0"/>
                          <a:cs typeface="Consolas" panose="020B0609020204030204" pitchFamily="49" charset="0"/>
                        </a:rPr>
                        <a:t> </a:t>
                      </a:r>
                      <a:r>
                        <a:rPr lang="en-GB" sz="1400" kern="1200" dirty="0" smtClean="0">
                          <a:solidFill>
                            <a:schemeClr val="tx1"/>
                          </a:solidFill>
                          <a:latin typeface="+mj-lt"/>
                          <a:ea typeface="+mn-ea"/>
                          <a:cs typeface="+mn-cs"/>
                        </a:rPr>
                        <a:t>OR</a:t>
                      </a:r>
                      <a:r>
                        <a:rPr lang="en-GB" sz="1400" baseline="0" dirty="0" smtClean="0">
                          <a:solidFill>
                            <a:srgbClr val="0000FF"/>
                          </a:solidFill>
                          <a:latin typeface="Consolas" panose="020B0609020204030204" pitchFamily="49" charset="0"/>
                          <a:cs typeface="Consolas" panose="020B0609020204030204" pitchFamily="49" charset="0"/>
                        </a:rPr>
                        <a:t> =</a:t>
                      </a:r>
                      <a:endParaRPr lang="en-GB" sz="1400" dirty="0"/>
                    </a:p>
                  </a:txBody>
                  <a:tcPr/>
                </a:tc>
                <a:tc>
                  <a:txBody>
                    <a:bodyPr/>
                    <a:lstStyle/>
                    <a:p>
                      <a:r>
                        <a:rPr lang="en-GB" sz="1400" kern="1200" dirty="0" smtClean="0">
                          <a:solidFill>
                            <a:schemeClr val="tx1"/>
                          </a:solidFill>
                          <a:latin typeface="+mj-lt"/>
                          <a:ea typeface="+mn-ea"/>
                          <a:cs typeface="+mn-cs"/>
                        </a:rPr>
                        <a:t>Equal</a:t>
                      </a:r>
                      <a:endParaRPr lang="en-GB" sz="1400" kern="1200" dirty="0">
                        <a:solidFill>
                          <a:schemeClr val="tx1"/>
                        </a:solidFill>
                        <a:latin typeface="+mj-lt"/>
                        <a:ea typeface="+mn-ea"/>
                        <a:cs typeface="+mn-cs"/>
                      </a:endParaRPr>
                    </a:p>
                  </a:txBody>
                  <a:tcPr/>
                </a:tc>
                <a:tc>
                  <a:txBody>
                    <a:bodyPr/>
                    <a:lstStyle/>
                    <a:p>
                      <a:pPr algn="r"/>
                      <a:endParaRPr lang="en-GB" sz="1400" dirty="0">
                        <a:latin typeface="+mj-lt"/>
                      </a:endParaRPr>
                    </a:p>
                  </a:txBody>
                  <a:tcPr/>
                </a:tc>
                <a:tc>
                  <a:txBody>
                    <a:bodyPr/>
                    <a:lstStyle/>
                    <a:p>
                      <a:endParaRPr lang="en-GB" sz="1400" dirty="0">
                        <a:latin typeface="+mj-lt"/>
                      </a:endParaRPr>
                    </a:p>
                  </a:txBody>
                  <a:tcPr/>
                </a:tc>
              </a:tr>
              <a:tr h="269240">
                <a:tc>
                  <a:txBody>
                    <a:bodyPr/>
                    <a:lstStyle/>
                    <a:p>
                      <a:r>
                        <a:rPr lang="en-GB" sz="1400" dirty="0" smtClean="0">
                          <a:solidFill>
                            <a:srgbClr val="0000FF"/>
                          </a:solidFill>
                          <a:latin typeface="Consolas" panose="020B0609020204030204" pitchFamily="49" charset="0"/>
                          <a:cs typeface="Consolas" panose="020B0609020204030204" pitchFamily="49" charset="0"/>
                        </a:rPr>
                        <a:t>%*%</a:t>
                      </a:r>
                      <a:endParaRPr lang="en-GB" sz="1400" dirty="0"/>
                    </a:p>
                  </a:txBody>
                  <a:tcPr/>
                </a:tc>
                <a:tc>
                  <a:txBody>
                    <a:bodyPr/>
                    <a:lstStyle/>
                    <a:p>
                      <a:r>
                        <a:rPr lang="en-GB" sz="1400" kern="1200" dirty="0" smtClean="0">
                          <a:solidFill>
                            <a:schemeClr val="tx1"/>
                          </a:solidFill>
                          <a:latin typeface="+mj-lt"/>
                          <a:ea typeface="+mn-ea"/>
                          <a:cs typeface="+mn-cs"/>
                        </a:rPr>
                        <a:t>Multiply Matrix/Vector</a:t>
                      </a:r>
                      <a:endParaRPr lang="en-GB" sz="1400" kern="1200" dirty="0">
                        <a:solidFill>
                          <a:schemeClr val="tx1"/>
                        </a:solidFill>
                        <a:latin typeface="+mj-lt"/>
                        <a:ea typeface="+mn-ea"/>
                        <a:cs typeface="+mn-cs"/>
                      </a:endParaRPr>
                    </a:p>
                  </a:txBody>
                  <a:tcPr/>
                </a:tc>
                <a:tc>
                  <a:txBody>
                    <a:bodyPr/>
                    <a:lstStyle/>
                    <a:p>
                      <a:pPr algn="r"/>
                      <a:endParaRPr lang="en-GB" sz="1400" dirty="0">
                        <a:latin typeface="+mj-lt"/>
                      </a:endParaRPr>
                    </a:p>
                  </a:txBody>
                  <a:tcPr/>
                </a:tc>
                <a:tc>
                  <a:txBody>
                    <a:bodyPr/>
                    <a:lstStyle/>
                    <a:p>
                      <a:endParaRPr lang="en-GB" sz="1400" dirty="0">
                        <a:latin typeface="+mj-lt"/>
                      </a:endParaRPr>
                    </a:p>
                  </a:txBody>
                  <a:tcPr/>
                </a:tc>
              </a:tr>
            </a:tbl>
          </a:graphicData>
        </a:graphic>
      </p:graphicFrame>
      <p:pic>
        <p:nvPicPr>
          <p:cNvPr id="11266" name="Picture 2" descr="http://ep.yimg.com/ca/I/mathmedia_2270_964208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9826" y="4377010"/>
            <a:ext cx="2082552" cy="1865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6047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890" y="692696"/>
            <a:ext cx="8077200" cy="914400"/>
          </a:xfrm>
        </p:spPr>
        <p:txBody>
          <a:bodyPr/>
          <a:lstStyle/>
          <a:p>
            <a:r>
              <a:rPr lang="en-GB" dirty="0"/>
              <a:t>Basic Arithmetic</a:t>
            </a:r>
          </a:p>
        </p:txBody>
      </p:sp>
      <p:sp>
        <p:nvSpPr>
          <p:cNvPr id="3" name="Content Placeholder 2"/>
          <p:cNvSpPr>
            <a:spLocks noGrp="1"/>
          </p:cNvSpPr>
          <p:nvPr>
            <p:ph sz="quarter" idx="15"/>
          </p:nvPr>
        </p:nvSpPr>
        <p:spPr>
          <a:xfrm>
            <a:off x="534389" y="1405573"/>
            <a:ext cx="8100065" cy="1286214"/>
          </a:xfrm>
        </p:spPr>
        <p:txBody>
          <a:bodyPr/>
          <a:lstStyle/>
          <a:p>
            <a:r>
              <a:rPr lang="en-GB" sz="1400" dirty="0" smtClean="0"/>
              <a:t>Past commands appear in the History section, and the command/output appear in the Console</a:t>
            </a:r>
          </a:p>
          <a:p>
            <a:r>
              <a:rPr lang="en-GB" sz="1400" dirty="0" smtClean="0"/>
              <a:t>To calculate a value, the command can be typed into the Console. Press Enter, and the output will appear below in Black. Commands appear in blue.</a:t>
            </a:r>
          </a:p>
        </p:txBody>
      </p:sp>
      <p:sp>
        <p:nvSpPr>
          <p:cNvPr id="9" name="Footer Placeholder 8"/>
          <p:cNvSpPr>
            <a:spLocks noGrp="1"/>
          </p:cNvSpPr>
          <p:nvPr>
            <p:ph type="ftr" sz="quarter" idx="3"/>
          </p:nvPr>
        </p:nvSpPr>
        <p:spPr/>
        <p:txBody>
          <a:bodyPr/>
          <a:lstStyle/>
          <a:p>
            <a:r>
              <a:rPr lang="en-GB" dirty="0" smtClean="0"/>
              <a:t>R Training - Basic</a:t>
            </a:r>
            <a:endParaRPr lang="en-GB" dirty="0"/>
          </a:p>
        </p:txBody>
      </p:sp>
      <p:pic>
        <p:nvPicPr>
          <p:cNvPr id="4" name="Picture 3"/>
          <p:cNvPicPr>
            <a:picLocks noChangeAspect="1"/>
          </p:cNvPicPr>
          <p:nvPr/>
        </p:nvPicPr>
        <p:blipFill>
          <a:blip r:embed="rId3"/>
          <a:stretch>
            <a:fillRect/>
          </a:stretch>
        </p:blipFill>
        <p:spPr>
          <a:xfrm>
            <a:off x="503228" y="2224547"/>
            <a:ext cx="7344470" cy="3947653"/>
          </a:xfrm>
          <a:prstGeom prst="rect">
            <a:avLst/>
          </a:prstGeom>
        </p:spPr>
      </p:pic>
      <p:sp>
        <p:nvSpPr>
          <p:cNvPr id="10" name="Rectangle 9"/>
          <p:cNvSpPr/>
          <p:nvPr/>
        </p:nvSpPr>
        <p:spPr bwMode="ltGray">
          <a:xfrm>
            <a:off x="467890" y="5139643"/>
            <a:ext cx="720080" cy="10154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sp>
        <p:nvSpPr>
          <p:cNvPr id="11" name="Rectangle 10"/>
          <p:cNvSpPr/>
          <p:nvPr/>
        </p:nvSpPr>
        <p:spPr bwMode="ltGray">
          <a:xfrm>
            <a:off x="5436096" y="2708920"/>
            <a:ext cx="432048" cy="6480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spTree>
    <p:extLst>
      <p:ext uri="{BB962C8B-B14F-4D97-AF65-F5344CB8AC3E}">
        <p14:creationId xmlns:p14="http://schemas.microsoft.com/office/powerpoint/2010/main" val="34422133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0837" y="685074"/>
            <a:ext cx="8077200" cy="386845"/>
          </a:xfrm>
        </p:spPr>
        <p:txBody>
          <a:bodyPr/>
          <a:lstStyle/>
          <a:p>
            <a:r>
              <a:rPr lang="en-GB" dirty="0" smtClean="0"/>
              <a:t>Storing variables</a:t>
            </a:r>
            <a:endParaRPr lang="en-GB" dirty="0"/>
          </a:p>
        </p:txBody>
      </p:sp>
      <p:sp>
        <p:nvSpPr>
          <p:cNvPr id="3" name="Content Placeholder 2"/>
          <p:cNvSpPr>
            <a:spLocks noGrp="1"/>
          </p:cNvSpPr>
          <p:nvPr>
            <p:ph sz="quarter" idx="15"/>
          </p:nvPr>
        </p:nvSpPr>
        <p:spPr>
          <a:xfrm>
            <a:off x="470837" y="1309146"/>
            <a:ext cx="8077200" cy="5541581"/>
          </a:xfrm>
        </p:spPr>
        <p:txBody>
          <a:bodyPr/>
          <a:lstStyle/>
          <a:p>
            <a:r>
              <a:rPr lang="en-GB" sz="1400" dirty="0" smtClean="0"/>
              <a:t>So commands do not have to be retyped, we can store values, or sets of values within a variable. </a:t>
            </a:r>
          </a:p>
          <a:p>
            <a:r>
              <a:rPr lang="en-GB" sz="1400" dirty="0" smtClean="0"/>
              <a:t>For example, we can assign a whole vector to a variable called D. Once the variable has been assigned a value, the variable (in this case D) will represent this value</a:t>
            </a:r>
          </a:p>
          <a:p>
            <a:pPr lvl="0"/>
            <a:r>
              <a:rPr lang="en-US" altLang="en-US" sz="1400" dirty="0" smtClean="0">
                <a:solidFill>
                  <a:srgbClr val="0000FF"/>
                </a:solidFill>
                <a:latin typeface="Lucida Console" panose="020B0609040504020204" pitchFamily="49" charset="0"/>
              </a:rPr>
              <a:t>&gt; D </a:t>
            </a:r>
            <a:r>
              <a:rPr lang="en-US" altLang="en-US" sz="1400" dirty="0">
                <a:solidFill>
                  <a:srgbClr val="0000FF"/>
                </a:solidFill>
                <a:latin typeface="Lucida Console" panose="020B0609040504020204" pitchFamily="49" charset="0"/>
              </a:rPr>
              <a:t>= c(2,4,6,8,1,3,5,7,9) </a:t>
            </a:r>
            <a:endParaRPr lang="en-US" altLang="en-US" sz="1400" dirty="0" smtClean="0">
              <a:solidFill>
                <a:srgbClr val="0000FF"/>
              </a:solidFill>
              <a:latin typeface="Lucida Console" panose="020B0609040504020204" pitchFamily="49" charset="0"/>
            </a:endParaRPr>
          </a:p>
          <a:p>
            <a:pPr lvl="0"/>
            <a:r>
              <a:rPr lang="en-US" altLang="en-US" sz="1400" dirty="0" smtClean="0">
                <a:solidFill>
                  <a:srgbClr val="0000FF"/>
                </a:solidFill>
                <a:latin typeface="Lucida Console" panose="020B0609040504020204" pitchFamily="49" charset="0"/>
              </a:rPr>
              <a:t>&gt; D </a:t>
            </a:r>
          </a:p>
          <a:p>
            <a:pPr lvl="0"/>
            <a:r>
              <a:rPr lang="en-US" altLang="en-US" sz="1400" dirty="0" smtClean="0">
                <a:solidFill>
                  <a:srgbClr val="000000"/>
                </a:solidFill>
                <a:latin typeface="Lucida Console" panose="020B0609040504020204" pitchFamily="49" charset="0"/>
              </a:rPr>
              <a:t>[</a:t>
            </a:r>
            <a:r>
              <a:rPr lang="en-US" altLang="en-US" sz="1400" dirty="0">
                <a:solidFill>
                  <a:srgbClr val="000000"/>
                </a:solidFill>
                <a:latin typeface="Lucida Console" panose="020B0609040504020204" pitchFamily="49" charset="0"/>
              </a:rPr>
              <a:t>1] 2 4 6 8 1 3 5 7 9</a:t>
            </a:r>
            <a:endParaRPr lang="en-US" altLang="en-US" sz="1400" dirty="0">
              <a:latin typeface="Arial" panose="020B0604020202020204" pitchFamily="34" charset="0"/>
            </a:endParaRPr>
          </a:p>
          <a:p>
            <a:endParaRPr lang="en-GB" sz="1400" dirty="0" smtClean="0"/>
          </a:p>
          <a:p>
            <a:r>
              <a:rPr lang="en-GB" sz="1400" dirty="0" smtClean="0"/>
              <a:t>It </a:t>
            </a:r>
            <a:r>
              <a:rPr lang="en-GB" sz="1400" dirty="0"/>
              <a:t>is important to be aware that R is case sensitive. So if d is entered an error will occur</a:t>
            </a:r>
          </a:p>
          <a:p>
            <a:pPr lvl="0"/>
            <a:r>
              <a:rPr lang="en-US" altLang="en-US" sz="1400" dirty="0" smtClean="0">
                <a:solidFill>
                  <a:srgbClr val="0000FF"/>
                </a:solidFill>
                <a:latin typeface="Lucida Console" panose="020B0609040504020204" pitchFamily="49" charset="0"/>
              </a:rPr>
              <a:t>&gt; d </a:t>
            </a:r>
          </a:p>
          <a:p>
            <a:pPr lvl="0"/>
            <a:r>
              <a:rPr lang="en-US" altLang="en-US" sz="1400" dirty="0" smtClean="0">
                <a:solidFill>
                  <a:srgbClr val="C5060B"/>
                </a:solidFill>
                <a:latin typeface="Lucida Console" panose="020B0609040504020204" pitchFamily="49" charset="0"/>
              </a:rPr>
              <a:t>Error</a:t>
            </a:r>
            <a:r>
              <a:rPr lang="en-US" altLang="en-US" sz="1400" dirty="0">
                <a:solidFill>
                  <a:srgbClr val="C5060B"/>
                </a:solidFill>
                <a:latin typeface="Lucida Console" panose="020B0609040504020204" pitchFamily="49" charset="0"/>
              </a:rPr>
              <a:t>: object 'd' not found</a:t>
            </a:r>
            <a:endParaRPr lang="en-US" altLang="en-US" sz="1400" dirty="0">
              <a:latin typeface="Arial" panose="020B0604020202020204" pitchFamily="34" charset="0"/>
            </a:endParaRPr>
          </a:p>
          <a:p>
            <a:endParaRPr lang="en-GB" sz="1400" dirty="0" smtClean="0"/>
          </a:p>
          <a:p>
            <a:r>
              <a:rPr lang="en-GB" sz="1400" dirty="0" smtClean="0"/>
              <a:t>Variables </a:t>
            </a:r>
            <a:r>
              <a:rPr lang="en-GB" sz="1400" dirty="0"/>
              <a:t>can store any output, whether this be tables or calculations.</a:t>
            </a:r>
          </a:p>
          <a:p>
            <a:pPr lvl="0"/>
            <a:r>
              <a:rPr lang="en-US" altLang="en-US" sz="1400" dirty="0" smtClean="0">
                <a:solidFill>
                  <a:srgbClr val="0000FF"/>
                </a:solidFill>
                <a:latin typeface="Lucida Console" panose="020B0609040504020204" pitchFamily="49" charset="0"/>
              </a:rPr>
              <a:t>&gt; CA </a:t>
            </a:r>
            <a:r>
              <a:rPr lang="en-US" altLang="en-US" sz="1400" dirty="0">
                <a:solidFill>
                  <a:srgbClr val="0000FF"/>
                </a:solidFill>
                <a:latin typeface="Lucida Console" panose="020B0609040504020204" pitchFamily="49" charset="0"/>
              </a:rPr>
              <a:t>= ((3+4)*8)/2 </a:t>
            </a:r>
            <a:endParaRPr lang="en-US" altLang="en-US" sz="1400" dirty="0" smtClean="0">
              <a:solidFill>
                <a:srgbClr val="0000FF"/>
              </a:solidFill>
              <a:latin typeface="Lucida Console" panose="020B0609040504020204" pitchFamily="49" charset="0"/>
            </a:endParaRPr>
          </a:p>
          <a:p>
            <a:pPr lvl="0"/>
            <a:r>
              <a:rPr lang="en-US" altLang="en-US" sz="1400" dirty="0" smtClean="0">
                <a:solidFill>
                  <a:srgbClr val="0000FF"/>
                </a:solidFill>
                <a:latin typeface="Lucida Console" panose="020B0609040504020204" pitchFamily="49" charset="0"/>
              </a:rPr>
              <a:t>&gt; CA </a:t>
            </a:r>
          </a:p>
          <a:p>
            <a:pPr lvl="0"/>
            <a:r>
              <a:rPr lang="en-US" altLang="en-US" sz="1400" dirty="0" smtClean="0">
                <a:solidFill>
                  <a:srgbClr val="000000"/>
                </a:solidFill>
                <a:latin typeface="Lucida Console" panose="020B0609040504020204" pitchFamily="49" charset="0"/>
              </a:rPr>
              <a:t>[</a:t>
            </a:r>
            <a:r>
              <a:rPr lang="en-US" altLang="en-US" sz="1400" dirty="0">
                <a:solidFill>
                  <a:srgbClr val="000000"/>
                </a:solidFill>
                <a:latin typeface="Lucida Console" panose="020B0609040504020204" pitchFamily="49" charset="0"/>
              </a:rPr>
              <a:t>1] 28</a:t>
            </a:r>
            <a:endParaRPr lang="en-US" altLang="en-US" sz="1400" dirty="0">
              <a:latin typeface="Arial" panose="020B0604020202020204" pitchFamily="34" charset="0"/>
            </a:endParaRPr>
          </a:p>
          <a:p>
            <a:endParaRPr lang="en-GB" sz="1600" dirty="0">
              <a:solidFill>
                <a:srgbClr val="0000FF"/>
              </a:solidFill>
              <a:latin typeface="Consolas" panose="020B0609020204030204" pitchFamily="49" charset="0"/>
              <a:cs typeface="Consolas" panose="020B0609020204030204" pitchFamily="49" charset="0"/>
            </a:endParaRPr>
          </a:p>
        </p:txBody>
      </p:sp>
      <p:sp>
        <p:nvSpPr>
          <p:cNvPr id="9" name="Footer Placeholder 8"/>
          <p:cNvSpPr>
            <a:spLocks noGrp="1"/>
          </p:cNvSpPr>
          <p:nvPr>
            <p:ph type="ftr" sz="quarter" idx="3"/>
          </p:nvPr>
        </p:nvSpPr>
        <p:spPr/>
        <p:txBody>
          <a:bodyPr/>
          <a:lstStyle/>
          <a:p>
            <a:r>
              <a:rPr lang="en-GB" smtClean="0"/>
              <a:t>R Training - Basic</a:t>
            </a:r>
            <a:endParaRPr lang="en-GB" dirty="0"/>
          </a:p>
        </p:txBody>
      </p:sp>
      <p:pic>
        <p:nvPicPr>
          <p:cNvPr id="12290" name="Picture 2" descr="https://encrypted-tbn0.gstatic.com/images?q=tbn:ANd9GcRNMaKqus470hQutcg6fwSSCW-UC8EE2mNsJEeg0Jyx17m4H8ppb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904" y="3717032"/>
            <a:ext cx="1562497" cy="970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1378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6303" y="687794"/>
            <a:ext cx="8077200" cy="386845"/>
          </a:xfrm>
        </p:spPr>
        <p:txBody>
          <a:bodyPr/>
          <a:lstStyle/>
          <a:p>
            <a:r>
              <a:rPr lang="en-GB" dirty="0" smtClean="0"/>
              <a:t>Using stored variables</a:t>
            </a:r>
            <a:endParaRPr lang="en-GB" dirty="0"/>
          </a:p>
        </p:txBody>
      </p:sp>
      <p:sp>
        <p:nvSpPr>
          <p:cNvPr id="3" name="Content Placeholder 2"/>
          <p:cNvSpPr>
            <a:spLocks noGrp="1"/>
          </p:cNvSpPr>
          <p:nvPr>
            <p:ph sz="quarter" idx="15"/>
          </p:nvPr>
        </p:nvSpPr>
        <p:spPr>
          <a:xfrm>
            <a:off x="456303" y="1302909"/>
            <a:ext cx="8077200" cy="5541581"/>
          </a:xfrm>
        </p:spPr>
        <p:txBody>
          <a:bodyPr/>
          <a:lstStyle/>
          <a:p>
            <a:r>
              <a:rPr lang="en-GB" sz="1400" dirty="0"/>
              <a:t>Variables that hold values can be used in later commands.</a:t>
            </a:r>
          </a:p>
          <a:p>
            <a:r>
              <a:rPr lang="en-GB" sz="1400" dirty="0"/>
              <a:t>Functions like Sum and Mean can be run against variables, and output can be stored in new variables.</a:t>
            </a:r>
          </a:p>
          <a:p>
            <a:pPr lvl="0"/>
            <a:r>
              <a:rPr lang="en-US" altLang="en-US" sz="1400" dirty="0" smtClean="0">
                <a:solidFill>
                  <a:srgbClr val="0000FF"/>
                </a:solidFill>
                <a:latin typeface="Lucida Console" panose="020B0609040504020204" pitchFamily="49" charset="0"/>
              </a:rPr>
              <a:t>&gt; sum(D</a:t>
            </a:r>
            <a:r>
              <a:rPr lang="en-US" altLang="en-US" sz="1400" dirty="0">
                <a:solidFill>
                  <a:srgbClr val="0000FF"/>
                </a:solidFill>
                <a:latin typeface="Lucida Console" panose="020B0609040504020204" pitchFamily="49" charset="0"/>
              </a:rPr>
              <a:t>) </a:t>
            </a:r>
            <a:endParaRPr lang="en-US" altLang="en-US" sz="1400" dirty="0" smtClean="0">
              <a:solidFill>
                <a:srgbClr val="0000FF"/>
              </a:solidFill>
              <a:latin typeface="Lucida Console" panose="020B0609040504020204" pitchFamily="49" charset="0"/>
            </a:endParaRPr>
          </a:p>
          <a:p>
            <a:pPr lvl="0"/>
            <a:r>
              <a:rPr lang="en-US" altLang="en-US" sz="1400" dirty="0" smtClean="0">
                <a:solidFill>
                  <a:srgbClr val="000000"/>
                </a:solidFill>
                <a:latin typeface="Lucida Console" panose="020B0609040504020204" pitchFamily="49" charset="0"/>
              </a:rPr>
              <a:t>[</a:t>
            </a:r>
            <a:r>
              <a:rPr lang="en-US" altLang="en-US" sz="1400" dirty="0">
                <a:solidFill>
                  <a:srgbClr val="000000"/>
                </a:solidFill>
                <a:latin typeface="Lucida Console" panose="020B0609040504020204" pitchFamily="49" charset="0"/>
              </a:rPr>
              <a:t>1] </a:t>
            </a:r>
            <a:r>
              <a:rPr lang="en-US" altLang="en-US" sz="1400" dirty="0" smtClean="0">
                <a:solidFill>
                  <a:srgbClr val="000000"/>
                </a:solidFill>
                <a:latin typeface="Lucida Console" panose="020B0609040504020204" pitchFamily="49" charset="0"/>
              </a:rPr>
              <a:t>45</a:t>
            </a:r>
          </a:p>
          <a:p>
            <a:pPr lvl="0"/>
            <a:endParaRPr lang="en-US" altLang="en-US" sz="1600" dirty="0"/>
          </a:p>
          <a:p>
            <a:pPr lvl="0"/>
            <a:r>
              <a:rPr lang="en-US" altLang="en-US" sz="1400" dirty="0"/>
              <a:t>The mean of variable D can be stored as variable A</a:t>
            </a:r>
          </a:p>
          <a:p>
            <a:pPr lvl="0"/>
            <a:r>
              <a:rPr lang="en-US" altLang="en-US" sz="1400" dirty="0" smtClean="0">
                <a:solidFill>
                  <a:srgbClr val="0000FF"/>
                </a:solidFill>
                <a:latin typeface="Lucida Console" panose="020B0609040504020204" pitchFamily="49" charset="0"/>
              </a:rPr>
              <a:t>&gt; A </a:t>
            </a:r>
            <a:r>
              <a:rPr lang="en-US" altLang="en-US" sz="1400" dirty="0">
                <a:solidFill>
                  <a:srgbClr val="0000FF"/>
                </a:solidFill>
                <a:latin typeface="Lucida Console" panose="020B0609040504020204" pitchFamily="49" charset="0"/>
              </a:rPr>
              <a:t>= mean(D) </a:t>
            </a:r>
            <a:endParaRPr lang="en-US" altLang="en-US" sz="1400" dirty="0" smtClean="0">
              <a:solidFill>
                <a:srgbClr val="0000FF"/>
              </a:solidFill>
              <a:latin typeface="Lucida Console" panose="020B0609040504020204" pitchFamily="49" charset="0"/>
            </a:endParaRPr>
          </a:p>
          <a:p>
            <a:pPr lvl="0"/>
            <a:r>
              <a:rPr lang="en-US" altLang="en-US" sz="1400" dirty="0" smtClean="0">
                <a:solidFill>
                  <a:srgbClr val="0000FF"/>
                </a:solidFill>
                <a:latin typeface="Lucida Console" panose="020B0609040504020204" pitchFamily="49" charset="0"/>
              </a:rPr>
              <a:t>&gt; A </a:t>
            </a:r>
          </a:p>
          <a:p>
            <a:pPr lvl="0"/>
            <a:r>
              <a:rPr lang="en-US" altLang="en-US" sz="1400" dirty="0" smtClean="0">
                <a:solidFill>
                  <a:srgbClr val="000000"/>
                </a:solidFill>
                <a:latin typeface="Lucida Console" panose="020B0609040504020204" pitchFamily="49" charset="0"/>
              </a:rPr>
              <a:t>[</a:t>
            </a:r>
            <a:r>
              <a:rPr lang="en-US" altLang="en-US" sz="1400" dirty="0">
                <a:solidFill>
                  <a:srgbClr val="000000"/>
                </a:solidFill>
                <a:latin typeface="Lucida Console" panose="020B0609040504020204" pitchFamily="49" charset="0"/>
              </a:rPr>
              <a:t>1] </a:t>
            </a:r>
            <a:r>
              <a:rPr lang="en-US" altLang="en-US" sz="1400" dirty="0" smtClean="0">
                <a:solidFill>
                  <a:srgbClr val="000000"/>
                </a:solidFill>
                <a:latin typeface="Lucida Console" panose="020B0609040504020204" pitchFamily="49" charset="0"/>
              </a:rPr>
              <a:t>5</a:t>
            </a:r>
          </a:p>
          <a:p>
            <a:endParaRPr lang="en-US" altLang="en-US" sz="1600" dirty="0"/>
          </a:p>
          <a:p>
            <a:r>
              <a:rPr lang="en-US" altLang="en-US" sz="1400" dirty="0"/>
              <a:t>Different variables can be multiplied together</a:t>
            </a:r>
          </a:p>
          <a:p>
            <a:pPr lvl="0" indent="0" eaLnBrk="0" fontAlgn="base" hangingPunct="0">
              <a:spcBef>
                <a:spcPct val="0"/>
              </a:spcBef>
              <a:spcAft>
                <a:spcPct val="0"/>
              </a:spcAft>
              <a:buClrTx/>
            </a:pPr>
            <a:r>
              <a:rPr lang="en-US" altLang="en-US" sz="1400" dirty="0" smtClean="0">
                <a:solidFill>
                  <a:srgbClr val="0000FF"/>
                </a:solidFill>
                <a:latin typeface="Lucida Console" panose="020B0609040504020204" pitchFamily="49" charset="0"/>
              </a:rPr>
              <a:t>&gt; T </a:t>
            </a:r>
            <a:r>
              <a:rPr lang="en-US" altLang="en-US" sz="1400" dirty="0">
                <a:solidFill>
                  <a:srgbClr val="0000FF"/>
                </a:solidFill>
                <a:latin typeface="Lucida Console" panose="020B0609040504020204" pitchFamily="49" charset="0"/>
              </a:rPr>
              <a:t>= </a:t>
            </a:r>
            <a:r>
              <a:rPr lang="en-US" altLang="en-US" sz="1400" dirty="0" smtClean="0">
                <a:solidFill>
                  <a:srgbClr val="0000FF"/>
                </a:solidFill>
                <a:latin typeface="Lucida Console" panose="020B0609040504020204" pitchFamily="49" charset="0"/>
              </a:rPr>
              <a:t>D*A </a:t>
            </a:r>
          </a:p>
          <a:p>
            <a:pPr lvl="0" indent="0" eaLnBrk="0" fontAlgn="base" hangingPunct="0">
              <a:spcBef>
                <a:spcPct val="0"/>
              </a:spcBef>
              <a:spcAft>
                <a:spcPct val="0"/>
              </a:spcAft>
              <a:buClrTx/>
            </a:pPr>
            <a:r>
              <a:rPr lang="en-US" altLang="en-US" sz="1400" dirty="0" smtClean="0">
                <a:solidFill>
                  <a:srgbClr val="0000FF"/>
                </a:solidFill>
                <a:latin typeface="Lucida Console" panose="020B0609040504020204" pitchFamily="49" charset="0"/>
              </a:rPr>
              <a:t>&gt; T </a:t>
            </a:r>
          </a:p>
          <a:p>
            <a:pPr lvl="0" indent="0" eaLnBrk="0" fontAlgn="base" hangingPunct="0">
              <a:spcBef>
                <a:spcPct val="0"/>
              </a:spcBef>
              <a:spcAft>
                <a:spcPct val="0"/>
              </a:spcAft>
              <a:buClrTx/>
            </a:pPr>
            <a:r>
              <a:rPr lang="en-US" altLang="en-US" sz="1400" dirty="0" smtClean="0">
                <a:solidFill>
                  <a:srgbClr val="000000"/>
                </a:solidFill>
                <a:latin typeface="Lucida Console" panose="020B0609040504020204" pitchFamily="49" charset="0"/>
              </a:rPr>
              <a:t>[</a:t>
            </a:r>
            <a:r>
              <a:rPr lang="en-US" altLang="en-US" sz="1400" dirty="0">
                <a:solidFill>
                  <a:srgbClr val="000000"/>
                </a:solidFill>
                <a:latin typeface="Lucida Console" panose="020B0609040504020204" pitchFamily="49" charset="0"/>
              </a:rPr>
              <a:t>1] 10 20 30 40 5 15 25 35 45</a:t>
            </a:r>
            <a:endParaRPr lang="en-US" altLang="en-US" sz="3200" dirty="0">
              <a:latin typeface="Arial" panose="020B0604020202020204" pitchFamily="34" charset="0"/>
            </a:endParaRPr>
          </a:p>
          <a:p>
            <a:pPr lvl="0"/>
            <a:endParaRPr lang="en-US" altLang="en-US" sz="1400" dirty="0">
              <a:latin typeface="Arial" panose="020B0604020202020204" pitchFamily="34" charset="0"/>
            </a:endParaRPr>
          </a:p>
          <a:p>
            <a:endParaRPr lang="en-GB" sz="1400" dirty="0">
              <a:solidFill>
                <a:srgbClr val="0000FF"/>
              </a:solidFill>
              <a:latin typeface="Consolas" panose="020B0609020204030204" pitchFamily="49" charset="0"/>
              <a:cs typeface="Consolas" panose="020B0609020204030204" pitchFamily="49" charset="0"/>
            </a:endParaRPr>
          </a:p>
        </p:txBody>
      </p:sp>
      <p:sp>
        <p:nvSpPr>
          <p:cNvPr id="9" name="Footer Placeholder 8"/>
          <p:cNvSpPr>
            <a:spLocks noGrp="1"/>
          </p:cNvSpPr>
          <p:nvPr>
            <p:ph type="ftr" sz="quarter" idx="3"/>
          </p:nvPr>
        </p:nvSpPr>
        <p:spPr/>
        <p:txBody>
          <a:bodyPr/>
          <a:lstStyle/>
          <a:p>
            <a:r>
              <a:rPr lang="en-GB" smtClean="0"/>
              <a:t>R Training - Basic</a:t>
            </a:r>
            <a:endParaRPr lang="en-GB" dirty="0"/>
          </a:p>
        </p:txBody>
      </p:sp>
      <p:pic>
        <p:nvPicPr>
          <p:cNvPr id="130050" name="Picture 2" descr="http://cdn2-b.examiner.com/sites/default/files/styles/image_content_width/hash/27/44/2744627c925b4461a5353a6c73d86993.jpg?itok=CBxr-mq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2780928"/>
            <a:ext cx="3272433" cy="2181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8798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692696"/>
            <a:ext cx="8077200" cy="1066800"/>
          </a:xfrm>
        </p:spPr>
        <p:txBody>
          <a:bodyPr/>
          <a:lstStyle/>
          <a:p>
            <a:r>
              <a:rPr lang="en-GB" dirty="0" smtClean="0"/>
              <a:t>Introduction to R</a:t>
            </a:r>
            <a:endParaRPr lang="en-GB" dirty="0"/>
          </a:p>
        </p:txBody>
      </p:sp>
      <p:sp>
        <p:nvSpPr>
          <p:cNvPr id="4" name="Footer Placeholder 3"/>
          <p:cNvSpPr>
            <a:spLocks noGrp="1"/>
          </p:cNvSpPr>
          <p:nvPr>
            <p:ph type="ftr" sz="quarter" idx="3"/>
          </p:nvPr>
        </p:nvSpPr>
        <p:spPr/>
        <p:txBody>
          <a:bodyPr/>
          <a:lstStyle/>
          <a:p>
            <a:r>
              <a:rPr lang="en-GB" dirty="0" smtClean="0"/>
              <a:t>R Training - Basic</a:t>
            </a:r>
            <a:endParaRPr lang="en-GB" dirty="0"/>
          </a:p>
        </p:txBody>
      </p:sp>
      <p:sp>
        <p:nvSpPr>
          <p:cNvPr id="5" name="Slide Number Placeholder 4"/>
          <p:cNvSpPr>
            <a:spLocks noGrp="1"/>
          </p:cNvSpPr>
          <p:nvPr>
            <p:ph type="sldNum" sz="quarter" idx="4"/>
          </p:nvPr>
        </p:nvSpPr>
        <p:spPr/>
        <p:txBody>
          <a:bodyPr/>
          <a:lstStyle/>
          <a:p>
            <a:fld id="{9EBD5762-3BDC-484D-9503-7EA6D5A9A8CE}" type="slidenum">
              <a:rPr lang="en-GB" smtClean="0"/>
              <a:pPr/>
              <a:t>3</a:t>
            </a:fld>
            <a:endParaRPr lang="en-GB" dirty="0"/>
          </a:p>
        </p:txBody>
      </p:sp>
      <p:sp>
        <p:nvSpPr>
          <p:cNvPr id="6" name="Date Placeholder 5"/>
          <p:cNvSpPr>
            <a:spLocks noGrp="1"/>
          </p:cNvSpPr>
          <p:nvPr>
            <p:ph type="dt" sz="half" idx="2"/>
          </p:nvPr>
        </p:nvSpPr>
        <p:spPr/>
        <p:txBody>
          <a:bodyPr/>
          <a:lstStyle/>
          <a:p>
            <a:r>
              <a:rPr lang="en-GB" dirty="0" smtClean="0"/>
              <a:t>January 2016</a:t>
            </a:r>
            <a:endParaRPr lang="en-GB" dirty="0"/>
          </a:p>
        </p:txBody>
      </p:sp>
    </p:spTree>
    <p:extLst>
      <p:ext uri="{BB962C8B-B14F-4D97-AF65-F5344CB8AC3E}">
        <p14:creationId xmlns:p14="http://schemas.microsoft.com/office/powerpoint/2010/main" val="28912948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2983"/>
            <a:ext cx="8077200" cy="406785"/>
          </a:xfrm>
        </p:spPr>
        <p:txBody>
          <a:bodyPr/>
          <a:lstStyle/>
          <a:p>
            <a:r>
              <a:rPr lang="en-GB" dirty="0" smtClean="0"/>
              <a:t>Using stored variables</a:t>
            </a:r>
            <a:endParaRPr lang="en-GB" dirty="0"/>
          </a:p>
        </p:txBody>
      </p:sp>
      <p:sp>
        <p:nvSpPr>
          <p:cNvPr id="3" name="Content Placeholder 2"/>
          <p:cNvSpPr>
            <a:spLocks noGrp="1"/>
          </p:cNvSpPr>
          <p:nvPr>
            <p:ph sz="quarter" idx="15"/>
          </p:nvPr>
        </p:nvSpPr>
        <p:spPr>
          <a:xfrm>
            <a:off x="533400" y="1273015"/>
            <a:ext cx="8077200" cy="4382558"/>
          </a:xfrm>
        </p:spPr>
        <p:txBody>
          <a:bodyPr/>
          <a:lstStyle/>
          <a:p>
            <a:pPr lvl="0"/>
            <a:r>
              <a:rPr lang="en-US" altLang="en-US" sz="1400" dirty="0"/>
              <a:t>Variable values can be dissected to extract values within the variable. For example, variable T was a vector of numbers. From variable T, we can extract certain values or sets of values from the vector</a:t>
            </a:r>
          </a:p>
          <a:p>
            <a:pPr lvl="0"/>
            <a:endParaRPr lang="en-US" altLang="en-US" sz="1400" dirty="0" smtClean="0"/>
          </a:p>
          <a:p>
            <a:r>
              <a:rPr lang="en-GB" sz="1400" dirty="0">
                <a:solidFill>
                  <a:srgbClr val="0000FF"/>
                </a:solidFill>
                <a:latin typeface="Consolas" panose="020B0609020204030204" pitchFamily="49" charset="0"/>
                <a:cs typeface="Consolas" panose="020B0609020204030204" pitchFamily="49" charset="0"/>
              </a:rPr>
              <a:t>T = </a:t>
            </a:r>
            <a:r>
              <a:rPr lang="en-US" altLang="en-US" sz="1400" dirty="0">
                <a:solidFill>
                  <a:srgbClr val="000000"/>
                </a:solidFill>
                <a:latin typeface="Lucida Console" panose="020B0609040504020204" pitchFamily="49" charset="0"/>
              </a:rPr>
              <a:t>10 20 30 40 5 15 25 35 45</a:t>
            </a:r>
            <a:endParaRPr lang="en-GB" sz="1400" dirty="0">
              <a:solidFill>
                <a:srgbClr val="0000FF"/>
              </a:solidFill>
              <a:latin typeface="Consolas" panose="020B0609020204030204" pitchFamily="49" charset="0"/>
              <a:cs typeface="Consolas" panose="020B0609020204030204" pitchFamily="49" charset="0"/>
            </a:endParaRPr>
          </a:p>
          <a:p>
            <a:pPr lvl="0"/>
            <a:endParaRPr lang="en-US" altLang="en-US" sz="1400" dirty="0" smtClean="0"/>
          </a:p>
          <a:p>
            <a:pPr lvl="0"/>
            <a:r>
              <a:rPr lang="en-US" altLang="en-US" sz="1400" dirty="0" smtClean="0"/>
              <a:t>T[2</a:t>
            </a:r>
            <a:r>
              <a:rPr lang="en-US" altLang="en-US" sz="1400" dirty="0"/>
              <a:t>] will extract the second value in the vector</a:t>
            </a:r>
          </a:p>
          <a:p>
            <a:pPr lvl="0"/>
            <a:r>
              <a:rPr lang="en-US" altLang="en-US" sz="1400" dirty="0" smtClean="0">
                <a:solidFill>
                  <a:srgbClr val="0000FF"/>
                </a:solidFill>
                <a:latin typeface="Lucida Console" panose="020B0609040504020204" pitchFamily="49" charset="0"/>
              </a:rPr>
              <a:t>&gt; T[2] </a:t>
            </a:r>
          </a:p>
          <a:p>
            <a:pPr lvl="0"/>
            <a:r>
              <a:rPr lang="en-US" altLang="en-US" sz="1400" dirty="0" smtClean="0">
                <a:solidFill>
                  <a:srgbClr val="000000"/>
                </a:solidFill>
                <a:latin typeface="Lucida Console" panose="020B0609040504020204" pitchFamily="49" charset="0"/>
              </a:rPr>
              <a:t>[</a:t>
            </a:r>
            <a:r>
              <a:rPr lang="en-US" altLang="en-US" sz="1400" dirty="0">
                <a:solidFill>
                  <a:srgbClr val="000000"/>
                </a:solidFill>
                <a:latin typeface="Lucida Console" panose="020B0609040504020204" pitchFamily="49" charset="0"/>
              </a:rPr>
              <a:t>1] </a:t>
            </a:r>
            <a:r>
              <a:rPr lang="en-US" altLang="en-US" sz="1400" dirty="0" smtClean="0">
                <a:solidFill>
                  <a:srgbClr val="000000"/>
                </a:solidFill>
                <a:latin typeface="Lucida Console" panose="020B0609040504020204" pitchFamily="49" charset="0"/>
              </a:rPr>
              <a:t>20</a:t>
            </a:r>
          </a:p>
          <a:p>
            <a:endParaRPr lang="en-US" altLang="en-US" sz="1400" dirty="0" smtClean="0"/>
          </a:p>
          <a:p>
            <a:endParaRPr lang="en-US" altLang="en-US" sz="1400" dirty="0"/>
          </a:p>
          <a:p>
            <a:r>
              <a:rPr lang="en-US" altLang="en-US" sz="1400" dirty="0"/>
              <a:t>T[2:6] will extract values that are positioned 2-6 in the vector</a:t>
            </a:r>
          </a:p>
          <a:p>
            <a:pPr lvl="0"/>
            <a:r>
              <a:rPr lang="en-US" altLang="en-US" sz="1400" dirty="0" smtClean="0">
                <a:solidFill>
                  <a:srgbClr val="0000FF"/>
                </a:solidFill>
                <a:latin typeface="Lucida Console" panose="020B0609040504020204" pitchFamily="49" charset="0"/>
              </a:rPr>
              <a:t>&gt; T[2:6</a:t>
            </a:r>
            <a:r>
              <a:rPr lang="en-US" altLang="en-US" sz="1400" dirty="0">
                <a:solidFill>
                  <a:srgbClr val="0000FF"/>
                </a:solidFill>
                <a:latin typeface="Lucida Console" panose="020B0609040504020204" pitchFamily="49" charset="0"/>
              </a:rPr>
              <a:t>] </a:t>
            </a:r>
            <a:endParaRPr lang="en-US" altLang="en-US" sz="1400" dirty="0" smtClean="0">
              <a:solidFill>
                <a:srgbClr val="0000FF"/>
              </a:solidFill>
              <a:latin typeface="Lucida Console" panose="020B0609040504020204" pitchFamily="49" charset="0"/>
            </a:endParaRPr>
          </a:p>
          <a:p>
            <a:pPr lvl="0"/>
            <a:r>
              <a:rPr lang="en-US" altLang="en-US" sz="1400" dirty="0" smtClean="0">
                <a:solidFill>
                  <a:srgbClr val="000000"/>
                </a:solidFill>
                <a:latin typeface="Lucida Console" panose="020B0609040504020204" pitchFamily="49" charset="0"/>
              </a:rPr>
              <a:t>[</a:t>
            </a:r>
            <a:r>
              <a:rPr lang="en-US" altLang="en-US" sz="1400" dirty="0">
                <a:solidFill>
                  <a:srgbClr val="000000"/>
                </a:solidFill>
                <a:latin typeface="Lucida Console" panose="020B0609040504020204" pitchFamily="49" charset="0"/>
              </a:rPr>
              <a:t>1] 20 30 40 5 15</a:t>
            </a:r>
            <a:endParaRPr lang="en-US" altLang="en-US" sz="1400" dirty="0">
              <a:latin typeface="Arial" panose="020B0604020202020204" pitchFamily="34" charset="0"/>
            </a:endParaRPr>
          </a:p>
          <a:p>
            <a:endParaRPr lang="en-GB" sz="1400" dirty="0" smtClean="0">
              <a:solidFill>
                <a:srgbClr val="0000FF"/>
              </a:solidFill>
              <a:latin typeface="Consolas" panose="020B0609020204030204" pitchFamily="49" charset="0"/>
              <a:cs typeface="Consolas" panose="020B0609020204030204" pitchFamily="49" charset="0"/>
            </a:endParaRPr>
          </a:p>
          <a:p>
            <a:endParaRPr lang="en-GB" sz="1400" dirty="0">
              <a:solidFill>
                <a:srgbClr val="0000FF"/>
              </a:solidFill>
              <a:latin typeface="Consolas" panose="020B0609020204030204" pitchFamily="49" charset="0"/>
              <a:cs typeface="Consolas" panose="020B0609020204030204" pitchFamily="49" charset="0"/>
            </a:endParaRPr>
          </a:p>
        </p:txBody>
      </p:sp>
      <p:sp>
        <p:nvSpPr>
          <p:cNvPr id="9" name="Footer Placeholder 8"/>
          <p:cNvSpPr>
            <a:spLocks noGrp="1"/>
          </p:cNvSpPr>
          <p:nvPr>
            <p:ph type="ftr" sz="quarter" idx="3"/>
          </p:nvPr>
        </p:nvSpPr>
        <p:spPr/>
        <p:txBody>
          <a:bodyPr/>
          <a:lstStyle/>
          <a:p>
            <a:r>
              <a:rPr lang="en-GB" smtClean="0"/>
              <a:t>R Training - Basic</a:t>
            </a:r>
            <a:endParaRPr lang="en-GB" dirty="0"/>
          </a:p>
        </p:txBody>
      </p:sp>
      <p:pic>
        <p:nvPicPr>
          <p:cNvPr id="131076" name="Picture 4" descr="http://utahscience.oremjr.alpine.k12.ut.us/sciber99/8th/matter/images/variables.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5298370"/>
            <a:ext cx="3936517" cy="714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01014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678" y="692696"/>
            <a:ext cx="8077200" cy="386845"/>
          </a:xfrm>
        </p:spPr>
        <p:txBody>
          <a:bodyPr/>
          <a:lstStyle/>
          <a:p>
            <a:r>
              <a:rPr lang="en-GB" dirty="0" smtClean="0"/>
              <a:t>Using stored variables</a:t>
            </a:r>
            <a:endParaRPr lang="en-GB" dirty="0"/>
          </a:p>
        </p:txBody>
      </p:sp>
      <p:sp>
        <p:nvSpPr>
          <p:cNvPr id="3" name="Content Placeholder 2"/>
          <p:cNvSpPr>
            <a:spLocks noGrp="1"/>
          </p:cNvSpPr>
          <p:nvPr>
            <p:ph sz="quarter" idx="15"/>
          </p:nvPr>
        </p:nvSpPr>
        <p:spPr>
          <a:xfrm>
            <a:off x="477678" y="1231941"/>
            <a:ext cx="8077200" cy="3950510"/>
          </a:xfrm>
        </p:spPr>
        <p:txBody>
          <a:bodyPr/>
          <a:lstStyle/>
          <a:p>
            <a:endParaRPr lang="en-GB" sz="1400" dirty="0" smtClean="0">
              <a:solidFill>
                <a:srgbClr val="0000FF"/>
              </a:solidFill>
              <a:latin typeface="Consolas" panose="020B0609020204030204" pitchFamily="49" charset="0"/>
              <a:cs typeface="Consolas" panose="020B0609020204030204" pitchFamily="49" charset="0"/>
            </a:endParaRPr>
          </a:p>
          <a:p>
            <a:pPr lvl="0"/>
            <a:r>
              <a:rPr lang="en-GB" sz="1400" dirty="0" smtClean="0">
                <a:solidFill>
                  <a:srgbClr val="0000FF"/>
                </a:solidFill>
                <a:latin typeface="Consolas" panose="020B0609020204030204" pitchFamily="49" charset="0"/>
                <a:cs typeface="Consolas" panose="020B0609020204030204" pitchFamily="49" charset="0"/>
              </a:rPr>
              <a:t>T = </a:t>
            </a:r>
            <a:r>
              <a:rPr lang="en-US" altLang="en-US" sz="1400" dirty="0">
                <a:solidFill>
                  <a:srgbClr val="000000"/>
                </a:solidFill>
                <a:latin typeface="Lucida Console" panose="020B0609040504020204" pitchFamily="49" charset="0"/>
              </a:rPr>
              <a:t>10 20 30 40 5 15 25 35 </a:t>
            </a:r>
            <a:r>
              <a:rPr lang="en-US" altLang="en-US" sz="1400" dirty="0" smtClean="0">
                <a:solidFill>
                  <a:srgbClr val="000000"/>
                </a:solidFill>
                <a:latin typeface="Lucida Console" panose="020B0609040504020204" pitchFamily="49" charset="0"/>
              </a:rPr>
              <a:t>45</a:t>
            </a:r>
            <a:endParaRPr lang="en-GB" sz="1400" dirty="0">
              <a:solidFill>
                <a:srgbClr val="0000FF"/>
              </a:solidFill>
              <a:latin typeface="Consolas" panose="020B0609020204030204" pitchFamily="49" charset="0"/>
              <a:cs typeface="Consolas" panose="020B0609020204030204" pitchFamily="49" charset="0"/>
            </a:endParaRPr>
          </a:p>
          <a:p>
            <a:endParaRPr lang="en-GB" sz="1400" dirty="0" smtClean="0">
              <a:solidFill>
                <a:srgbClr val="0000FF"/>
              </a:solidFill>
              <a:latin typeface="Consolas" panose="020B0609020204030204" pitchFamily="49" charset="0"/>
              <a:cs typeface="Consolas" panose="020B0609020204030204" pitchFamily="49" charset="0"/>
            </a:endParaRPr>
          </a:p>
          <a:p>
            <a:r>
              <a:rPr lang="en-GB" sz="1400" dirty="0"/>
              <a:t>We can apply logical statements to values, which will return True or False values</a:t>
            </a:r>
          </a:p>
          <a:p>
            <a:pPr lvl="0"/>
            <a:r>
              <a:rPr lang="en-US" altLang="en-US" sz="1400" dirty="0" smtClean="0">
                <a:solidFill>
                  <a:srgbClr val="0000FF"/>
                </a:solidFill>
                <a:latin typeface="Lucida Console" panose="020B0609040504020204" pitchFamily="49" charset="0"/>
              </a:rPr>
              <a:t>&gt; T&lt;25 </a:t>
            </a:r>
          </a:p>
          <a:p>
            <a:pPr lvl="0"/>
            <a:r>
              <a:rPr lang="en-US" altLang="en-US" sz="1400" dirty="0" smtClean="0">
                <a:solidFill>
                  <a:srgbClr val="000000"/>
                </a:solidFill>
                <a:latin typeface="Lucida Console" panose="020B0609040504020204" pitchFamily="49" charset="0"/>
              </a:rPr>
              <a:t>[</a:t>
            </a:r>
            <a:r>
              <a:rPr lang="en-US" altLang="en-US" sz="1400" dirty="0">
                <a:solidFill>
                  <a:srgbClr val="000000"/>
                </a:solidFill>
                <a:latin typeface="Lucida Console" panose="020B0609040504020204" pitchFamily="49" charset="0"/>
              </a:rPr>
              <a:t>1] TRUE </a:t>
            </a:r>
            <a:r>
              <a:rPr lang="en-US" altLang="en-US" sz="1400" dirty="0" err="1">
                <a:solidFill>
                  <a:srgbClr val="000000"/>
                </a:solidFill>
                <a:latin typeface="Lucida Console" panose="020B0609040504020204" pitchFamily="49" charset="0"/>
              </a:rPr>
              <a:t>TRUE</a:t>
            </a:r>
            <a:r>
              <a:rPr lang="en-US" altLang="en-US" sz="1400" dirty="0">
                <a:solidFill>
                  <a:srgbClr val="000000"/>
                </a:solidFill>
                <a:latin typeface="Lucida Console" panose="020B0609040504020204" pitchFamily="49" charset="0"/>
              </a:rPr>
              <a:t> FALSE </a:t>
            </a:r>
            <a:r>
              <a:rPr lang="en-US" altLang="en-US" sz="1400" dirty="0" err="1">
                <a:solidFill>
                  <a:srgbClr val="000000"/>
                </a:solidFill>
                <a:latin typeface="Lucida Console" panose="020B0609040504020204" pitchFamily="49" charset="0"/>
              </a:rPr>
              <a:t>FALSE</a:t>
            </a:r>
            <a:r>
              <a:rPr lang="en-US" altLang="en-US" sz="1400" dirty="0">
                <a:solidFill>
                  <a:srgbClr val="000000"/>
                </a:solidFill>
                <a:latin typeface="Lucida Console" panose="020B0609040504020204" pitchFamily="49" charset="0"/>
              </a:rPr>
              <a:t> TRUE </a:t>
            </a:r>
            <a:r>
              <a:rPr lang="en-US" altLang="en-US" sz="1400" dirty="0" err="1">
                <a:solidFill>
                  <a:srgbClr val="000000"/>
                </a:solidFill>
                <a:latin typeface="Lucida Console" panose="020B0609040504020204" pitchFamily="49" charset="0"/>
              </a:rPr>
              <a:t>TRUE</a:t>
            </a:r>
            <a:r>
              <a:rPr lang="en-US" altLang="en-US" sz="1400" dirty="0">
                <a:solidFill>
                  <a:srgbClr val="000000"/>
                </a:solidFill>
                <a:latin typeface="Lucida Console" panose="020B0609040504020204" pitchFamily="49" charset="0"/>
              </a:rPr>
              <a:t> FALSE </a:t>
            </a:r>
            <a:r>
              <a:rPr lang="en-US" altLang="en-US" sz="1400" dirty="0" err="1">
                <a:solidFill>
                  <a:srgbClr val="000000"/>
                </a:solidFill>
                <a:latin typeface="Lucida Console" panose="020B0609040504020204" pitchFamily="49" charset="0"/>
              </a:rPr>
              <a:t>FALSE</a:t>
            </a:r>
            <a:r>
              <a:rPr lang="en-US" altLang="en-US" sz="1400" dirty="0">
                <a:solidFill>
                  <a:srgbClr val="000000"/>
                </a:solidFill>
                <a:latin typeface="Lucida Console" panose="020B0609040504020204" pitchFamily="49" charset="0"/>
              </a:rPr>
              <a:t> </a:t>
            </a:r>
            <a:r>
              <a:rPr lang="en-US" altLang="en-US" sz="1400" dirty="0" err="1" smtClean="0">
                <a:solidFill>
                  <a:srgbClr val="000000"/>
                </a:solidFill>
                <a:latin typeface="Lucida Console" panose="020B0609040504020204" pitchFamily="49" charset="0"/>
              </a:rPr>
              <a:t>FALSE</a:t>
            </a:r>
            <a:endParaRPr lang="en-US" altLang="en-US" sz="1400" dirty="0" smtClean="0">
              <a:solidFill>
                <a:srgbClr val="000000"/>
              </a:solidFill>
              <a:latin typeface="Lucida Console" panose="020B0609040504020204" pitchFamily="49" charset="0"/>
            </a:endParaRPr>
          </a:p>
          <a:p>
            <a:pPr lvl="0"/>
            <a:endParaRPr lang="en-US" altLang="en-US" sz="1400" dirty="0" smtClean="0">
              <a:latin typeface="Arial" panose="020B0604020202020204" pitchFamily="34" charset="0"/>
            </a:endParaRPr>
          </a:p>
          <a:p>
            <a:pPr lvl="0"/>
            <a:endParaRPr lang="en-US" altLang="en-US" sz="1400" dirty="0">
              <a:latin typeface="Arial" panose="020B0604020202020204" pitchFamily="34" charset="0"/>
            </a:endParaRPr>
          </a:p>
          <a:p>
            <a:pPr lvl="0"/>
            <a:endParaRPr lang="en-US" altLang="en-US" sz="1400" dirty="0" smtClean="0">
              <a:latin typeface="Arial" panose="020B0604020202020204" pitchFamily="34" charset="0"/>
            </a:endParaRPr>
          </a:p>
          <a:p>
            <a:pPr lvl="0"/>
            <a:r>
              <a:rPr lang="en-US" altLang="en-US" sz="1400" dirty="0"/>
              <a:t>By using ‘class’, the data type of the variable can be viewed</a:t>
            </a:r>
          </a:p>
          <a:p>
            <a:pPr lvl="0"/>
            <a:r>
              <a:rPr lang="en-US" altLang="en-US" sz="1400" dirty="0" smtClean="0">
                <a:solidFill>
                  <a:srgbClr val="0000FF"/>
                </a:solidFill>
                <a:latin typeface="Lucida Console" panose="020B0609040504020204" pitchFamily="49" charset="0"/>
              </a:rPr>
              <a:t>&gt; class(T</a:t>
            </a:r>
            <a:r>
              <a:rPr lang="en-US" altLang="en-US" sz="1400" dirty="0">
                <a:solidFill>
                  <a:srgbClr val="0000FF"/>
                </a:solidFill>
                <a:latin typeface="Lucida Console" panose="020B0609040504020204" pitchFamily="49" charset="0"/>
              </a:rPr>
              <a:t>) </a:t>
            </a:r>
            <a:endParaRPr lang="en-US" altLang="en-US" sz="1400" dirty="0" smtClean="0">
              <a:solidFill>
                <a:srgbClr val="0000FF"/>
              </a:solidFill>
              <a:latin typeface="Lucida Console" panose="020B0609040504020204" pitchFamily="49" charset="0"/>
            </a:endParaRPr>
          </a:p>
          <a:p>
            <a:pPr lvl="0"/>
            <a:r>
              <a:rPr lang="en-US" altLang="en-US" sz="1400" dirty="0" smtClean="0">
                <a:solidFill>
                  <a:srgbClr val="000000"/>
                </a:solidFill>
                <a:latin typeface="Lucida Console" panose="020B0609040504020204" pitchFamily="49" charset="0"/>
              </a:rPr>
              <a:t>[</a:t>
            </a:r>
            <a:r>
              <a:rPr lang="en-US" altLang="en-US" sz="1400" dirty="0">
                <a:solidFill>
                  <a:srgbClr val="000000"/>
                </a:solidFill>
                <a:latin typeface="Lucida Console" panose="020B0609040504020204" pitchFamily="49" charset="0"/>
              </a:rPr>
              <a:t>1] "numeric"</a:t>
            </a:r>
            <a:endParaRPr lang="en-US" altLang="en-US" sz="3200" dirty="0">
              <a:latin typeface="Arial" panose="020B0604020202020204" pitchFamily="34" charset="0"/>
            </a:endParaRPr>
          </a:p>
          <a:p>
            <a:endParaRPr lang="en-GB" sz="1400" dirty="0">
              <a:solidFill>
                <a:srgbClr val="0000FF"/>
              </a:solidFill>
              <a:latin typeface="Consolas" panose="020B0609020204030204" pitchFamily="49" charset="0"/>
              <a:cs typeface="Consolas" panose="020B0609020204030204" pitchFamily="49" charset="0"/>
            </a:endParaRPr>
          </a:p>
        </p:txBody>
      </p:sp>
      <p:sp>
        <p:nvSpPr>
          <p:cNvPr id="9" name="Footer Placeholder 8"/>
          <p:cNvSpPr>
            <a:spLocks noGrp="1"/>
          </p:cNvSpPr>
          <p:nvPr>
            <p:ph type="ftr" sz="quarter" idx="3"/>
          </p:nvPr>
        </p:nvSpPr>
        <p:spPr/>
        <p:txBody>
          <a:bodyPr/>
          <a:lstStyle/>
          <a:p>
            <a:r>
              <a:rPr lang="en-GB" smtClean="0"/>
              <a:t>R Training - Basic</a:t>
            </a:r>
            <a:endParaRPr lang="en-GB" dirty="0"/>
          </a:p>
        </p:txBody>
      </p:sp>
    </p:spTree>
    <p:extLst>
      <p:ext uri="{BB962C8B-B14F-4D97-AF65-F5344CB8AC3E}">
        <p14:creationId xmlns:p14="http://schemas.microsoft.com/office/powerpoint/2010/main" val="22497033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3"/>
          <a:srcRect l="729" t="81781" r="83388" b="5912"/>
          <a:stretch/>
        </p:blipFill>
        <p:spPr>
          <a:xfrm>
            <a:off x="533400" y="4861281"/>
            <a:ext cx="3317169" cy="1351435"/>
          </a:xfrm>
          <a:prstGeom prst="rect">
            <a:avLst/>
          </a:prstGeom>
        </p:spPr>
      </p:pic>
      <p:sp>
        <p:nvSpPr>
          <p:cNvPr id="2" name="Title 1"/>
          <p:cNvSpPr>
            <a:spLocks noGrp="1"/>
          </p:cNvSpPr>
          <p:nvPr>
            <p:ph type="title"/>
          </p:nvPr>
        </p:nvSpPr>
        <p:spPr>
          <a:xfrm>
            <a:off x="497494" y="698803"/>
            <a:ext cx="8077200" cy="877617"/>
          </a:xfrm>
        </p:spPr>
        <p:txBody>
          <a:bodyPr/>
          <a:lstStyle/>
          <a:p>
            <a:r>
              <a:rPr lang="en-GB" dirty="0" smtClean="0"/>
              <a:t>Creating vectors and matrices</a:t>
            </a:r>
            <a:endParaRPr lang="en-GB" dirty="0"/>
          </a:p>
        </p:txBody>
      </p:sp>
      <p:sp>
        <p:nvSpPr>
          <p:cNvPr id="9" name="Footer Placeholder 8"/>
          <p:cNvSpPr>
            <a:spLocks noGrp="1"/>
          </p:cNvSpPr>
          <p:nvPr>
            <p:ph type="ftr" sz="quarter" idx="3"/>
          </p:nvPr>
        </p:nvSpPr>
        <p:spPr/>
        <p:txBody>
          <a:bodyPr/>
          <a:lstStyle/>
          <a:p>
            <a:r>
              <a:rPr lang="en-GB" smtClean="0"/>
              <a:t>R Training - Basic</a:t>
            </a:r>
            <a:endParaRPr lang="en-GB" dirty="0"/>
          </a:p>
        </p:txBody>
      </p:sp>
      <p:sp>
        <p:nvSpPr>
          <p:cNvPr id="10" name="Content Placeholder 2"/>
          <p:cNvSpPr txBox="1">
            <a:spLocks/>
          </p:cNvSpPr>
          <p:nvPr/>
        </p:nvSpPr>
        <p:spPr>
          <a:xfrm>
            <a:off x="533400" y="1310738"/>
            <a:ext cx="8077200" cy="5318662"/>
          </a:xfrm>
          <a:prstGeom prst="rect">
            <a:avLst/>
          </a:prstGeom>
        </p:spPr>
        <p:txBody>
          <a:bodyPr vert="horz" lIns="0" tIns="0" rIns="0" bIns="0" rtlCol="0">
            <a:noAutofit/>
          </a:bodyPr>
          <a:lstStyle>
            <a:lvl1pPr marL="0" marR="0" indent="-274320" algn="l" defTabSz="914400" rtl="0" eaLnBrk="1" fontAlgn="auto" latinLnBrk="0" hangingPunct="1">
              <a:lnSpc>
                <a:spcPct val="100000"/>
              </a:lnSpc>
              <a:spcBef>
                <a:spcPts val="0"/>
              </a:spcBef>
              <a:spcAft>
                <a:spcPts val="900"/>
              </a:spcAft>
              <a:buClr>
                <a:schemeClr val="tx1"/>
              </a:buClr>
              <a:buSzTx/>
              <a:buFontTx/>
              <a:buNone/>
              <a:tabLst/>
              <a:defRPr sz="2000" kern="1200" baseline="0">
                <a:solidFill>
                  <a:schemeClr val="tx1"/>
                </a:solidFill>
                <a:latin typeface="Georgia" pitchFamily="18" charset="0"/>
                <a:ea typeface="+mn-ea"/>
                <a:cs typeface="+mn-cs"/>
              </a:defRPr>
            </a:lvl1pPr>
            <a:lvl2pPr marL="27432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2pPr>
            <a:lvl3pPr marL="54864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3pPr>
            <a:lvl4pPr marL="82296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4pPr>
            <a:lvl5pPr marL="109728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baseline="0">
                <a:solidFill>
                  <a:schemeClr val="tx1"/>
                </a:solidFill>
                <a:latin typeface="Georgia" pitchFamily="18" charset="0"/>
                <a:ea typeface="+mn-ea"/>
                <a:cs typeface="+mn-cs"/>
              </a:defRPr>
            </a:lvl5pPr>
            <a:lvl6pPr marL="274320" marR="0" indent="-274320" algn="l" defTabSz="914400" rtl="0" eaLnBrk="1" fontAlgn="auto" latinLnBrk="0" hangingPunct="1">
              <a:lnSpc>
                <a:spcPct val="100000"/>
              </a:lnSpc>
              <a:spcBef>
                <a:spcPts val="0"/>
              </a:spcBef>
              <a:spcAft>
                <a:spcPts val="900"/>
              </a:spcAft>
              <a:buClr>
                <a:schemeClr val="tx1"/>
              </a:buClr>
              <a:buSzPct val="100000"/>
              <a:buFont typeface="+mj-lt"/>
              <a:buAutoNum type="arabicPeriod"/>
              <a:tabLst/>
              <a:defRPr sz="2000" kern="1200" baseline="0">
                <a:solidFill>
                  <a:schemeClr val="tx1"/>
                </a:solidFill>
                <a:latin typeface="Georgia" pitchFamily="18" charset="0"/>
                <a:ea typeface="+mn-ea"/>
                <a:cs typeface="+mn-cs"/>
              </a:defRPr>
            </a:lvl6pPr>
            <a:lvl7pPr marL="548640" indent="-274320" algn="l" defTabSz="914400" rtl="0" eaLnBrk="1" latinLnBrk="0" hangingPunct="1">
              <a:lnSpc>
                <a:spcPct val="100000"/>
              </a:lnSpc>
              <a:spcBef>
                <a:spcPts val="0"/>
              </a:spcBef>
              <a:spcAft>
                <a:spcPts val="900"/>
              </a:spcAft>
              <a:buSzPct val="100000"/>
              <a:buFont typeface="+mj-lt"/>
              <a:buAutoNum type="alphaLcPeriod"/>
              <a:defRPr sz="2000" kern="1200" baseline="0">
                <a:solidFill>
                  <a:schemeClr val="tx1"/>
                </a:solidFill>
                <a:latin typeface="Georgia" pitchFamily="18" charset="0"/>
                <a:ea typeface="+mn-ea"/>
                <a:cs typeface="+mn-cs"/>
              </a:defRPr>
            </a:lvl7pPr>
            <a:lvl8pPr marL="822960" indent="-274320" algn="l" defTabSz="914400" rtl="0" eaLnBrk="1" latinLnBrk="0" hangingPunct="1">
              <a:lnSpc>
                <a:spcPct val="100000"/>
              </a:lnSpc>
              <a:spcBef>
                <a:spcPts val="0"/>
              </a:spcBef>
              <a:spcAft>
                <a:spcPts val="900"/>
              </a:spcAft>
              <a:buSzPct val="100000"/>
              <a:buFont typeface="+mj-lt"/>
              <a:buAutoNum type="romanLcPeriod"/>
              <a:defRPr sz="2000" kern="1200" baseline="0">
                <a:solidFill>
                  <a:schemeClr val="tx1"/>
                </a:solidFill>
                <a:latin typeface="Georgia" pitchFamily="18" charset="0"/>
                <a:ea typeface="+mn-ea"/>
                <a:cs typeface="+mn-cs"/>
              </a:defRPr>
            </a:lvl8pPr>
            <a:lvl9pPr marL="0" indent="-274320" algn="l" defTabSz="914400" rtl="0" eaLnBrk="1" latinLnBrk="0" hangingPunct="1">
              <a:lnSpc>
                <a:spcPct val="100000"/>
              </a:lnSpc>
              <a:spcBef>
                <a:spcPts val="0"/>
              </a:spcBef>
              <a:spcAft>
                <a:spcPts val="900"/>
              </a:spcAft>
              <a:buFont typeface="Arial" pitchFamily="34" charset="0"/>
              <a:buNone/>
              <a:defRPr sz="2000" b="1" kern="1200" baseline="0">
                <a:solidFill>
                  <a:schemeClr val="tx2"/>
                </a:solidFill>
                <a:latin typeface="Georgia" pitchFamily="18" charset="0"/>
                <a:ea typeface="+mn-ea"/>
                <a:cs typeface="+mn-cs"/>
              </a:defRPr>
            </a:lvl9pPr>
          </a:lstStyle>
          <a:p>
            <a:r>
              <a:rPr lang="en-US" altLang="en-US" sz="1400" dirty="0" smtClean="0"/>
              <a:t>Vectors or matrices can be created using the matrix function. The argument layout is:</a:t>
            </a:r>
          </a:p>
          <a:p>
            <a:pPr indent="0"/>
            <a:r>
              <a:rPr lang="en-US" altLang="en-US" sz="1400" dirty="0" smtClean="0">
                <a:solidFill>
                  <a:srgbClr val="0000FF"/>
                </a:solidFill>
              </a:rPr>
              <a:t>                                       matrix(</a:t>
            </a:r>
            <a:r>
              <a:rPr lang="en-US" altLang="en-US" sz="1400" dirty="0" smtClean="0"/>
              <a:t>Data range</a:t>
            </a:r>
            <a:r>
              <a:rPr lang="en-US" altLang="en-US" sz="1400" dirty="0" smtClean="0">
                <a:solidFill>
                  <a:srgbClr val="0000FF"/>
                </a:solidFill>
              </a:rPr>
              <a:t>,</a:t>
            </a:r>
            <a:r>
              <a:rPr lang="en-US" altLang="en-US" sz="1400" dirty="0" smtClean="0"/>
              <a:t> Number of rows</a:t>
            </a:r>
            <a:r>
              <a:rPr lang="en-US" altLang="en-US" sz="1400" dirty="0" smtClean="0">
                <a:solidFill>
                  <a:srgbClr val="0000FF"/>
                </a:solidFill>
              </a:rPr>
              <a:t>,</a:t>
            </a:r>
            <a:r>
              <a:rPr lang="en-US" altLang="en-US" sz="1400" dirty="0" smtClean="0"/>
              <a:t> Number of columns </a:t>
            </a:r>
            <a:r>
              <a:rPr lang="en-US" altLang="en-US" sz="1400" dirty="0" smtClean="0">
                <a:solidFill>
                  <a:srgbClr val="0000FF"/>
                </a:solidFill>
              </a:rPr>
              <a:t>)</a:t>
            </a:r>
          </a:p>
        </p:txBody>
      </p:sp>
      <p:pic>
        <p:nvPicPr>
          <p:cNvPr id="6" name="Picture 5"/>
          <p:cNvPicPr>
            <a:picLocks noChangeAspect="1"/>
          </p:cNvPicPr>
          <p:nvPr/>
        </p:nvPicPr>
        <p:blipFill rotWithShape="1">
          <a:blip r:embed="rId4"/>
          <a:srcRect l="779" t="59344" r="77033" b="18014"/>
          <a:stretch/>
        </p:blipFill>
        <p:spPr>
          <a:xfrm>
            <a:off x="533400" y="2225138"/>
            <a:ext cx="4484854" cy="2361087"/>
          </a:xfrm>
          <a:prstGeom prst="rect">
            <a:avLst/>
          </a:prstGeom>
        </p:spPr>
      </p:pic>
      <p:cxnSp>
        <p:nvCxnSpPr>
          <p:cNvPr id="15" name="Straight Arrow Connector 14"/>
          <p:cNvCxnSpPr/>
          <p:nvPr/>
        </p:nvCxnSpPr>
        <p:spPr>
          <a:xfrm flipH="1">
            <a:off x="1734326" y="1896639"/>
            <a:ext cx="1368153" cy="3024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2094365" y="1908755"/>
            <a:ext cx="2232248" cy="2988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2310389" y="1920336"/>
            <a:ext cx="3523458" cy="29888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27472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941" y="664092"/>
            <a:ext cx="8077200" cy="458853"/>
          </a:xfrm>
        </p:spPr>
        <p:txBody>
          <a:bodyPr/>
          <a:lstStyle/>
          <a:p>
            <a:r>
              <a:rPr lang="en-GB" dirty="0" smtClean="0"/>
              <a:t>Example 1 – Basic Commands</a:t>
            </a:r>
            <a:endParaRPr lang="en-GB" dirty="0"/>
          </a:p>
        </p:txBody>
      </p:sp>
      <p:sp>
        <p:nvSpPr>
          <p:cNvPr id="9" name="Footer Placeholder 8"/>
          <p:cNvSpPr>
            <a:spLocks noGrp="1"/>
          </p:cNvSpPr>
          <p:nvPr>
            <p:ph type="ftr" sz="quarter" idx="3"/>
          </p:nvPr>
        </p:nvSpPr>
        <p:spPr/>
        <p:txBody>
          <a:bodyPr/>
          <a:lstStyle/>
          <a:p>
            <a:r>
              <a:rPr lang="en-GB" smtClean="0"/>
              <a:t>R Training - Basic</a:t>
            </a:r>
            <a:endParaRPr lang="en-GB" dirty="0"/>
          </a:p>
        </p:txBody>
      </p:sp>
      <p:sp>
        <p:nvSpPr>
          <p:cNvPr id="10" name="Title 1"/>
          <p:cNvSpPr txBox="1">
            <a:spLocks/>
          </p:cNvSpPr>
          <p:nvPr/>
        </p:nvSpPr>
        <p:spPr>
          <a:xfrm>
            <a:off x="549968" y="711985"/>
            <a:ext cx="8077200" cy="914400"/>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2400" b="1" i="1" kern="1200">
                <a:solidFill>
                  <a:schemeClr val="tx1"/>
                </a:solidFill>
                <a:latin typeface="+mj-lt"/>
                <a:ea typeface="+mj-ea"/>
                <a:cs typeface="+mj-cs"/>
              </a:defRPr>
            </a:lvl1pPr>
          </a:lstStyle>
          <a:p>
            <a:endParaRPr lang="en-GB" dirty="0"/>
          </a:p>
        </p:txBody>
      </p:sp>
      <p:sp>
        <p:nvSpPr>
          <p:cNvPr id="11" name="Content Placeholder 2"/>
          <p:cNvSpPr txBox="1">
            <a:spLocks/>
          </p:cNvSpPr>
          <p:nvPr/>
        </p:nvSpPr>
        <p:spPr>
          <a:xfrm>
            <a:off x="611560" y="1249568"/>
            <a:ext cx="8077200" cy="1382464"/>
          </a:xfrm>
          <a:prstGeom prst="rect">
            <a:avLst/>
          </a:prstGeom>
        </p:spPr>
        <p:txBody>
          <a:bodyPr vert="horz" lIns="0" tIns="0" rIns="0" bIns="0" rtlCol="0">
            <a:noAutofit/>
          </a:bodyPr>
          <a:lstStyle>
            <a:lvl1pPr marL="0" marR="0" indent="-274320" algn="l" defTabSz="914400" rtl="0" eaLnBrk="1" fontAlgn="auto" latinLnBrk="0" hangingPunct="1">
              <a:lnSpc>
                <a:spcPct val="100000"/>
              </a:lnSpc>
              <a:spcBef>
                <a:spcPts val="0"/>
              </a:spcBef>
              <a:spcAft>
                <a:spcPts val="900"/>
              </a:spcAft>
              <a:buClr>
                <a:schemeClr val="tx1"/>
              </a:buClr>
              <a:buSzTx/>
              <a:buFontTx/>
              <a:buNone/>
              <a:tabLst/>
              <a:defRPr sz="2000" kern="1200" baseline="0">
                <a:solidFill>
                  <a:schemeClr val="tx1"/>
                </a:solidFill>
                <a:latin typeface="Georgia" pitchFamily="18" charset="0"/>
                <a:ea typeface="+mn-ea"/>
                <a:cs typeface="+mn-cs"/>
              </a:defRPr>
            </a:lvl1pPr>
            <a:lvl2pPr marL="27432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2pPr>
            <a:lvl3pPr marL="54864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3pPr>
            <a:lvl4pPr marL="82296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4pPr>
            <a:lvl5pPr marL="109728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baseline="0">
                <a:solidFill>
                  <a:schemeClr val="tx1"/>
                </a:solidFill>
                <a:latin typeface="Georgia" pitchFamily="18" charset="0"/>
                <a:ea typeface="+mn-ea"/>
                <a:cs typeface="+mn-cs"/>
              </a:defRPr>
            </a:lvl5pPr>
            <a:lvl6pPr marL="274320" marR="0" indent="-274320" algn="l" defTabSz="914400" rtl="0" eaLnBrk="1" fontAlgn="auto" latinLnBrk="0" hangingPunct="1">
              <a:lnSpc>
                <a:spcPct val="100000"/>
              </a:lnSpc>
              <a:spcBef>
                <a:spcPts val="0"/>
              </a:spcBef>
              <a:spcAft>
                <a:spcPts val="900"/>
              </a:spcAft>
              <a:buClr>
                <a:schemeClr val="tx1"/>
              </a:buClr>
              <a:buSzPct val="100000"/>
              <a:buFont typeface="+mj-lt"/>
              <a:buAutoNum type="arabicPeriod"/>
              <a:tabLst/>
              <a:defRPr sz="2000" kern="1200" baseline="0">
                <a:solidFill>
                  <a:schemeClr val="tx1"/>
                </a:solidFill>
                <a:latin typeface="Georgia" pitchFamily="18" charset="0"/>
                <a:ea typeface="+mn-ea"/>
                <a:cs typeface="+mn-cs"/>
              </a:defRPr>
            </a:lvl6pPr>
            <a:lvl7pPr marL="548640" indent="-274320" algn="l" defTabSz="914400" rtl="0" eaLnBrk="1" latinLnBrk="0" hangingPunct="1">
              <a:lnSpc>
                <a:spcPct val="100000"/>
              </a:lnSpc>
              <a:spcBef>
                <a:spcPts val="0"/>
              </a:spcBef>
              <a:spcAft>
                <a:spcPts val="900"/>
              </a:spcAft>
              <a:buSzPct val="100000"/>
              <a:buFont typeface="+mj-lt"/>
              <a:buAutoNum type="alphaLcPeriod"/>
              <a:defRPr sz="2000" kern="1200" baseline="0">
                <a:solidFill>
                  <a:schemeClr val="tx1"/>
                </a:solidFill>
                <a:latin typeface="Georgia" pitchFamily="18" charset="0"/>
                <a:ea typeface="+mn-ea"/>
                <a:cs typeface="+mn-cs"/>
              </a:defRPr>
            </a:lvl7pPr>
            <a:lvl8pPr marL="822960" indent="-274320" algn="l" defTabSz="914400" rtl="0" eaLnBrk="1" latinLnBrk="0" hangingPunct="1">
              <a:lnSpc>
                <a:spcPct val="100000"/>
              </a:lnSpc>
              <a:spcBef>
                <a:spcPts val="0"/>
              </a:spcBef>
              <a:spcAft>
                <a:spcPts val="900"/>
              </a:spcAft>
              <a:buSzPct val="100000"/>
              <a:buFont typeface="+mj-lt"/>
              <a:buAutoNum type="romanLcPeriod"/>
              <a:defRPr sz="2000" kern="1200" baseline="0">
                <a:solidFill>
                  <a:schemeClr val="tx1"/>
                </a:solidFill>
                <a:latin typeface="Georgia" pitchFamily="18" charset="0"/>
                <a:ea typeface="+mn-ea"/>
                <a:cs typeface="+mn-cs"/>
              </a:defRPr>
            </a:lvl8pPr>
            <a:lvl9pPr marL="0" indent="-274320" algn="l" defTabSz="914400" rtl="0" eaLnBrk="1" latinLnBrk="0" hangingPunct="1">
              <a:lnSpc>
                <a:spcPct val="100000"/>
              </a:lnSpc>
              <a:spcBef>
                <a:spcPts val="0"/>
              </a:spcBef>
              <a:spcAft>
                <a:spcPts val="900"/>
              </a:spcAft>
              <a:buFont typeface="Arial" pitchFamily="34" charset="0"/>
              <a:buNone/>
              <a:defRPr sz="2000" b="1" kern="1200" baseline="0">
                <a:solidFill>
                  <a:schemeClr val="tx2"/>
                </a:solidFill>
                <a:latin typeface="Georgia" pitchFamily="18" charset="0"/>
                <a:ea typeface="+mn-ea"/>
                <a:cs typeface="+mn-cs"/>
              </a:defRPr>
            </a:lvl9pPr>
          </a:lstStyle>
          <a:p>
            <a:r>
              <a:rPr lang="en-GB" sz="1400" dirty="0" smtClean="0"/>
              <a:t>Try typing the following commands into your Console:</a:t>
            </a:r>
            <a:endParaRPr lang="en-GB" sz="1400" dirty="0"/>
          </a:p>
          <a:p>
            <a:pPr lvl="4"/>
            <a:r>
              <a:rPr lang="en-GB" sz="1400" dirty="0" smtClean="0">
                <a:solidFill>
                  <a:srgbClr val="0000FF"/>
                </a:solidFill>
                <a:latin typeface="Consolas" panose="020B0609020204030204" pitchFamily="49" charset="0"/>
                <a:cs typeface="Consolas" panose="020B0609020204030204" pitchFamily="49" charset="0"/>
              </a:rPr>
              <a:t>x = matrix(1:5)</a:t>
            </a:r>
          </a:p>
          <a:p>
            <a:pPr lvl="4"/>
            <a:r>
              <a:rPr lang="en-GB" sz="1400" dirty="0" smtClean="0">
                <a:solidFill>
                  <a:srgbClr val="0000FF"/>
                </a:solidFill>
                <a:latin typeface="Consolas" panose="020B0609020204030204" pitchFamily="49" charset="0"/>
                <a:cs typeface="Consolas" panose="020B0609020204030204" pitchFamily="49" charset="0"/>
              </a:rPr>
              <a:t>View(x)</a:t>
            </a:r>
            <a:endParaRPr lang="en-GB" sz="1400" dirty="0" smtClean="0"/>
          </a:p>
          <a:p>
            <a:pPr indent="0"/>
            <a:endParaRPr lang="en-GB" sz="1400" dirty="0"/>
          </a:p>
          <a:p>
            <a:pPr indent="0"/>
            <a:endParaRPr lang="en-GB" sz="1400" dirty="0" smtClean="0"/>
          </a:p>
        </p:txBody>
      </p:sp>
    </p:spTree>
    <p:extLst>
      <p:ext uri="{BB962C8B-B14F-4D97-AF65-F5344CB8AC3E}">
        <p14:creationId xmlns:p14="http://schemas.microsoft.com/office/powerpoint/2010/main" val="8628484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3"/>
          </p:nvPr>
        </p:nvSpPr>
        <p:spPr/>
        <p:txBody>
          <a:bodyPr/>
          <a:lstStyle/>
          <a:p>
            <a:r>
              <a:rPr lang="en-GB" smtClean="0"/>
              <a:t>R Training - Basic</a:t>
            </a:r>
            <a:endParaRPr lang="en-GB" dirty="0"/>
          </a:p>
        </p:txBody>
      </p:sp>
      <p:sp>
        <p:nvSpPr>
          <p:cNvPr id="10" name="Title 1"/>
          <p:cNvSpPr txBox="1">
            <a:spLocks/>
          </p:cNvSpPr>
          <p:nvPr/>
        </p:nvSpPr>
        <p:spPr>
          <a:xfrm>
            <a:off x="549968" y="711985"/>
            <a:ext cx="8077200" cy="914400"/>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2400" b="1" i="1" kern="1200">
                <a:solidFill>
                  <a:schemeClr val="tx1"/>
                </a:solidFill>
                <a:latin typeface="+mj-lt"/>
                <a:ea typeface="+mj-ea"/>
                <a:cs typeface="+mj-cs"/>
              </a:defRPr>
            </a:lvl1pPr>
          </a:lstStyle>
          <a:p>
            <a:endParaRPr lang="en-GB" dirty="0"/>
          </a:p>
        </p:txBody>
      </p:sp>
      <p:pic>
        <p:nvPicPr>
          <p:cNvPr id="4" name="Picture 3"/>
          <p:cNvPicPr>
            <a:picLocks noChangeAspect="1"/>
          </p:cNvPicPr>
          <p:nvPr/>
        </p:nvPicPr>
        <p:blipFill rotWithShape="1">
          <a:blip r:embed="rId3"/>
          <a:srcRect r="50000" b="31800"/>
          <a:stretch/>
        </p:blipFill>
        <p:spPr>
          <a:xfrm>
            <a:off x="3491880" y="2019118"/>
            <a:ext cx="5400434" cy="4143468"/>
          </a:xfrm>
          <a:prstGeom prst="rect">
            <a:avLst/>
          </a:prstGeom>
        </p:spPr>
      </p:pic>
      <p:sp>
        <p:nvSpPr>
          <p:cNvPr id="11" name="Content Placeholder 2"/>
          <p:cNvSpPr txBox="1">
            <a:spLocks/>
          </p:cNvSpPr>
          <p:nvPr/>
        </p:nvSpPr>
        <p:spPr>
          <a:xfrm>
            <a:off x="611560" y="1249568"/>
            <a:ext cx="5179640" cy="988885"/>
          </a:xfrm>
          <a:prstGeom prst="rect">
            <a:avLst/>
          </a:prstGeom>
        </p:spPr>
        <p:txBody>
          <a:bodyPr vert="horz" lIns="0" tIns="0" rIns="0" bIns="0" rtlCol="0">
            <a:noAutofit/>
          </a:bodyPr>
          <a:lstStyle>
            <a:lvl1pPr marL="0" marR="0" indent="-274320" algn="l" defTabSz="914400" rtl="0" eaLnBrk="1" fontAlgn="auto" latinLnBrk="0" hangingPunct="1">
              <a:lnSpc>
                <a:spcPct val="100000"/>
              </a:lnSpc>
              <a:spcBef>
                <a:spcPts val="0"/>
              </a:spcBef>
              <a:spcAft>
                <a:spcPts val="900"/>
              </a:spcAft>
              <a:buClr>
                <a:schemeClr val="tx1"/>
              </a:buClr>
              <a:buSzTx/>
              <a:buFontTx/>
              <a:buNone/>
              <a:tabLst/>
              <a:defRPr sz="2000" kern="1200" baseline="0">
                <a:solidFill>
                  <a:schemeClr val="tx1"/>
                </a:solidFill>
                <a:latin typeface="Georgia" pitchFamily="18" charset="0"/>
                <a:ea typeface="+mn-ea"/>
                <a:cs typeface="+mn-cs"/>
              </a:defRPr>
            </a:lvl1pPr>
            <a:lvl2pPr marL="27432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2pPr>
            <a:lvl3pPr marL="54864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3pPr>
            <a:lvl4pPr marL="82296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4pPr>
            <a:lvl5pPr marL="109728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baseline="0">
                <a:solidFill>
                  <a:schemeClr val="tx1"/>
                </a:solidFill>
                <a:latin typeface="Georgia" pitchFamily="18" charset="0"/>
                <a:ea typeface="+mn-ea"/>
                <a:cs typeface="+mn-cs"/>
              </a:defRPr>
            </a:lvl5pPr>
            <a:lvl6pPr marL="274320" marR="0" indent="-274320" algn="l" defTabSz="914400" rtl="0" eaLnBrk="1" fontAlgn="auto" latinLnBrk="0" hangingPunct="1">
              <a:lnSpc>
                <a:spcPct val="100000"/>
              </a:lnSpc>
              <a:spcBef>
                <a:spcPts val="0"/>
              </a:spcBef>
              <a:spcAft>
                <a:spcPts val="900"/>
              </a:spcAft>
              <a:buClr>
                <a:schemeClr val="tx1"/>
              </a:buClr>
              <a:buSzPct val="100000"/>
              <a:buFont typeface="+mj-lt"/>
              <a:buAutoNum type="arabicPeriod"/>
              <a:tabLst/>
              <a:defRPr sz="2000" kern="1200" baseline="0">
                <a:solidFill>
                  <a:schemeClr val="tx1"/>
                </a:solidFill>
                <a:latin typeface="Georgia" pitchFamily="18" charset="0"/>
                <a:ea typeface="+mn-ea"/>
                <a:cs typeface="+mn-cs"/>
              </a:defRPr>
            </a:lvl6pPr>
            <a:lvl7pPr marL="548640" indent="-274320" algn="l" defTabSz="914400" rtl="0" eaLnBrk="1" latinLnBrk="0" hangingPunct="1">
              <a:lnSpc>
                <a:spcPct val="100000"/>
              </a:lnSpc>
              <a:spcBef>
                <a:spcPts val="0"/>
              </a:spcBef>
              <a:spcAft>
                <a:spcPts val="900"/>
              </a:spcAft>
              <a:buSzPct val="100000"/>
              <a:buFont typeface="+mj-lt"/>
              <a:buAutoNum type="alphaLcPeriod"/>
              <a:defRPr sz="2000" kern="1200" baseline="0">
                <a:solidFill>
                  <a:schemeClr val="tx1"/>
                </a:solidFill>
                <a:latin typeface="Georgia" pitchFamily="18" charset="0"/>
                <a:ea typeface="+mn-ea"/>
                <a:cs typeface="+mn-cs"/>
              </a:defRPr>
            </a:lvl7pPr>
            <a:lvl8pPr marL="822960" indent="-274320" algn="l" defTabSz="914400" rtl="0" eaLnBrk="1" latinLnBrk="0" hangingPunct="1">
              <a:lnSpc>
                <a:spcPct val="100000"/>
              </a:lnSpc>
              <a:spcBef>
                <a:spcPts val="0"/>
              </a:spcBef>
              <a:spcAft>
                <a:spcPts val="900"/>
              </a:spcAft>
              <a:buSzPct val="100000"/>
              <a:buFont typeface="+mj-lt"/>
              <a:buAutoNum type="romanLcPeriod"/>
              <a:defRPr sz="2000" kern="1200" baseline="0">
                <a:solidFill>
                  <a:schemeClr val="tx1"/>
                </a:solidFill>
                <a:latin typeface="Georgia" pitchFamily="18" charset="0"/>
                <a:ea typeface="+mn-ea"/>
                <a:cs typeface="+mn-cs"/>
              </a:defRPr>
            </a:lvl8pPr>
            <a:lvl9pPr marL="0" indent="-274320" algn="l" defTabSz="914400" rtl="0" eaLnBrk="1" latinLnBrk="0" hangingPunct="1">
              <a:lnSpc>
                <a:spcPct val="100000"/>
              </a:lnSpc>
              <a:spcBef>
                <a:spcPts val="0"/>
              </a:spcBef>
              <a:spcAft>
                <a:spcPts val="900"/>
              </a:spcAft>
              <a:buFont typeface="Arial" pitchFamily="34" charset="0"/>
              <a:buNone/>
              <a:defRPr sz="2000" b="1" kern="1200" baseline="0">
                <a:solidFill>
                  <a:schemeClr val="tx2"/>
                </a:solidFill>
                <a:latin typeface="Georgia" pitchFamily="18" charset="0"/>
                <a:ea typeface="+mn-ea"/>
                <a:cs typeface="+mn-cs"/>
              </a:defRPr>
            </a:lvl9pPr>
          </a:lstStyle>
          <a:p>
            <a:r>
              <a:rPr lang="en-GB" sz="1400" dirty="0" smtClean="0"/>
              <a:t>Try typing the following commands into your Console:</a:t>
            </a:r>
            <a:endParaRPr lang="en-GB" sz="1400" dirty="0"/>
          </a:p>
          <a:p>
            <a:pPr lvl="4"/>
            <a:r>
              <a:rPr lang="en-GB" sz="1400" dirty="0" smtClean="0">
                <a:solidFill>
                  <a:srgbClr val="0000FF"/>
                </a:solidFill>
                <a:latin typeface="Consolas" panose="020B0609020204030204" pitchFamily="49" charset="0"/>
                <a:cs typeface="Consolas" panose="020B0609020204030204" pitchFamily="49" charset="0"/>
              </a:rPr>
              <a:t>x = matrix(1:5)</a:t>
            </a:r>
          </a:p>
          <a:p>
            <a:pPr lvl="4"/>
            <a:r>
              <a:rPr lang="en-GB" sz="1400" dirty="0" smtClean="0">
                <a:solidFill>
                  <a:srgbClr val="0000FF"/>
                </a:solidFill>
                <a:latin typeface="Consolas" panose="020B0609020204030204" pitchFamily="49" charset="0"/>
                <a:cs typeface="Consolas" panose="020B0609020204030204" pitchFamily="49" charset="0"/>
              </a:rPr>
              <a:t>View(x)</a:t>
            </a:r>
            <a:endParaRPr lang="en-GB" sz="1400" dirty="0" smtClean="0"/>
          </a:p>
          <a:p>
            <a:pPr indent="0"/>
            <a:endParaRPr lang="en-GB" sz="1400" dirty="0"/>
          </a:p>
          <a:p>
            <a:pPr indent="0"/>
            <a:endParaRPr lang="en-GB" sz="1400" dirty="0" smtClean="0"/>
          </a:p>
        </p:txBody>
      </p:sp>
      <p:cxnSp>
        <p:nvCxnSpPr>
          <p:cNvPr id="5" name="Straight Arrow Connector 4"/>
          <p:cNvCxnSpPr/>
          <p:nvPr/>
        </p:nvCxnSpPr>
        <p:spPr>
          <a:xfrm>
            <a:off x="7668344" y="1484783"/>
            <a:ext cx="0" cy="144355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bwMode="ltGray">
          <a:xfrm>
            <a:off x="7063650" y="2928338"/>
            <a:ext cx="1723190" cy="2867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cxnSp>
        <p:nvCxnSpPr>
          <p:cNvPr id="15" name="Straight Arrow Connector 14"/>
          <p:cNvCxnSpPr/>
          <p:nvPr/>
        </p:nvCxnSpPr>
        <p:spPr>
          <a:xfrm>
            <a:off x="2917549" y="3566724"/>
            <a:ext cx="64807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Content Placeholder 2"/>
          <p:cNvSpPr txBox="1">
            <a:spLocks/>
          </p:cNvSpPr>
          <p:nvPr/>
        </p:nvSpPr>
        <p:spPr>
          <a:xfrm>
            <a:off x="5558256" y="969618"/>
            <a:ext cx="3096344" cy="515165"/>
          </a:xfrm>
          <a:prstGeom prst="rect">
            <a:avLst/>
          </a:prstGeom>
          <a:ln>
            <a:solidFill>
              <a:srgbClr val="FF0000"/>
            </a:solidFill>
          </a:ln>
        </p:spPr>
        <p:txBody>
          <a:bodyPr vert="horz" lIns="0" tIns="0" rIns="0" bIns="0" rtlCol="0">
            <a:noAutofit/>
          </a:bodyPr>
          <a:lstStyle>
            <a:lvl1pPr marL="0" marR="0" indent="-274320" algn="l" defTabSz="914400" rtl="0" eaLnBrk="1" fontAlgn="auto" latinLnBrk="0" hangingPunct="1">
              <a:lnSpc>
                <a:spcPct val="100000"/>
              </a:lnSpc>
              <a:spcBef>
                <a:spcPts val="0"/>
              </a:spcBef>
              <a:spcAft>
                <a:spcPts val="900"/>
              </a:spcAft>
              <a:buClr>
                <a:schemeClr val="tx1"/>
              </a:buClr>
              <a:buSzTx/>
              <a:buFontTx/>
              <a:buNone/>
              <a:tabLst/>
              <a:defRPr sz="2000" kern="1200" baseline="0">
                <a:solidFill>
                  <a:schemeClr val="tx1"/>
                </a:solidFill>
                <a:latin typeface="Georgia" pitchFamily="18" charset="0"/>
                <a:ea typeface="+mn-ea"/>
                <a:cs typeface="+mn-cs"/>
              </a:defRPr>
            </a:lvl1pPr>
            <a:lvl2pPr marL="27432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2pPr>
            <a:lvl3pPr marL="54864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3pPr>
            <a:lvl4pPr marL="82296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4pPr>
            <a:lvl5pPr marL="109728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baseline="0">
                <a:solidFill>
                  <a:schemeClr val="tx1"/>
                </a:solidFill>
                <a:latin typeface="Georgia" pitchFamily="18" charset="0"/>
                <a:ea typeface="+mn-ea"/>
                <a:cs typeface="+mn-cs"/>
              </a:defRPr>
            </a:lvl5pPr>
            <a:lvl6pPr marL="274320" marR="0" indent="-274320" algn="l" defTabSz="914400" rtl="0" eaLnBrk="1" fontAlgn="auto" latinLnBrk="0" hangingPunct="1">
              <a:lnSpc>
                <a:spcPct val="100000"/>
              </a:lnSpc>
              <a:spcBef>
                <a:spcPts val="0"/>
              </a:spcBef>
              <a:spcAft>
                <a:spcPts val="900"/>
              </a:spcAft>
              <a:buClr>
                <a:schemeClr val="tx1"/>
              </a:buClr>
              <a:buSzPct val="100000"/>
              <a:buFont typeface="+mj-lt"/>
              <a:buAutoNum type="arabicPeriod"/>
              <a:tabLst/>
              <a:defRPr sz="2000" kern="1200" baseline="0">
                <a:solidFill>
                  <a:schemeClr val="tx1"/>
                </a:solidFill>
                <a:latin typeface="Georgia" pitchFamily="18" charset="0"/>
                <a:ea typeface="+mn-ea"/>
                <a:cs typeface="+mn-cs"/>
              </a:defRPr>
            </a:lvl6pPr>
            <a:lvl7pPr marL="548640" indent="-274320" algn="l" defTabSz="914400" rtl="0" eaLnBrk="1" latinLnBrk="0" hangingPunct="1">
              <a:lnSpc>
                <a:spcPct val="100000"/>
              </a:lnSpc>
              <a:spcBef>
                <a:spcPts val="0"/>
              </a:spcBef>
              <a:spcAft>
                <a:spcPts val="900"/>
              </a:spcAft>
              <a:buSzPct val="100000"/>
              <a:buFont typeface="+mj-lt"/>
              <a:buAutoNum type="alphaLcPeriod"/>
              <a:defRPr sz="2000" kern="1200" baseline="0">
                <a:solidFill>
                  <a:schemeClr val="tx1"/>
                </a:solidFill>
                <a:latin typeface="Georgia" pitchFamily="18" charset="0"/>
                <a:ea typeface="+mn-ea"/>
                <a:cs typeface="+mn-cs"/>
              </a:defRPr>
            </a:lvl7pPr>
            <a:lvl8pPr marL="822960" indent="-274320" algn="l" defTabSz="914400" rtl="0" eaLnBrk="1" latinLnBrk="0" hangingPunct="1">
              <a:lnSpc>
                <a:spcPct val="100000"/>
              </a:lnSpc>
              <a:spcBef>
                <a:spcPts val="0"/>
              </a:spcBef>
              <a:spcAft>
                <a:spcPts val="900"/>
              </a:spcAft>
              <a:buSzPct val="100000"/>
              <a:buFont typeface="+mj-lt"/>
              <a:buAutoNum type="romanLcPeriod"/>
              <a:defRPr sz="2000" kern="1200" baseline="0">
                <a:solidFill>
                  <a:schemeClr val="tx1"/>
                </a:solidFill>
                <a:latin typeface="Georgia" pitchFamily="18" charset="0"/>
                <a:ea typeface="+mn-ea"/>
                <a:cs typeface="+mn-cs"/>
              </a:defRPr>
            </a:lvl8pPr>
            <a:lvl9pPr marL="0" indent="-274320" algn="l" defTabSz="914400" rtl="0" eaLnBrk="1" latinLnBrk="0" hangingPunct="1">
              <a:lnSpc>
                <a:spcPct val="100000"/>
              </a:lnSpc>
              <a:spcBef>
                <a:spcPts val="0"/>
              </a:spcBef>
              <a:spcAft>
                <a:spcPts val="900"/>
              </a:spcAft>
              <a:buFont typeface="Arial" pitchFamily="34" charset="0"/>
              <a:buNone/>
              <a:defRPr sz="2000" b="1" kern="1200" baseline="0">
                <a:solidFill>
                  <a:schemeClr val="tx2"/>
                </a:solidFill>
                <a:latin typeface="Georgia" pitchFamily="18" charset="0"/>
                <a:ea typeface="+mn-ea"/>
                <a:cs typeface="+mn-cs"/>
              </a:defRPr>
            </a:lvl9pPr>
          </a:lstStyle>
          <a:p>
            <a:pPr algn="ctr"/>
            <a:r>
              <a:rPr lang="en-GB" sz="1400" dirty="0" smtClean="0"/>
              <a:t>You will see the variable </a:t>
            </a:r>
            <a:r>
              <a:rPr lang="en-GB" sz="1400" dirty="0" smtClean="0">
                <a:solidFill>
                  <a:srgbClr val="0000FF"/>
                </a:solidFill>
                <a:latin typeface="Consolas" panose="020B0609020204030204" pitchFamily="49" charset="0"/>
                <a:cs typeface="Consolas" panose="020B0609020204030204" pitchFamily="49" charset="0"/>
              </a:rPr>
              <a:t>x</a:t>
            </a:r>
            <a:r>
              <a:rPr lang="en-GB" sz="1400" dirty="0" smtClean="0">
                <a:solidFill>
                  <a:srgbClr val="0000FF"/>
                </a:solidFill>
                <a:latin typeface="+mj-lt"/>
                <a:cs typeface="Consolas" panose="020B0609020204030204" pitchFamily="49" charset="0"/>
              </a:rPr>
              <a:t> </a:t>
            </a:r>
            <a:r>
              <a:rPr lang="en-GB" sz="1400" dirty="0" smtClean="0"/>
              <a:t>appear in your Global Environment</a:t>
            </a:r>
            <a:endParaRPr lang="en-GB" sz="1400" dirty="0"/>
          </a:p>
          <a:p>
            <a:pPr indent="0"/>
            <a:endParaRPr lang="en-GB" sz="1400" dirty="0" smtClean="0"/>
          </a:p>
        </p:txBody>
      </p:sp>
      <p:sp>
        <p:nvSpPr>
          <p:cNvPr id="23" name="Content Placeholder 2"/>
          <p:cNvSpPr txBox="1">
            <a:spLocks/>
          </p:cNvSpPr>
          <p:nvPr/>
        </p:nvSpPr>
        <p:spPr>
          <a:xfrm>
            <a:off x="854724" y="3215043"/>
            <a:ext cx="2062825" cy="703362"/>
          </a:xfrm>
          <a:prstGeom prst="rect">
            <a:avLst/>
          </a:prstGeom>
          <a:ln>
            <a:solidFill>
              <a:srgbClr val="FF0000"/>
            </a:solidFill>
          </a:ln>
        </p:spPr>
        <p:txBody>
          <a:bodyPr vert="horz" lIns="0" tIns="0" rIns="0" bIns="0" rtlCol="0">
            <a:noAutofit/>
          </a:bodyPr>
          <a:lstStyle>
            <a:lvl1pPr marL="0" marR="0" indent="-274320" algn="l" defTabSz="914400" rtl="0" eaLnBrk="1" fontAlgn="auto" latinLnBrk="0" hangingPunct="1">
              <a:lnSpc>
                <a:spcPct val="100000"/>
              </a:lnSpc>
              <a:spcBef>
                <a:spcPts val="0"/>
              </a:spcBef>
              <a:spcAft>
                <a:spcPts val="900"/>
              </a:spcAft>
              <a:buClr>
                <a:schemeClr val="tx1"/>
              </a:buClr>
              <a:buSzTx/>
              <a:buFontTx/>
              <a:buNone/>
              <a:tabLst/>
              <a:defRPr sz="2000" kern="1200" baseline="0">
                <a:solidFill>
                  <a:schemeClr val="tx1"/>
                </a:solidFill>
                <a:latin typeface="Georgia" pitchFamily="18" charset="0"/>
                <a:ea typeface="+mn-ea"/>
                <a:cs typeface="+mn-cs"/>
              </a:defRPr>
            </a:lvl1pPr>
            <a:lvl2pPr marL="27432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2pPr>
            <a:lvl3pPr marL="54864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3pPr>
            <a:lvl4pPr marL="82296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4pPr>
            <a:lvl5pPr marL="109728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baseline="0">
                <a:solidFill>
                  <a:schemeClr val="tx1"/>
                </a:solidFill>
                <a:latin typeface="Georgia" pitchFamily="18" charset="0"/>
                <a:ea typeface="+mn-ea"/>
                <a:cs typeface="+mn-cs"/>
              </a:defRPr>
            </a:lvl5pPr>
            <a:lvl6pPr marL="274320" marR="0" indent="-274320" algn="l" defTabSz="914400" rtl="0" eaLnBrk="1" fontAlgn="auto" latinLnBrk="0" hangingPunct="1">
              <a:lnSpc>
                <a:spcPct val="100000"/>
              </a:lnSpc>
              <a:spcBef>
                <a:spcPts val="0"/>
              </a:spcBef>
              <a:spcAft>
                <a:spcPts val="900"/>
              </a:spcAft>
              <a:buClr>
                <a:schemeClr val="tx1"/>
              </a:buClr>
              <a:buSzPct val="100000"/>
              <a:buFont typeface="+mj-lt"/>
              <a:buAutoNum type="arabicPeriod"/>
              <a:tabLst/>
              <a:defRPr sz="2000" kern="1200" baseline="0">
                <a:solidFill>
                  <a:schemeClr val="tx1"/>
                </a:solidFill>
                <a:latin typeface="Georgia" pitchFamily="18" charset="0"/>
                <a:ea typeface="+mn-ea"/>
                <a:cs typeface="+mn-cs"/>
              </a:defRPr>
            </a:lvl6pPr>
            <a:lvl7pPr marL="548640" indent="-274320" algn="l" defTabSz="914400" rtl="0" eaLnBrk="1" latinLnBrk="0" hangingPunct="1">
              <a:lnSpc>
                <a:spcPct val="100000"/>
              </a:lnSpc>
              <a:spcBef>
                <a:spcPts val="0"/>
              </a:spcBef>
              <a:spcAft>
                <a:spcPts val="900"/>
              </a:spcAft>
              <a:buSzPct val="100000"/>
              <a:buFont typeface="+mj-lt"/>
              <a:buAutoNum type="alphaLcPeriod"/>
              <a:defRPr sz="2000" kern="1200" baseline="0">
                <a:solidFill>
                  <a:schemeClr val="tx1"/>
                </a:solidFill>
                <a:latin typeface="Georgia" pitchFamily="18" charset="0"/>
                <a:ea typeface="+mn-ea"/>
                <a:cs typeface="+mn-cs"/>
              </a:defRPr>
            </a:lvl7pPr>
            <a:lvl8pPr marL="822960" indent="-274320" algn="l" defTabSz="914400" rtl="0" eaLnBrk="1" latinLnBrk="0" hangingPunct="1">
              <a:lnSpc>
                <a:spcPct val="100000"/>
              </a:lnSpc>
              <a:spcBef>
                <a:spcPts val="0"/>
              </a:spcBef>
              <a:spcAft>
                <a:spcPts val="900"/>
              </a:spcAft>
              <a:buSzPct val="100000"/>
              <a:buFont typeface="+mj-lt"/>
              <a:buAutoNum type="romanLcPeriod"/>
              <a:defRPr sz="2000" kern="1200" baseline="0">
                <a:solidFill>
                  <a:schemeClr val="tx1"/>
                </a:solidFill>
                <a:latin typeface="Georgia" pitchFamily="18" charset="0"/>
                <a:ea typeface="+mn-ea"/>
                <a:cs typeface="+mn-cs"/>
              </a:defRPr>
            </a:lvl8pPr>
            <a:lvl9pPr marL="0" indent="-274320" algn="l" defTabSz="914400" rtl="0" eaLnBrk="1" latinLnBrk="0" hangingPunct="1">
              <a:lnSpc>
                <a:spcPct val="100000"/>
              </a:lnSpc>
              <a:spcBef>
                <a:spcPts val="0"/>
              </a:spcBef>
              <a:spcAft>
                <a:spcPts val="900"/>
              </a:spcAft>
              <a:buFont typeface="Arial" pitchFamily="34" charset="0"/>
              <a:buNone/>
              <a:defRPr sz="2000" b="1" kern="1200" baseline="0">
                <a:solidFill>
                  <a:schemeClr val="tx2"/>
                </a:solidFill>
                <a:latin typeface="Georgia" pitchFamily="18" charset="0"/>
                <a:ea typeface="+mn-ea"/>
                <a:cs typeface="+mn-cs"/>
              </a:defRPr>
            </a:lvl9pPr>
          </a:lstStyle>
          <a:p>
            <a:pPr algn="ctr"/>
            <a:r>
              <a:rPr lang="en-GB" sz="1400" dirty="0" smtClean="0"/>
              <a:t>A display of the </a:t>
            </a:r>
            <a:r>
              <a:rPr lang="en-GB" sz="1400" dirty="0"/>
              <a:t>variable </a:t>
            </a:r>
            <a:r>
              <a:rPr lang="en-GB" sz="1400" dirty="0">
                <a:solidFill>
                  <a:srgbClr val="0000FF"/>
                </a:solidFill>
                <a:latin typeface="Consolas" panose="020B0609020204030204" pitchFamily="49" charset="0"/>
                <a:cs typeface="Consolas" panose="020B0609020204030204" pitchFamily="49" charset="0"/>
              </a:rPr>
              <a:t>x</a:t>
            </a:r>
            <a:r>
              <a:rPr lang="en-GB" sz="1400" dirty="0">
                <a:solidFill>
                  <a:srgbClr val="0000FF"/>
                </a:solidFill>
                <a:cs typeface="Consolas" panose="020B0609020204030204" pitchFamily="49" charset="0"/>
              </a:rPr>
              <a:t> </a:t>
            </a:r>
            <a:r>
              <a:rPr lang="en-GB" sz="1400" dirty="0" smtClean="0"/>
              <a:t>in a spreadsheet-style will appear in the top-left</a:t>
            </a:r>
            <a:endParaRPr lang="en-GB" sz="1400" dirty="0"/>
          </a:p>
          <a:p>
            <a:pPr indent="0"/>
            <a:endParaRPr lang="en-GB" sz="1400" dirty="0" smtClean="0"/>
          </a:p>
        </p:txBody>
      </p:sp>
      <p:sp>
        <p:nvSpPr>
          <p:cNvPr id="16" name="Rectangle 15"/>
          <p:cNvSpPr/>
          <p:nvPr/>
        </p:nvSpPr>
        <p:spPr bwMode="ltGray">
          <a:xfrm>
            <a:off x="3565620" y="2564904"/>
            <a:ext cx="3454651" cy="17281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sp>
        <p:nvSpPr>
          <p:cNvPr id="17" name="Title 1"/>
          <p:cNvSpPr>
            <a:spLocks noGrp="1"/>
          </p:cNvSpPr>
          <p:nvPr>
            <p:ph type="title"/>
          </p:nvPr>
        </p:nvSpPr>
        <p:spPr>
          <a:xfrm>
            <a:off x="464941" y="664092"/>
            <a:ext cx="8077200" cy="458853"/>
          </a:xfrm>
        </p:spPr>
        <p:txBody>
          <a:bodyPr/>
          <a:lstStyle/>
          <a:p>
            <a:r>
              <a:rPr lang="en-GB" dirty="0" smtClean="0"/>
              <a:t>Example 1 – Basic Commands</a:t>
            </a:r>
            <a:endParaRPr lang="en-GB" dirty="0"/>
          </a:p>
        </p:txBody>
      </p:sp>
    </p:spTree>
    <p:extLst>
      <p:ext uri="{BB962C8B-B14F-4D97-AF65-F5344CB8AC3E}">
        <p14:creationId xmlns:p14="http://schemas.microsoft.com/office/powerpoint/2010/main" val="29399358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3"/>
          </p:nvPr>
        </p:nvSpPr>
        <p:spPr/>
        <p:txBody>
          <a:bodyPr/>
          <a:lstStyle/>
          <a:p>
            <a:r>
              <a:rPr lang="en-GB" smtClean="0"/>
              <a:t>R Training - Basic</a:t>
            </a:r>
            <a:endParaRPr lang="en-GB" dirty="0"/>
          </a:p>
        </p:txBody>
      </p:sp>
      <p:sp>
        <p:nvSpPr>
          <p:cNvPr id="10" name="Title 1"/>
          <p:cNvSpPr txBox="1">
            <a:spLocks/>
          </p:cNvSpPr>
          <p:nvPr/>
        </p:nvSpPr>
        <p:spPr>
          <a:xfrm>
            <a:off x="549968" y="711985"/>
            <a:ext cx="8077200" cy="914400"/>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2400" b="1" i="1" kern="1200">
                <a:solidFill>
                  <a:schemeClr val="tx1"/>
                </a:solidFill>
                <a:latin typeface="+mj-lt"/>
                <a:ea typeface="+mj-ea"/>
                <a:cs typeface="+mj-cs"/>
              </a:defRPr>
            </a:lvl1pPr>
          </a:lstStyle>
          <a:p>
            <a:endParaRPr lang="en-GB" dirty="0"/>
          </a:p>
        </p:txBody>
      </p:sp>
      <p:sp>
        <p:nvSpPr>
          <p:cNvPr id="11" name="Content Placeholder 2"/>
          <p:cNvSpPr txBox="1">
            <a:spLocks/>
          </p:cNvSpPr>
          <p:nvPr/>
        </p:nvSpPr>
        <p:spPr>
          <a:xfrm>
            <a:off x="611560" y="1249568"/>
            <a:ext cx="5179640" cy="1317690"/>
          </a:xfrm>
          <a:prstGeom prst="rect">
            <a:avLst/>
          </a:prstGeom>
        </p:spPr>
        <p:txBody>
          <a:bodyPr vert="horz" lIns="0" tIns="0" rIns="0" bIns="0" rtlCol="0">
            <a:noAutofit/>
          </a:bodyPr>
          <a:lstStyle>
            <a:lvl1pPr marL="0" marR="0" indent="-274320" algn="l" defTabSz="914400" rtl="0" eaLnBrk="1" fontAlgn="auto" latinLnBrk="0" hangingPunct="1">
              <a:lnSpc>
                <a:spcPct val="100000"/>
              </a:lnSpc>
              <a:spcBef>
                <a:spcPts val="0"/>
              </a:spcBef>
              <a:spcAft>
                <a:spcPts val="900"/>
              </a:spcAft>
              <a:buClr>
                <a:schemeClr val="tx1"/>
              </a:buClr>
              <a:buSzTx/>
              <a:buFontTx/>
              <a:buNone/>
              <a:tabLst/>
              <a:defRPr sz="2000" kern="1200" baseline="0">
                <a:solidFill>
                  <a:schemeClr val="tx1"/>
                </a:solidFill>
                <a:latin typeface="Georgia" pitchFamily="18" charset="0"/>
                <a:ea typeface="+mn-ea"/>
                <a:cs typeface="+mn-cs"/>
              </a:defRPr>
            </a:lvl1pPr>
            <a:lvl2pPr marL="27432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2pPr>
            <a:lvl3pPr marL="54864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3pPr>
            <a:lvl4pPr marL="82296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4pPr>
            <a:lvl5pPr marL="109728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baseline="0">
                <a:solidFill>
                  <a:schemeClr val="tx1"/>
                </a:solidFill>
                <a:latin typeface="Georgia" pitchFamily="18" charset="0"/>
                <a:ea typeface="+mn-ea"/>
                <a:cs typeface="+mn-cs"/>
              </a:defRPr>
            </a:lvl5pPr>
            <a:lvl6pPr marL="274320" marR="0" indent="-274320" algn="l" defTabSz="914400" rtl="0" eaLnBrk="1" fontAlgn="auto" latinLnBrk="0" hangingPunct="1">
              <a:lnSpc>
                <a:spcPct val="100000"/>
              </a:lnSpc>
              <a:spcBef>
                <a:spcPts val="0"/>
              </a:spcBef>
              <a:spcAft>
                <a:spcPts val="900"/>
              </a:spcAft>
              <a:buClr>
                <a:schemeClr val="tx1"/>
              </a:buClr>
              <a:buSzPct val="100000"/>
              <a:buFont typeface="+mj-lt"/>
              <a:buAutoNum type="arabicPeriod"/>
              <a:tabLst/>
              <a:defRPr sz="2000" kern="1200" baseline="0">
                <a:solidFill>
                  <a:schemeClr val="tx1"/>
                </a:solidFill>
                <a:latin typeface="Georgia" pitchFamily="18" charset="0"/>
                <a:ea typeface="+mn-ea"/>
                <a:cs typeface="+mn-cs"/>
              </a:defRPr>
            </a:lvl6pPr>
            <a:lvl7pPr marL="548640" indent="-274320" algn="l" defTabSz="914400" rtl="0" eaLnBrk="1" latinLnBrk="0" hangingPunct="1">
              <a:lnSpc>
                <a:spcPct val="100000"/>
              </a:lnSpc>
              <a:spcBef>
                <a:spcPts val="0"/>
              </a:spcBef>
              <a:spcAft>
                <a:spcPts val="900"/>
              </a:spcAft>
              <a:buSzPct val="100000"/>
              <a:buFont typeface="+mj-lt"/>
              <a:buAutoNum type="alphaLcPeriod"/>
              <a:defRPr sz="2000" kern="1200" baseline="0">
                <a:solidFill>
                  <a:schemeClr val="tx1"/>
                </a:solidFill>
                <a:latin typeface="Georgia" pitchFamily="18" charset="0"/>
                <a:ea typeface="+mn-ea"/>
                <a:cs typeface="+mn-cs"/>
              </a:defRPr>
            </a:lvl7pPr>
            <a:lvl8pPr marL="822960" indent="-274320" algn="l" defTabSz="914400" rtl="0" eaLnBrk="1" latinLnBrk="0" hangingPunct="1">
              <a:lnSpc>
                <a:spcPct val="100000"/>
              </a:lnSpc>
              <a:spcBef>
                <a:spcPts val="0"/>
              </a:spcBef>
              <a:spcAft>
                <a:spcPts val="900"/>
              </a:spcAft>
              <a:buSzPct val="100000"/>
              <a:buFont typeface="+mj-lt"/>
              <a:buAutoNum type="romanLcPeriod"/>
              <a:defRPr sz="2000" kern="1200" baseline="0">
                <a:solidFill>
                  <a:schemeClr val="tx1"/>
                </a:solidFill>
                <a:latin typeface="Georgia" pitchFamily="18" charset="0"/>
                <a:ea typeface="+mn-ea"/>
                <a:cs typeface="+mn-cs"/>
              </a:defRPr>
            </a:lvl8pPr>
            <a:lvl9pPr marL="0" indent="-274320" algn="l" defTabSz="914400" rtl="0" eaLnBrk="1" latinLnBrk="0" hangingPunct="1">
              <a:lnSpc>
                <a:spcPct val="100000"/>
              </a:lnSpc>
              <a:spcBef>
                <a:spcPts val="0"/>
              </a:spcBef>
              <a:spcAft>
                <a:spcPts val="900"/>
              </a:spcAft>
              <a:buFont typeface="Arial" pitchFamily="34" charset="0"/>
              <a:buNone/>
              <a:defRPr sz="2000" b="1" kern="1200" baseline="0">
                <a:solidFill>
                  <a:schemeClr val="tx2"/>
                </a:solidFill>
                <a:latin typeface="Georgia" pitchFamily="18" charset="0"/>
                <a:ea typeface="+mn-ea"/>
                <a:cs typeface="+mn-cs"/>
              </a:defRPr>
            </a:lvl9pPr>
          </a:lstStyle>
          <a:p>
            <a:r>
              <a:rPr lang="en-GB" sz="1400" dirty="0" smtClean="0"/>
              <a:t>Try typing the following commands into your Console:</a:t>
            </a:r>
            <a:endParaRPr lang="en-GB" sz="1400" dirty="0"/>
          </a:p>
          <a:p>
            <a:pPr lvl="4"/>
            <a:r>
              <a:rPr lang="en-GB" sz="1400" dirty="0" smtClean="0">
                <a:solidFill>
                  <a:srgbClr val="0000FF"/>
                </a:solidFill>
                <a:latin typeface="Consolas" panose="020B0609020204030204" pitchFamily="49" charset="0"/>
                <a:cs typeface="Consolas" panose="020B0609020204030204" pitchFamily="49" charset="0"/>
              </a:rPr>
              <a:t>x = matrix(1:5)</a:t>
            </a:r>
          </a:p>
          <a:p>
            <a:pPr lvl="4"/>
            <a:r>
              <a:rPr lang="en-GB" sz="1400" dirty="0" smtClean="0">
                <a:solidFill>
                  <a:srgbClr val="0000FF"/>
                </a:solidFill>
                <a:latin typeface="Consolas" panose="020B0609020204030204" pitchFamily="49" charset="0"/>
                <a:cs typeface="Consolas" panose="020B0609020204030204" pitchFamily="49" charset="0"/>
              </a:rPr>
              <a:t>View(x)</a:t>
            </a:r>
          </a:p>
          <a:p>
            <a:pPr lvl="4"/>
            <a:r>
              <a:rPr lang="en-GB" sz="1400" dirty="0" smtClean="0">
                <a:solidFill>
                  <a:srgbClr val="0000FF"/>
                </a:solidFill>
                <a:latin typeface="Consolas" panose="020B0609020204030204" pitchFamily="49" charset="0"/>
                <a:cs typeface="Consolas" panose="020B0609020204030204" pitchFamily="49" charset="0"/>
              </a:rPr>
              <a:t>x = t(x)</a:t>
            </a:r>
            <a:endParaRPr lang="en-GB" sz="1400" dirty="0" smtClean="0"/>
          </a:p>
          <a:p>
            <a:pPr indent="0"/>
            <a:endParaRPr lang="en-GB" sz="1400" dirty="0"/>
          </a:p>
          <a:p>
            <a:pPr indent="0"/>
            <a:endParaRPr lang="en-GB" sz="1400" dirty="0" smtClean="0"/>
          </a:p>
        </p:txBody>
      </p:sp>
      <p:sp>
        <p:nvSpPr>
          <p:cNvPr id="12" name="Title 1"/>
          <p:cNvSpPr txBox="1">
            <a:spLocks/>
          </p:cNvSpPr>
          <p:nvPr/>
        </p:nvSpPr>
        <p:spPr>
          <a:xfrm>
            <a:off x="464941" y="664092"/>
            <a:ext cx="8077200" cy="458853"/>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2400" b="1" i="1" kern="1200">
                <a:solidFill>
                  <a:schemeClr val="tx1"/>
                </a:solidFill>
                <a:latin typeface="+mj-lt"/>
                <a:ea typeface="+mj-ea"/>
                <a:cs typeface="+mj-cs"/>
              </a:defRPr>
            </a:lvl1pPr>
          </a:lstStyle>
          <a:p>
            <a:r>
              <a:rPr lang="en-GB" smtClean="0"/>
              <a:t>Example 1 – Basic Commands</a:t>
            </a:r>
            <a:endParaRPr lang="en-GB" dirty="0"/>
          </a:p>
        </p:txBody>
      </p:sp>
    </p:spTree>
    <p:extLst>
      <p:ext uri="{BB962C8B-B14F-4D97-AF65-F5344CB8AC3E}">
        <p14:creationId xmlns:p14="http://schemas.microsoft.com/office/powerpoint/2010/main" val="13675161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r="50000" b="31800"/>
          <a:stretch/>
        </p:blipFill>
        <p:spPr>
          <a:xfrm>
            <a:off x="3491880" y="2016473"/>
            <a:ext cx="5400433" cy="4143466"/>
          </a:xfrm>
          <a:prstGeom prst="rect">
            <a:avLst/>
          </a:prstGeom>
        </p:spPr>
      </p:pic>
      <p:sp>
        <p:nvSpPr>
          <p:cNvPr id="9" name="Footer Placeholder 8"/>
          <p:cNvSpPr>
            <a:spLocks noGrp="1"/>
          </p:cNvSpPr>
          <p:nvPr>
            <p:ph type="ftr" sz="quarter" idx="3"/>
          </p:nvPr>
        </p:nvSpPr>
        <p:spPr/>
        <p:txBody>
          <a:bodyPr/>
          <a:lstStyle/>
          <a:p>
            <a:r>
              <a:rPr lang="en-GB" smtClean="0"/>
              <a:t>R Training - Basic</a:t>
            </a:r>
            <a:endParaRPr lang="en-GB" dirty="0"/>
          </a:p>
        </p:txBody>
      </p:sp>
      <p:sp>
        <p:nvSpPr>
          <p:cNvPr id="10" name="Title 1"/>
          <p:cNvSpPr txBox="1">
            <a:spLocks/>
          </p:cNvSpPr>
          <p:nvPr/>
        </p:nvSpPr>
        <p:spPr>
          <a:xfrm>
            <a:off x="549968" y="711985"/>
            <a:ext cx="8077200" cy="914400"/>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2400" b="1" i="1" kern="1200">
                <a:solidFill>
                  <a:schemeClr val="tx1"/>
                </a:solidFill>
                <a:latin typeface="+mj-lt"/>
                <a:ea typeface="+mj-ea"/>
                <a:cs typeface="+mj-cs"/>
              </a:defRPr>
            </a:lvl1pPr>
          </a:lstStyle>
          <a:p>
            <a:endParaRPr lang="en-GB" dirty="0"/>
          </a:p>
        </p:txBody>
      </p:sp>
      <p:sp>
        <p:nvSpPr>
          <p:cNvPr id="11" name="Content Placeholder 2"/>
          <p:cNvSpPr txBox="1">
            <a:spLocks/>
          </p:cNvSpPr>
          <p:nvPr/>
        </p:nvSpPr>
        <p:spPr>
          <a:xfrm>
            <a:off x="611560" y="1249568"/>
            <a:ext cx="5179640" cy="1317690"/>
          </a:xfrm>
          <a:prstGeom prst="rect">
            <a:avLst/>
          </a:prstGeom>
        </p:spPr>
        <p:txBody>
          <a:bodyPr vert="horz" lIns="0" tIns="0" rIns="0" bIns="0" rtlCol="0">
            <a:noAutofit/>
          </a:bodyPr>
          <a:lstStyle>
            <a:lvl1pPr marL="0" marR="0" indent="-274320" algn="l" defTabSz="914400" rtl="0" eaLnBrk="1" fontAlgn="auto" latinLnBrk="0" hangingPunct="1">
              <a:lnSpc>
                <a:spcPct val="100000"/>
              </a:lnSpc>
              <a:spcBef>
                <a:spcPts val="0"/>
              </a:spcBef>
              <a:spcAft>
                <a:spcPts val="900"/>
              </a:spcAft>
              <a:buClr>
                <a:schemeClr val="tx1"/>
              </a:buClr>
              <a:buSzTx/>
              <a:buFontTx/>
              <a:buNone/>
              <a:tabLst/>
              <a:defRPr sz="2000" kern="1200" baseline="0">
                <a:solidFill>
                  <a:schemeClr val="tx1"/>
                </a:solidFill>
                <a:latin typeface="Georgia" pitchFamily="18" charset="0"/>
                <a:ea typeface="+mn-ea"/>
                <a:cs typeface="+mn-cs"/>
              </a:defRPr>
            </a:lvl1pPr>
            <a:lvl2pPr marL="27432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2pPr>
            <a:lvl3pPr marL="54864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3pPr>
            <a:lvl4pPr marL="82296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4pPr>
            <a:lvl5pPr marL="109728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baseline="0">
                <a:solidFill>
                  <a:schemeClr val="tx1"/>
                </a:solidFill>
                <a:latin typeface="Georgia" pitchFamily="18" charset="0"/>
                <a:ea typeface="+mn-ea"/>
                <a:cs typeface="+mn-cs"/>
              </a:defRPr>
            </a:lvl5pPr>
            <a:lvl6pPr marL="274320" marR="0" indent="-274320" algn="l" defTabSz="914400" rtl="0" eaLnBrk="1" fontAlgn="auto" latinLnBrk="0" hangingPunct="1">
              <a:lnSpc>
                <a:spcPct val="100000"/>
              </a:lnSpc>
              <a:spcBef>
                <a:spcPts val="0"/>
              </a:spcBef>
              <a:spcAft>
                <a:spcPts val="900"/>
              </a:spcAft>
              <a:buClr>
                <a:schemeClr val="tx1"/>
              </a:buClr>
              <a:buSzPct val="100000"/>
              <a:buFont typeface="+mj-lt"/>
              <a:buAutoNum type="arabicPeriod"/>
              <a:tabLst/>
              <a:defRPr sz="2000" kern="1200" baseline="0">
                <a:solidFill>
                  <a:schemeClr val="tx1"/>
                </a:solidFill>
                <a:latin typeface="Georgia" pitchFamily="18" charset="0"/>
                <a:ea typeface="+mn-ea"/>
                <a:cs typeface="+mn-cs"/>
              </a:defRPr>
            </a:lvl6pPr>
            <a:lvl7pPr marL="548640" indent="-274320" algn="l" defTabSz="914400" rtl="0" eaLnBrk="1" latinLnBrk="0" hangingPunct="1">
              <a:lnSpc>
                <a:spcPct val="100000"/>
              </a:lnSpc>
              <a:spcBef>
                <a:spcPts val="0"/>
              </a:spcBef>
              <a:spcAft>
                <a:spcPts val="900"/>
              </a:spcAft>
              <a:buSzPct val="100000"/>
              <a:buFont typeface="+mj-lt"/>
              <a:buAutoNum type="alphaLcPeriod"/>
              <a:defRPr sz="2000" kern="1200" baseline="0">
                <a:solidFill>
                  <a:schemeClr val="tx1"/>
                </a:solidFill>
                <a:latin typeface="Georgia" pitchFamily="18" charset="0"/>
                <a:ea typeface="+mn-ea"/>
                <a:cs typeface="+mn-cs"/>
              </a:defRPr>
            </a:lvl7pPr>
            <a:lvl8pPr marL="822960" indent="-274320" algn="l" defTabSz="914400" rtl="0" eaLnBrk="1" latinLnBrk="0" hangingPunct="1">
              <a:lnSpc>
                <a:spcPct val="100000"/>
              </a:lnSpc>
              <a:spcBef>
                <a:spcPts val="0"/>
              </a:spcBef>
              <a:spcAft>
                <a:spcPts val="900"/>
              </a:spcAft>
              <a:buSzPct val="100000"/>
              <a:buFont typeface="+mj-lt"/>
              <a:buAutoNum type="romanLcPeriod"/>
              <a:defRPr sz="2000" kern="1200" baseline="0">
                <a:solidFill>
                  <a:schemeClr val="tx1"/>
                </a:solidFill>
                <a:latin typeface="Georgia" pitchFamily="18" charset="0"/>
                <a:ea typeface="+mn-ea"/>
                <a:cs typeface="+mn-cs"/>
              </a:defRPr>
            </a:lvl8pPr>
            <a:lvl9pPr marL="0" indent="-274320" algn="l" defTabSz="914400" rtl="0" eaLnBrk="1" latinLnBrk="0" hangingPunct="1">
              <a:lnSpc>
                <a:spcPct val="100000"/>
              </a:lnSpc>
              <a:spcBef>
                <a:spcPts val="0"/>
              </a:spcBef>
              <a:spcAft>
                <a:spcPts val="900"/>
              </a:spcAft>
              <a:buFont typeface="Arial" pitchFamily="34" charset="0"/>
              <a:buNone/>
              <a:defRPr sz="2000" b="1" kern="1200" baseline="0">
                <a:solidFill>
                  <a:schemeClr val="tx2"/>
                </a:solidFill>
                <a:latin typeface="Georgia" pitchFamily="18" charset="0"/>
                <a:ea typeface="+mn-ea"/>
                <a:cs typeface="+mn-cs"/>
              </a:defRPr>
            </a:lvl9pPr>
          </a:lstStyle>
          <a:p>
            <a:r>
              <a:rPr lang="en-GB" sz="1400" dirty="0" smtClean="0"/>
              <a:t>Try typing the following commands into your Console:</a:t>
            </a:r>
            <a:endParaRPr lang="en-GB" sz="1400" dirty="0"/>
          </a:p>
          <a:p>
            <a:pPr lvl="4"/>
            <a:r>
              <a:rPr lang="en-GB" sz="1400" dirty="0" smtClean="0">
                <a:solidFill>
                  <a:srgbClr val="0000FF"/>
                </a:solidFill>
                <a:latin typeface="Consolas" panose="020B0609020204030204" pitchFamily="49" charset="0"/>
                <a:cs typeface="Consolas" panose="020B0609020204030204" pitchFamily="49" charset="0"/>
              </a:rPr>
              <a:t>x = matrix(1:5)</a:t>
            </a:r>
          </a:p>
          <a:p>
            <a:pPr lvl="4"/>
            <a:r>
              <a:rPr lang="en-GB" sz="1400" dirty="0" smtClean="0">
                <a:solidFill>
                  <a:srgbClr val="0000FF"/>
                </a:solidFill>
                <a:latin typeface="Consolas" panose="020B0609020204030204" pitchFamily="49" charset="0"/>
                <a:cs typeface="Consolas" panose="020B0609020204030204" pitchFamily="49" charset="0"/>
              </a:rPr>
              <a:t>View(x)</a:t>
            </a:r>
          </a:p>
          <a:p>
            <a:pPr lvl="4"/>
            <a:r>
              <a:rPr lang="en-GB" sz="1400" dirty="0" smtClean="0">
                <a:solidFill>
                  <a:srgbClr val="0000FF"/>
                </a:solidFill>
                <a:latin typeface="Consolas" panose="020B0609020204030204" pitchFamily="49" charset="0"/>
                <a:cs typeface="Consolas" panose="020B0609020204030204" pitchFamily="49" charset="0"/>
              </a:rPr>
              <a:t>x = t(x)</a:t>
            </a:r>
            <a:endParaRPr lang="en-GB" sz="1400" dirty="0" smtClean="0"/>
          </a:p>
          <a:p>
            <a:pPr indent="0"/>
            <a:endParaRPr lang="en-GB" sz="1400" dirty="0"/>
          </a:p>
          <a:p>
            <a:pPr indent="0"/>
            <a:endParaRPr lang="en-GB" sz="1400" dirty="0" smtClean="0"/>
          </a:p>
        </p:txBody>
      </p:sp>
      <p:cxnSp>
        <p:nvCxnSpPr>
          <p:cNvPr id="15" name="Straight Arrow Connector 14"/>
          <p:cNvCxnSpPr>
            <a:endCxn id="12" idx="1"/>
          </p:cNvCxnSpPr>
          <p:nvPr/>
        </p:nvCxnSpPr>
        <p:spPr>
          <a:xfrm flipV="1">
            <a:off x="2555776" y="3429000"/>
            <a:ext cx="1008112" cy="40440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395537" y="3833403"/>
            <a:ext cx="2592288" cy="703362"/>
          </a:xfrm>
          <a:prstGeom prst="rect">
            <a:avLst/>
          </a:prstGeom>
          <a:ln>
            <a:solidFill>
              <a:srgbClr val="FF0000"/>
            </a:solidFill>
          </a:ln>
        </p:spPr>
        <p:txBody>
          <a:bodyPr vert="horz" lIns="0" tIns="0" rIns="0" bIns="0" rtlCol="0">
            <a:noAutofit/>
          </a:bodyPr>
          <a:lstStyle>
            <a:lvl1pPr marL="0" marR="0" indent="-274320" algn="l" defTabSz="914400" rtl="0" eaLnBrk="1" fontAlgn="auto" latinLnBrk="0" hangingPunct="1">
              <a:lnSpc>
                <a:spcPct val="100000"/>
              </a:lnSpc>
              <a:spcBef>
                <a:spcPts val="0"/>
              </a:spcBef>
              <a:spcAft>
                <a:spcPts val="900"/>
              </a:spcAft>
              <a:buClr>
                <a:schemeClr val="tx1"/>
              </a:buClr>
              <a:buSzTx/>
              <a:buFontTx/>
              <a:buNone/>
              <a:tabLst/>
              <a:defRPr sz="2000" kern="1200" baseline="0">
                <a:solidFill>
                  <a:schemeClr val="tx1"/>
                </a:solidFill>
                <a:latin typeface="Georgia" pitchFamily="18" charset="0"/>
                <a:ea typeface="+mn-ea"/>
                <a:cs typeface="+mn-cs"/>
              </a:defRPr>
            </a:lvl1pPr>
            <a:lvl2pPr marL="27432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2pPr>
            <a:lvl3pPr marL="54864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3pPr>
            <a:lvl4pPr marL="82296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4pPr>
            <a:lvl5pPr marL="109728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baseline="0">
                <a:solidFill>
                  <a:schemeClr val="tx1"/>
                </a:solidFill>
                <a:latin typeface="Georgia" pitchFamily="18" charset="0"/>
                <a:ea typeface="+mn-ea"/>
                <a:cs typeface="+mn-cs"/>
              </a:defRPr>
            </a:lvl5pPr>
            <a:lvl6pPr marL="274320" marR="0" indent="-274320" algn="l" defTabSz="914400" rtl="0" eaLnBrk="1" fontAlgn="auto" latinLnBrk="0" hangingPunct="1">
              <a:lnSpc>
                <a:spcPct val="100000"/>
              </a:lnSpc>
              <a:spcBef>
                <a:spcPts val="0"/>
              </a:spcBef>
              <a:spcAft>
                <a:spcPts val="900"/>
              </a:spcAft>
              <a:buClr>
                <a:schemeClr val="tx1"/>
              </a:buClr>
              <a:buSzPct val="100000"/>
              <a:buFont typeface="+mj-lt"/>
              <a:buAutoNum type="arabicPeriod"/>
              <a:tabLst/>
              <a:defRPr sz="2000" kern="1200" baseline="0">
                <a:solidFill>
                  <a:schemeClr val="tx1"/>
                </a:solidFill>
                <a:latin typeface="Georgia" pitchFamily="18" charset="0"/>
                <a:ea typeface="+mn-ea"/>
                <a:cs typeface="+mn-cs"/>
              </a:defRPr>
            </a:lvl6pPr>
            <a:lvl7pPr marL="548640" indent="-274320" algn="l" defTabSz="914400" rtl="0" eaLnBrk="1" latinLnBrk="0" hangingPunct="1">
              <a:lnSpc>
                <a:spcPct val="100000"/>
              </a:lnSpc>
              <a:spcBef>
                <a:spcPts val="0"/>
              </a:spcBef>
              <a:spcAft>
                <a:spcPts val="900"/>
              </a:spcAft>
              <a:buSzPct val="100000"/>
              <a:buFont typeface="+mj-lt"/>
              <a:buAutoNum type="alphaLcPeriod"/>
              <a:defRPr sz="2000" kern="1200" baseline="0">
                <a:solidFill>
                  <a:schemeClr val="tx1"/>
                </a:solidFill>
                <a:latin typeface="Georgia" pitchFamily="18" charset="0"/>
                <a:ea typeface="+mn-ea"/>
                <a:cs typeface="+mn-cs"/>
              </a:defRPr>
            </a:lvl7pPr>
            <a:lvl8pPr marL="822960" indent="-274320" algn="l" defTabSz="914400" rtl="0" eaLnBrk="1" latinLnBrk="0" hangingPunct="1">
              <a:lnSpc>
                <a:spcPct val="100000"/>
              </a:lnSpc>
              <a:spcBef>
                <a:spcPts val="0"/>
              </a:spcBef>
              <a:spcAft>
                <a:spcPts val="900"/>
              </a:spcAft>
              <a:buSzPct val="100000"/>
              <a:buFont typeface="+mj-lt"/>
              <a:buAutoNum type="romanLcPeriod"/>
              <a:defRPr sz="2000" kern="1200" baseline="0">
                <a:solidFill>
                  <a:schemeClr val="tx1"/>
                </a:solidFill>
                <a:latin typeface="Georgia" pitchFamily="18" charset="0"/>
                <a:ea typeface="+mn-ea"/>
                <a:cs typeface="+mn-cs"/>
              </a:defRPr>
            </a:lvl8pPr>
            <a:lvl9pPr marL="0" indent="-274320" algn="l" defTabSz="914400" rtl="0" eaLnBrk="1" latinLnBrk="0" hangingPunct="1">
              <a:lnSpc>
                <a:spcPct val="100000"/>
              </a:lnSpc>
              <a:spcBef>
                <a:spcPts val="0"/>
              </a:spcBef>
              <a:spcAft>
                <a:spcPts val="900"/>
              </a:spcAft>
              <a:buFont typeface="Arial" pitchFamily="34" charset="0"/>
              <a:buNone/>
              <a:defRPr sz="2000" b="1" kern="1200" baseline="0">
                <a:solidFill>
                  <a:schemeClr val="tx2"/>
                </a:solidFill>
                <a:latin typeface="Georgia" pitchFamily="18" charset="0"/>
                <a:ea typeface="+mn-ea"/>
                <a:cs typeface="+mn-cs"/>
              </a:defRPr>
            </a:lvl9pPr>
          </a:lstStyle>
          <a:p>
            <a:pPr algn="ctr"/>
            <a:r>
              <a:rPr lang="en-GB" sz="1400" dirty="0" smtClean="0"/>
              <a:t>We have overwritten the variable </a:t>
            </a:r>
            <a:r>
              <a:rPr lang="en-GB" sz="1400" dirty="0" smtClean="0">
                <a:solidFill>
                  <a:srgbClr val="0000FF"/>
                </a:solidFill>
                <a:latin typeface="Consolas" panose="020B0609020204030204" pitchFamily="49" charset="0"/>
                <a:cs typeface="Consolas" panose="020B0609020204030204" pitchFamily="49" charset="0"/>
              </a:rPr>
              <a:t>x</a:t>
            </a:r>
            <a:r>
              <a:rPr lang="en-GB" sz="1400" dirty="0" smtClean="0">
                <a:solidFill>
                  <a:srgbClr val="0000FF"/>
                </a:solidFill>
                <a:cs typeface="Consolas" panose="020B0609020204030204" pitchFamily="49" charset="0"/>
              </a:rPr>
              <a:t> </a:t>
            </a:r>
            <a:r>
              <a:rPr lang="en-GB" sz="1400" dirty="0" smtClean="0"/>
              <a:t>with its transpose, and the display has changed accordingly</a:t>
            </a:r>
            <a:endParaRPr lang="en-GB" sz="1400" dirty="0"/>
          </a:p>
          <a:p>
            <a:pPr indent="0"/>
            <a:endParaRPr lang="en-GB" sz="1400" dirty="0" smtClean="0"/>
          </a:p>
        </p:txBody>
      </p:sp>
      <p:sp>
        <p:nvSpPr>
          <p:cNvPr id="12" name="Rectangle 11"/>
          <p:cNvSpPr/>
          <p:nvPr/>
        </p:nvSpPr>
        <p:spPr bwMode="ltGray">
          <a:xfrm>
            <a:off x="3563888" y="2564904"/>
            <a:ext cx="3456552" cy="17281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sp>
        <p:nvSpPr>
          <p:cNvPr id="13" name="Title 1"/>
          <p:cNvSpPr txBox="1">
            <a:spLocks/>
          </p:cNvSpPr>
          <p:nvPr/>
        </p:nvSpPr>
        <p:spPr>
          <a:xfrm>
            <a:off x="464941" y="664092"/>
            <a:ext cx="8077200" cy="458853"/>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2400" b="1" i="1" kern="1200">
                <a:solidFill>
                  <a:schemeClr val="tx1"/>
                </a:solidFill>
                <a:latin typeface="+mj-lt"/>
                <a:ea typeface="+mj-ea"/>
                <a:cs typeface="+mj-cs"/>
              </a:defRPr>
            </a:lvl1pPr>
          </a:lstStyle>
          <a:p>
            <a:r>
              <a:rPr lang="en-GB" smtClean="0"/>
              <a:t>Example 1 – Basic Commands</a:t>
            </a:r>
            <a:endParaRPr lang="en-GB" dirty="0"/>
          </a:p>
        </p:txBody>
      </p:sp>
    </p:spTree>
    <p:extLst>
      <p:ext uri="{BB962C8B-B14F-4D97-AF65-F5344CB8AC3E}">
        <p14:creationId xmlns:p14="http://schemas.microsoft.com/office/powerpoint/2010/main" val="29663727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3"/>
          </p:nvPr>
        </p:nvSpPr>
        <p:spPr/>
        <p:txBody>
          <a:bodyPr/>
          <a:lstStyle/>
          <a:p>
            <a:r>
              <a:rPr lang="en-GB" smtClean="0"/>
              <a:t>R Training - Basic</a:t>
            </a:r>
            <a:endParaRPr lang="en-GB" dirty="0"/>
          </a:p>
        </p:txBody>
      </p:sp>
      <p:sp>
        <p:nvSpPr>
          <p:cNvPr id="10" name="Title 1"/>
          <p:cNvSpPr txBox="1">
            <a:spLocks/>
          </p:cNvSpPr>
          <p:nvPr/>
        </p:nvSpPr>
        <p:spPr>
          <a:xfrm>
            <a:off x="549968" y="711985"/>
            <a:ext cx="8077200" cy="914400"/>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2400" b="1" i="1" kern="1200">
                <a:solidFill>
                  <a:schemeClr val="tx1"/>
                </a:solidFill>
                <a:latin typeface="+mj-lt"/>
                <a:ea typeface="+mj-ea"/>
                <a:cs typeface="+mj-cs"/>
              </a:defRPr>
            </a:lvl1pPr>
          </a:lstStyle>
          <a:p>
            <a:endParaRPr lang="en-GB" dirty="0"/>
          </a:p>
        </p:txBody>
      </p:sp>
      <p:sp>
        <p:nvSpPr>
          <p:cNvPr id="11" name="Content Placeholder 2"/>
          <p:cNvSpPr txBox="1">
            <a:spLocks/>
          </p:cNvSpPr>
          <p:nvPr/>
        </p:nvSpPr>
        <p:spPr>
          <a:xfrm>
            <a:off x="611560" y="1249567"/>
            <a:ext cx="5179640" cy="2006387"/>
          </a:xfrm>
          <a:prstGeom prst="rect">
            <a:avLst/>
          </a:prstGeom>
        </p:spPr>
        <p:txBody>
          <a:bodyPr vert="horz" lIns="0" tIns="0" rIns="0" bIns="0" rtlCol="0">
            <a:noAutofit/>
          </a:bodyPr>
          <a:lstStyle>
            <a:lvl1pPr marL="0" marR="0" indent="-274320" algn="l" defTabSz="914400" rtl="0" eaLnBrk="1" fontAlgn="auto" latinLnBrk="0" hangingPunct="1">
              <a:lnSpc>
                <a:spcPct val="100000"/>
              </a:lnSpc>
              <a:spcBef>
                <a:spcPts val="0"/>
              </a:spcBef>
              <a:spcAft>
                <a:spcPts val="900"/>
              </a:spcAft>
              <a:buClr>
                <a:schemeClr val="tx1"/>
              </a:buClr>
              <a:buSzTx/>
              <a:buFontTx/>
              <a:buNone/>
              <a:tabLst/>
              <a:defRPr sz="2000" kern="1200" baseline="0">
                <a:solidFill>
                  <a:schemeClr val="tx1"/>
                </a:solidFill>
                <a:latin typeface="Georgia" pitchFamily="18" charset="0"/>
                <a:ea typeface="+mn-ea"/>
                <a:cs typeface="+mn-cs"/>
              </a:defRPr>
            </a:lvl1pPr>
            <a:lvl2pPr marL="27432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2pPr>
            <a:lvl3pPr marL="54864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3pPr>
            <a:lvl4pPr marL="82296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4pPr>
            <a:lvl5pPr marL="109728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baseline="0">
                <a:solidFill>
                  <a:schemeClr val="tx1"/>
                </a:solidFill>
                <a:latin typeface="Georgia" pitchFamily="18" charset="0"/>
                <a:ea typeface="+mn-ea"/>
                <a:cs typeface="+mn-cs"/>
              </a:defRPr>
            </a:lvl5pPr>
            <a:lvl6pPr marL="274320" marR="0" indent="-274320" algn="l" defTabSz="914400" rtl="0" eaLnBrk="1" fontAlgn="auto" latinLnBrk="0" hangingPunct="1">
              <a:lnSpc>
                <a:spcPct val="100000"/>
              </a:lnSpc>
              <a:spcBef>
                <a:spcPts val="0"/>
              </a:spcBef>
              <a:spcAft>
                <a:spcPts val="900"/>
              </a:spcAft>
              <a:buClr>
                <a:schemeClr val="tx1"/>
              </a:buClr>
              <a:buSzPct val="100000"/>
              <a:buFont typeface="+mj-lt"/>
              <a:buAutoNum type="arabicPeriod"/>
              <a:tabLst/>
              <a:defRPr sz="2000" kern="1200" baseline="0">
                <a:solidFill>
                  <a:schemeClr val="tx1"/>
                </a:solidFill>
                <a:latin typeface="Georgia" pitchFamily="18" charset="0"/>
                <a:ea typeface="+mn-ea"/>
                <a:cs typeface="+mn-cs"/>
              </a:defRPr>
            </a:lvl6pPr>
            <a:lvl7pPr marL="548640" indent="-274320" algn="l" defTabSz="914400" rtl="0" eaLnBrk="1" latinLnBrk="0" hangingPunct="1">
              <a:lnSpc>
                <a:spcPct val="100000"/>
              </a:lnSpc>
              <a:spcBef>
                <a:spcPts val="0"/>
              </a:spcBef>
              <a:spcAft>
                <a:spcPts val="900"/>
              </a:spcAft>
              <a:buSzPct val="100000"/>
              <a:buFont typeface="+mj-lt"/>
              <a:buAutoNum type="alphaLcPeriod"/>
              <a:defRPr sz="2000" kern="1200" baseline="0">
                <a:solidFill>
                  <a:schemeClr val="tx1"/>
                </a:solidFill>
                <a:latin typeface="Georgia" pitchFamily="18" charset="0"/>
                <a:ea typeface="+mn-ea"/>
                <a:cs typeface="+mn-cs"/>
              </a:defRPr>
            </a:lvl7pPr>
            <a:lvl8pPr marL="822960" indent="-274320" algn="l" defTabSz="914400" rtl="0" eaLnBrk="1" latinLnBrk="0" hangingPunct="1">
              <a:lnSpc>
                <a:spcPct val="100000"/>
              </a:lnSpc>
              <a:spcBef>
                <a:spcPts val="0"/>
              </a:spcBef>
              <a:spcAft>
                <a:spcPts val="900"/>
              </a:spcAft>
              <a:buSzPct val="100000"/>
              <a:buFont typeface="+mj-lt"/>
              <a:buAutoNum type="romanLcPeriod"/>
              <a:defRPr sz="2000" kern="1200" baseline="0">
                <a:solidFill>
                  <a:schemeClr val="tx1"/>
                </a:solidFill>
                <a:latin typeface="Georgia" pitchFamily="18" charset="0"/>
                <a:ea typeface="+mn-ea"/>
                <a:cs typeface="+mn-cs"/>
              </a:defRPr>
            </a:lvl8pPr>
            <a:lvl9pPr marL="0" indent="-274320" algn="l" defTabSz="914400" rtl="0" eaLnBrk="1" latinLnBrk="0" hangingPunct="1">
              <a:lnSpc>
                <a:spcPct val="100000"/>
              </a:lnSpc>
              <a:spcBef>
                <a:spcPts val="0"/>
              </a:spcBef>
              <a:spcAft>
                <a:spcPts val="900"/>
              </a:spcAft>
              <a:buFont typeface="Arial" pitchFamily="34" charset="0"/>
              <a:buNone/>
              <a:defRPr sz="2000" b="1" kern="1200" baseline="0">
                <a:solidFill>
                  <a:schemeClr val="tx2"/>
                </a:solidFill>
                <a:latin typeface="Georgia" pitchFamily="18" charset="0"/>
                <a:ea typeface="+mn-ea"/>
                <a:cs typeface="+mn-cs"/>
              </a:defRPr>
            </a:lvl9pPr>
          </a:lstStyle>
          <a:p>
            <a:r>
              <a:rPr lang="en-GB" sz="1400" dirty="0" smtClean="0"/>
              <a:t>Try typing the following commands into your Console:</a:t>
            </a:r>
            <a:endParaRPr lang="en-GB" sz="1400" dirty="0"/>
          </a:p>
          <a:p>
            <a:pPr lvl="4"/>
            <a:r>
              <a:rPr lang="en-GB" sz="1400" dirty="0" smtClean="0">
                <a:solidFill>
                  <a:srgbClr val="0000FF"/>
                </a:solidFill>
                <a:latin typeface="Consolas" panose="020B0609020204030204" pitchFamily="49" charset="0"/>
                <a:cs typeface="Consolas" panose="020B0609020204030204" pitchFamily="49" charset="0"/>
              </a:rPr>
              <a:t>x = matrix(1:5)</a:t>
            </a:r>
          </a:p>
          <a:p>
            <a:pPr lvl="4"/>
            <a:r>
              <a:rPr lang="en-GB" sz="1400" dirty="0" smtClean="0">
                <a:solidFill>
                  <a:srgbClr val="0000FF"/>
                </a:solidFill>
                <a:latin typeface="Consolas" panose="020B0609020204030204" pitchFamily="49" charset="0"/>
                <a:cs typeface="Consolas" panose="020B0609020204030204" pitchFamily="49" charset="0"/>
              </a:rPr>
              <a:t>View(x)</a:t>
            </a:r>
          </a:p>
          <a:p>
            <a:pPr lvl="4"/>
            <a:r>
              <a:rPr lang="en-GB" sz="1400" dirty="0" smtClean="0">
                <a:solidFill>
                  <a:srgbClr val="0000FF"/>
                </a:solidFill>
                <a:latin typeface="Consolas" panose="020B0609020204030204" pitchFamily="49" charset="0"/>
                <a:cs typeface="Consolas" panose="020B0609020204030204" pitchFamily="49" charset="0"/>
              </a:rPr>
              <a:t>x = t(x)</a:t>
            </a:r>
          </a:p>
          <a:p>
            <a:pPr lvl="4"/>
            <a:r>
              <a:rPr lang="en-GB" sz="1400" dirty="0" smtClean="0">
                <a:solidFill>
                  <a:srgbClr val="0000FF"/>
                </a:solidFill>
                <a:latin typeface="Consolas" panose="020B0609020204030204" pitchFamily="49" charset="0"/>
                <a:cs typeface="Consolas" panose="020B0609020204030204" pitchFamily="49" charset="0"/>
              </a:rPr>
              <a:t>y = </a:t>
            </a:r>
            <a:r>
              <a:rPr lang="en-GB" sz="1400" dirty="0" err="1" smtClean="0">
                <a:solidFill>
                  <a:srgbClr val="0000FF"/>
                </a:solidFill>
                <a:latin typeface="Consolas" panose="020B0609020204030204" pitchFamily="49" charset="0"/>
                <a:cs typeface="Consolas" panose="020B0609020204030204" pitchFamily="49" charset="0"/>
              </a:rPr>
              <a:t>rbind</a:t>
            </a:r>
            <a:r>
              <a:rPr lang="en-GB" sz="1400" dirty="0" smtClean="0">
                <a:solidFill>
                  <a:srgbClr val="0000FF"/>
                </a:solidFill>
                <a:latin typeface="Consolas" panose="020B0609020204030204" pitchFamily="49" charset="0"/>
                <a:cs typeface="Consolas" panose="020B0609020204030204" pitchFamily="49" charset="0"/>
              </a:rPr>
              <a:t>(</a:t>
            </a:r>
            <a:r>
              <a:rPr lang="en-GB" sz="1400" dirty="0" err="1" smtClean="0">
                <a:solidFill>
                  <a:srgbClr val="0000FF"/>
                </a:solidFill>
                <a:latin typeface="Consolas" panose="020B0609020204030204" pitchFamily="49" charset="0"/>
                <a:cs typeface="Consolas" panose="020B0609020204030204" pitchFamily="49" charset="0"/>
              </a:rPr>
              <a:t>x,x</a:t>
            </a:r>
            <a:r>
              <a:rPr lang="en-GB" sz="1400" dirty="0" smtClean="0">
                <a:solidFill>
                  <a:srgbClr val="0000FF"/>
                </a:solidFill>
                <a:latin typeface="Consolas" panose="020B0609020204030204" pitchFamily="49" charset="0"/>
                <a:cs typeface="Consolas" panose="020B0609020204030204" pitchFamily="49" charset="0"/>
              </a:rPr>
              <a:t>)</a:t>
            </a:r>
          </a:p>
          <a:p>
            <a:pPr lvl="4"/>
            <a:r>
              <a:rPr lang="en-GB" sz="1400" dirty="0" smtClean="0">
                <a:solidFill>
                  <a:srgbClr val="0000FF"/>
                </a:solidFill>
                <a:latin typeface="Consolas" panose="020B0609020204030204" pitchFamily="49" charset="0"/>
                <a:cs typeface="Consolas" panose="020B0609020204030204" pitchFamily="49" charset="0"/>
              </a:rPr>
              <a:t>View(y)</a:t>
            </a:r>
            <a:endParaRPr lang="en-GB" sz="1400" dirty="0" smtClean="0"/>
          </a:p>
          <a:p>
            <a:pPr indent="0"/>
            <a:endParaRPr lang="en-GB" sz="1400" dirty="0"/>
          </a:p>
          <a:p>
            <a:pPr indent="0"/>
            <a:endParaRPr lang="en-GB" sz="1400" dirty="0" smtClean="0"/>
          </a:p>
        </p:txBody>
      </p:sp>
      <p:sp>
        <p:nvSpPr>
          <p:cNvPr id="12" name="Title 1"/>
          <p:cNvSpPr txBox="1">
            <a:spLocks/>
          </p:cNvSpPr>
          <p:nvPr/>
        </p:nvSpPr>
        <p:spPr>
          <a:xfrm>
            <a:off x="464941" y="664092"/>
            <a:ext cx="8077200" cy="458853"/>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2400" b="1" i="1" kern="1200">
                <a:solidFill>
                  <a:schemeClr val="tx1"/>
                </a:solidFill>
                <a:latin typeface="+mj-lt"/>
                <a:ea typeface="+mj-ea"/>
                <a:cs typeface="+mj-cs"/>
              </a:defRPr>
            </a:lvl1pPr>
          </a:lstStyle>
          <a:p>
            <a:r>
              <a:rPr lang="en-GB" smtClean="0"/>
              <a:t>Example 1 – Basic Commands</a:t>
            </a:r>
            <a:endParaRPr lang="en-GB" dirty="0"/>
          </a:p>
        </p:txBody>
      </p:sp>
    </p:spTree>
    <p:extLst>
      <p:ext uri="{BB962C8B-B14F-4D97-AF65-F5344CB8AC3E}">
        <p14:creationId xmlns:p14="http://schemas.microsoft.com/office/powerpoint/2010/main" val="255071848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r="50000" b="31100"/>
          <a:stretch/>
        </p:blipFill>
        <p:spPr>
          <a:xfrm>
            <a:off x="3491881" y="2010101"/>
            <a:ext cx="5400432" cy="4185993"/>
          </a:xfrm>
          <a:prstGeom prst="rect">
            <a:avLst/>
          </a:prstGeom>
        </p:spPr>
      </p:pic>
      <p:sp>
        <p:nvSpPr>
          <p:cNvPr id="9" name="Footer Placeholder 8"/>
          <p:cNvSpPr>
            <a:spLocks noGrp="1"/>
          </p:cNvSpPr>
          <p:nvPr>
            <p:ph type="ftr" sz="quarter" idx="3"/>
          </p:nvPr>
        </p:nvSpPr>
        <p:spPr/>
        <p:txBody>
          <a:bodyPr/>
          <a:lstStyle/>
          <a:p>
            <a:r>
              <a:rPr lang="en-GB" smtClean="0"/>
              <a:t>R Training - Basic</a:t>
            </a:r>
            <a:endParaRPr lang="en-GB" dirty="0"/>
          </a:p>
        </p:txBody>
      </p:sp>
      <p:sp>
        <p:nvSpPr>
          <p:cNvPr id="10" name="Title 1"/>
          <p:cNvSpPr txBox="1">
            <a:spLocks/>
          </p:cNvSpPr>
          <p:nvPr/>
        </p:nvSpPr>
        <p:spPr>
          <a:xfrm>
            <a:off x="549968" y="711985"/>
            <a:ext cx="8077200" cy="914400"/>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2400" b="1" i="1" kern="1200">
                <a:solidFill>
                  <a:schemeClr val="tx1"/>
                </a:solidFill>
                <a:latin typeface="+mj-lt"/>
                <a:ea typeface="+mj-ea"/>
                <a:cs typeface="+mj-cs"/>
              </a:defRPr>
            </a:lvl1pPr>
          </a:lstStyle>
          <a:p>
            <a:endParaRPr lang="en-GB" dirty="0"/>
          </a:p>
        </p:txBody>
      </p:sp>
      <p:sp>
        <p:nvSpPr>
          <p:cNvPr id="11" name="Content Placeholder 2"/>
          <p:cNvSpPr txBox="1">
            <a:spLocks/>
          </p:cNvSpPr>
          <p:nvPr/>
        </p:nvSpPr>
        <p:spPr>
          <a:xfrm>
            <a:off x="611560" y="1249567"/>
            <a:ext cx="5179640" cy="2006387"/>
          </a:xfrm>
          <a:prstGeom prst="rect">
            <a:avLst/>
          </a:prstGeom>
        </p:spPr>
        <p:txBody>
          <a:bodyPr vert="horz" lIns="0" tIns="0" rIns="0" bIns="0" rtlCol="0">
            <a:noAutofit/>
          </a:bodyPr>
          <a:lstStyle>
            <a:lvl1pPr marL="0" marR="0" indent="-274320" algn="l" defTabSz="914400" rtl="0" eaLnBrk="1" fontAlgn="auto" latinLnBrk="0" hangingPunct="1">
              <a:lnSpc>
                <a:spcPct val="100000"/>
              </a:lnSpc>
              <a:spcBef>
                <a:spcPts val="0"/>
              </a:spcBef>
              <a:spcAft>
                <a:spcPts val="900"/>
              </a:spcAft>
              <a:buClr>
                <a:schemeClr val="tx1"/>
              </a:buClr>
              <a:buSzTx/>
              <a:buFontTx/>
              <a:buNone/>
              <a:tabLst/>
              <a:defRPr sz="2000" kern="1200" baseline="0">
                <a:solidFill>
                  <a:schemeClr val="tx1"/>
                </a:solidFill>
                <a:latin typeface="Georgia" pitchFamily="18" charset="0"/>
                <a:ea typeface="+mn-ea"/>
                <a:cs typeface="+mn-cs"/>
              </a:defRPr>
            </a:lvl1pPr>
            <a:lvl2pPr marL="27432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2pPr>
            <a:lvl3pPr marL="54864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3pPr>
            <a:lvl4pPr marL="82296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4pPr>
            <a:lvl5pPr marL="109728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baseline="0">
                <a:solidFill>
                  <a:schemeClr val="tx1"/>
                </a:solidFill>
                <a:latin typeface="Georgia" pitchFamily="18" charset="0"/>
                <a:ea typeface="+mn-ea"/>
                <a:cs typeface="+mn-cs"/>
              </a:defRPr>
            </a:lvl5pPr>
            <a:lvl6pPr marL="274320" marR="0" indent="-274320" algn="l" defTabSz="914400" rtl="0" eaLnBrk="1" fontAlgn="auto" latinLnBrk="0" hangingPunct="1">
              <a:lnSpc>
                <a:spcPct val="100000"/>
              </a:lnSpc>
              <a:spcBef>
                <a:spcPts val="0"/>
              </a:spcBef>
              <a:spcAft>
                <a:spcPts val="900"/>
              </a:spcAft>
              <a:buClr>
                <a:schemeClr val="tx1"/>
              </a:buClr>
              <a:buSzPct val="100000"/>
              <a:buFont typeface="+mj-lt"/>
              <a:buAutoNum type="arabicPeriod"/>
              <a:tabLst/>
              <a:defRPr sz="2000" kern="1200" baseline="0">
                <a:solidFill>
                  <a:schemeClr val="tx1"/>
                </a:solidFill>
                <a:latin typeface="Georgia" pitchFamily="18" charset="0"/>
                <a:ea typeface="+mn-ea"/>
                <a:cs typeface="+mn-cs"/>
              </a:defRPr>
            </a:lvl6pPr>
            <a:lvl7pPr marL="548640" indent="-274320" algn="l" defTabSz="914400" rtl="0" eaLnBrk="1" latinLnBrk="0" hangingPunct="1">
              <a:lnSpc>
                <a:spcPct val="100000"/>
              </a:lnSpc>
              <a:spcBef>
                <a:spcPts val="0"/>
              </a:spcBef>
              <a:spcAft>
                <a:spcPts val="900"/>
              </a:spcAft>
              <a:buSzPct val="100000"/>
              <a:buFont typeface="+mj-lt"/>
              <a:buAutoNum type="alphaLcPeriod"/>
              <a:defRPr sz="2000" kern="1200" baseline="0">
                <a:solidFill>
                  <a:schemeClr val="tx1"/>
                </a:solidFill>
                <a:latin typeface="Georgia" pitchFamily="18" charset="0"/>
                <a:ea typeface="+mn-ea"/>
                <a:cs typeface="+mn-cs"/>
              </a:defRPr>
            </a:lvl7pPr>
            <a:lvl8pPr marL="822960" indent="-274320" algn="l" defTabSz="914400" rtl="0" eaLnBrk="1" latinLnBrk="0" hangingPunct="1">
              <a:lnSpc>
                <a:spcPct val="100000"/>
              </a:lnSpc>
              <a:spcBef>
                <a:spcPts val="0"/>
              </a:spcBef>
              <a:spcAft>
                <a:spcPts val="900"/>
              </a:spcAft>
              <a:buSzPct val="100000"/>
              <a:buFont typeface="+mj-lt"/>
              <a:buAutoNum type="romanLcPeriod"/>
              <a:defRPr sz="2000" kern="1200" baseline="0">
                <a:solidFill>
                  <a:schemeClr val="tx1"/>
                </a:solidFill>
                <a:latin typeface="Georgia" pitchFamily="18" charset="0"/>
                <a:ea typeface="+mn-ea"/>
                <a:cs typeface="+mn-cs"/>
              </a:defRPr>
            </a:lvl8pPr>
            <a:lvl9pPr marL="0" indent="-274320" algn="l" defTabSz="914400" rtl="0" eaLnBrk="1" latinLnBrk="0" hangingPunct="1">
              <a:lnSpc>
                <a:spcPct val="100000"/>
              </a:lnSpc>
              <a:spcBef>
                <a:spcPts val="0"/>
              </a:spcBef>
              <a:spcAft>
                <a:spcPts val="900"/>
              </a:spcAft>
              <a:buFont typeface="Arial" pitchFamily="34" charset="0"/>
              <a:buNone/>
              <a:defRPr sz="2000" b="1" kern="1200" baseline="0">
                <a:solidFill>
                  <a:schemeClr val="tx2"/>
                </a:solidFill>
                <a:latin typeface="Georgia" pitchFamily="18" charset="0"/>
                <a:ea typeface="+mn-ea"/>
                <a:cs typeface="+mn-cs"/>
              </a:defRPr>
            </a:lvl9pPr>
          </a:lstStyle>
          <a:p>
            <a:r>
              <a:rPr lang="en-GB" sz="1400" dirty="0" smtClean="0"/>
              <a:t>Try typing the following commands into your Console:</a:t>
            </a:r>
            <a:endParaRPr lang="en-GB" sz="1400" dirty="0"/>
          </a:p>
          <a:p>
            <a:pPr lvl="4"/>
            <a:r>
              <a:rPr lang="en-GB" sz="1400" dirty="0" smtClean="0">
                <a:solidFill>
                  <a:srgbClr val="0000FF"/>
                </a:solidFill>
                <a:latin typeface="Consolas" panose="020B0609020204030204" pitchFamily="49" charset="0"/>
                <a:cs typeface="Consolas" panose="020B0609020204030204" pitchFamily="49" charset="0"/>
              </a:rPr>
              <a:t>x = matrix(1:5)</a:t>
            </a:r>
          </a:p>
          <a:p>
            <a:pPr lvl="4"/>
            <a:r>
              <a:rPr lang="en-GB" sz="1400" dirty="0" smtClean="0">
                <a:solidFill>
                  <a:srgbClr val="0000FF"/>
                </a:solidFill>
                <a:latin typeface="Consolas" panose="020B0609020204030204" pitchFamily="49" charset="0"/>
                <a:cs typeface="Consolas" panose="020B0609020204030204" pitchFamily="49" charset="0"/>
              </a:rPr>
              <a:t>View(x)</a:t>
            </a:r>
          </a:p>
          <a:p>
            <a:pPr lvl="4"/>
            <a:r>
              <a:rPr lang="en-GB" sz="1400" dirty="0" smtClean="0">
                <a:solidFill>
                  <a:srgbClr val="0000FF"/>
                </a:solidFill>
                <a:latin typeface="Consolas" panose="020B0609020204030204" pitchFamily="49" charset="0"/>
                <a:cs typeface="Consolas" panose="020B0609020204030204" pitchFamily="49" charset="0"/>
              </a:rPr>
              <a:t>x = t(x)</a:t>
            </a:r>
          </a:p>
          <a:p>
            <a:pPr lvl="4"/>
            <a:r>
              <a:rPr lang="en-GB" sz="1400" dirty="0" smtClean="0">
                <a:solidFill>
                  <a:srgbClr val="0000FF"/>
                </a:solidFill>
                <a:latin typeface="Consolas" panose="020B0609020204030204" pitchFamily="49" charset="0"/>
                <a:cs typeface="Consolas" panose="020B0609020204030204" pitchFamily="49" charset="0"/>
              </a:rPr>
              <a:t>y = </a:t>
            </a:r>
            <a:r>
              <a:rPr lang="en-GB" sz="1400" dirty="0" err="1" smtClean="0">
                <a:solidFill>
                  <a:srgbClr val="0000FF"/>
                </a:solidFill>
                <a:latin typeface="Consolas" panose="020B0609020204030204" pitchFamily="49" charset="0"/>
                <a:cs typeface="Consolas" panose="020B0609020204030204" pitchFamily="49" charset="0"/>
              </a:rPr>
              <a:t>rbind</a:t>
            </a:r>
            <a:r>
              <a:rPr lang="en-GB" sz="1400" dirty="0" smtClean="0">
                <a:solidFill>
                  <a:srgbClr val="0000FF"/>
                </a:solidFill>
                <a:latin typeface="Consolas" panose="020B0609020204030204" pitchFamily="49" charset="0"/>
                <a:cs typeface="Consolas" panose="020B0609020204030204" pitchFamily="49" charset="0"/>
              </a:rPr>
              <a:t>(</a:t>
            </a:r>
            <a:r>
              <a:rPr lang="en-GB" sz="1400" dirty="0" err="1" smtClean="0">
                <a:solidFill>
                  <a:srgbClr val="0000FF"/>
                </a:solidFill>
                <a:latin typeface="Consolas" panose="020B0609020204030204" pitchFamily="49" charset="0"/>
                <a:cs typeface="Consolas" panose="020B0609020204030204" pitchFamily="49" charset="0"/>
              </a:rPr>
              <a:t>x,x</a:t>
            </a:r>
            <a:r>
              <a:rPr lang="en-GB" sz="1400" dirty="0" smtClean="0">
                <a:solidFill>
                  <a:srgbClr val="0000FF"/>
                </a:solidFill>
                <a:latin typeface="Consolas" panose="020B0609020204030204" pitchFamily="49" charset="0"/>
                <a:cs typeface="Consolas" panose="020B0609020204030204" pitchFamily="49" charset="0"/>
              </a:rPr>
              <a:t>)</a:t>
            </a:r>
          </a:p>
          <a:p>
            <a:pPr lvl="4"/>
            <a:r>
              <a:rPr lang="en-GB" sz="1400" dirty="0" smtClean="0">
                <a:solidFill>
                  <a:srgbClr val="0000FF"/>
                </a:solidFill>
                <a:latin typeface="Consolas" panose="020B0609020204030204" pitchFamily="49" charset="0"/>
                <a:cs typeface="Consolas" panose="020B0609020204030204" pitchFamily="49" charset="0"/>
              </a:rPr>
              <a:t>View(y)</a:t>
            </a:r>
            <a:endParaRPr lang="en-GB" sz="1400" dirty="0" smtClean="0"/>
          </a:p>
          <a:p>
            <a:pPr indent="0"/>
            <a:endParaRPr lang="en-GB" sz="1400" dirty="0"/>
          </a:p>
          <a:p>
            <a:pPr indent="0"/>
            <a:endParaRPr lang="en-GB" sz="1400" dirty="0" smtClean="0"/>
          </a:p>
        </p:txBody>
      </p:sp>
      <p:sp>
        <p:nvSpPr>
          <p:cNvPr id="16" name="Content Placeholder 2"/>
          <p:cNvSpPr txBox="1">
            <a:spLocks/>
          </p:cNvSpPr>
          <p:nvPr/>
        </p:nvSpPr>
        <p:spPr>
          <a:xfrm>
            <a:off x="611560" y="3883656"/>
            <a:ext cx="2592288" cy="703362"/>
          </a:xfrm>
          <a:prstGeom prst="rect">
            <a:avLst/>
          </a:prstGeom>
          <a:ln>
            <a:solidFill>
              <a:srgbClr val="FF0000"/>
            </a:solidFill>
          </a:ln>
        </p:spPr>
        <p:txBody>
          <a:bodyPr vert="horz" lIns="0" tIns="0" rIns="0" bIns="0" rtlCol="0">
            <a:noAutofit/>
          </a:bodyPr>
          <a:lstStyle>
            <a:lvl1pPr marL="0" marR="0" indent="-274320" algn="l" defTabSz="914400" rtl="0" eaLnBrk="1" fontAlgn="auto" latinLnBrk="0" hangingPunct="1">
              <a:lnSpc>
                <a:spcPct val="100000"/>
              </a:lnSpc>
              <a:spcBef>
                <a:spcPts val="0"/>
              </a:spcBef>
              <a:spcAft>
                <a:spcPts val="900"/>
              </a:spcAft>
              <a:buClr>
                <a:schemeClr val="tx1"/>
              </a:buClr>
              <a:buSzTx/>
              <a:buFontTx/>
              <a:buNone/>
              <a:tabLst/>
              <a:defRPr sz="2000" kern="1200" baseline="0">
                <a:solidFill>
                  <a:schemeClr val="tx1"/>
                </a:solidFill>
                <a:latin typeface="Georgia" pitchFamily="18" charset="0"/>
                <a:ea typeface="+mn-ea"/>
                <a:cs typeface="+mn-cs"/>
              </a:defRPr>
            </a:lvl1pPr>
            <a:lvl2pPr marL="27432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2pPr>
            <a:lvl3pPr marL="54864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3pPr>
            <a:lvl4pPr marL="82296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4pPr>
            <a:lvl5pPr marL="109728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baseline="0">
                <a:solidFill>
                  <a:schemeClr val="tx1"/>
                </a:solidFill>
                <a:latin typeface="Georgia" pitchFamily="18" charset="0"/>
                <a:ea typeface="+mn-ea"/>
                <a:cs typeface="+mn-cs"/>
              </a:defRPr>
            </a:lvl5pPr>
            <a:lvl6pPr marL="274320" marR="0" indent="-274320" algn="l" defTabSz="914400" rtl="0" eaLnBrk="1" fontAlgn="auto" latinLnBrk="0" hangingPunct="1">
              <a:lnSpc>
                <a:spcPct val="100000"/>
              </a:lnSpc>
              <a:spcBef>
                <a:spcPts val="0"/>
              </a:spcBef>
              <a:spcAft>
                <a:spcPts val="900"/>
              </a:spcAft>
              <a:buClr>
                <a:schemeClr val="tx1"/>
              </a:buClr>
              <a:buSzPct val="100000"/>
              <a:buFont typeface="+mj-lt"/>
              <a:buAutoNum type="arabicPeriod"/>
              <a:tabLst/>
              <a:defRPr sz="2000" kern="1200" baseline="0">
                <a:solidFill>
                  <a:schemeClr val="tx1"/>
                </a:solidFill>
                <a:latin typeface="Georgia" pitchFamily="18" charset="0"/>
                <a:ea typeface="+mn-ea"/>
                <a:cs typeface="+mn-cs"/>
              </a:defRPr>
            </a:lvl6pPr>
            <a:lvl7pPr marL="548640" indent="-274320" algn="l" defTabSz="914400" rtl="0" eaLnBrk="1" latinLnBrk="0" hangingPunct="1">
              <a:lnSpc>
                <a:spcPct val="100000"/>
              </a:lnSpc>
              <a:spcBef>
                <a:spcPts val="0"/>
              </a:spcBef>
              <a:spcAft>
                <a:spcPts val="900"/>
              </a:spcAft>
              <a:buSzPct val="100000"/>
              <a:buFont typeface="+mj-lt"/>
              <a:buAutoNum type="alphaLcPeriod"/>
              <a:defRPr sz="2000" kern="1200" baseline="0">
                <a:solidFill>
                  <a:schemeClr val="tx1"/>
                </a:solidFill>
                <a:latin typeface="Georgia" pitchFamily="18" charset="0"/>
                <a:ea typeface="+mn-ea"/>
                <a:cs typeface="+mn-cs"/>
              </a:defRPr>
            </a:lvl7pPr>
            <a:lvl8pPr marL="822960" indent="-274320" algn="l" defTabSz="914400" rtl="0" eaLnBrk="1" latinLnBrk="0" hangingPunct="1">
              <a:lnSpc>
                <a:spcPct val="100000"/>
              </a:lnSpc>
              <a:spcBef>
                <a:spcPts val="0"/>
              </a:spcBef>
              <a:spcAft>
                <a:spcPts val="900"/>
              </a:spcAft>
              <a:buSzPct val="100000"/>
              <a:buFont typeface="+mj-lt"/>
              <a:buAutoNum type="romanLcPeriod"/>
              <a:defRPr sz="2000" kern="1200" baseline="0">
                <a:solidFill>
                  <a:schemeClr val="tx1"/>
                </a:solidFill>
                <a:latin typeface="Georgia" pitchFamily="18" charset="0"/>
                <a:ea typeface="+mn-ea"/>
                <a:cs typeface="+mn-cs"/>
              </a:defRPr>
            </a:lvl8pPr>
            <a:lvl9pPr marL="0" indent="-274320" algn="l" defTabSz="914400" rtl="0" eaLnBrk="1" latinLnBrk="0" hangingPunct="1">
              <a:lnSpc>
                <a:spcPct val="100000"/>
              </a:lnSpc>
              <a:spcBef>
                <a:spcPts val="0"/>
              </a:spcBef>
              <a:spcAft>
                <a:spcPts val="900"/>
              </a:spcAft>
              <a:buFont typeface="Arial" pitchFamily="34" charset="0"/>
              <a:buNone/>
              <a:defRPr sz="2000" b="1" kern="1200" baseline="0">
                <a:solidFill>
                  <a:schemeClr val="tx2"/>
                </a:solidFill>
                <a:latin typeface="Georgia" pitchFamily="18" charset="0"/>
                <a:ea typeface="+mn-ea"/>
                <a:cs typeface="+mn-cs"/>
              </a:defRPr>
            </a:lvl9pPr>
          </a:lstStyle>
          <a:p>
            <a:pPr algn="ctr"/>
            <a:r>
              <a:rPr lang="en-GB" sz="1400" dirty="0" smtClean="0"/>
              <a:t>We have combined two copies of the variable </a:t>
            </a:r>
            <a:r>
              <a:rPr lang="en-GB" sz="1400" dirty="0" smtClean="0">
                <a:solidFill>
                  <a:srgbClr val="0000FF"/>
                </a:solidFill>
                <a:latin typeface="Consolas" panose="020B0609020204030204" pitchFamily="49" charset="0"/>
                <a:cs typeface="Consolas" panose="020B0609020204030204" pitchFamily="49" charset="0"/>
              </a:rPr>
              <a:t>x</a:t>
            </a:r>
            <a:r>
              <a:rPr lang="en-GB" sz="1400" dirty="0" smtClean="0"/>
              <a:t>, one above the other, into a new variable </a:t>
            </a:r>
            <a:r>
              <a:rPr lang="en-GB" sz="1400" dirty="0" smtClean="0">
                <a:solidFill>
                  <a:srgbClr val="0000FF"/>
                </a:solidFill>
                <a:latin typeface="Consolas" panose="020B0609020204030204" pitchFamily="49" charset="0"/>
                <a:cs typeface="Consolas" panose="020B0609020204030204" pitchFamily="49" charset="0"/>
              </a:rPr>
              <a:t>y</a:t>
            </a:r>
            <a:r>
              <a:rPr lang="en-GB" sz="1400" dirty="0" smtClean="0"/>
              <a:t>.</a:t>
            </a:r>
          </a:p>
          <a:p>
            <a:pPr indent="0"/>
            <a:endParaRPr lang="en-GB" sz="1400" dirty="0" smtClean="0"/>
          </a:p>
        </p:txBody>
      </p:sp>
      <p:sp>
        <p:nvSpPr>
          <p:cNvPr id="12" name="Rectangle 11"/>
          <p:cNvSpPr/>
          <p:nvPr/>
        </p:nvSpPr>
        <p:spPr bwMode="ltGray">
          <a:xfrm>
            <a:off x="3563888" y="2564904"/>
            <a:ext cx="3456552" cy="17281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cxnSp>
        <p:nvCxnSpPr>
          <p:cNvPr id="13" name="Straight Arrow Connector 12"/>
          <p:cNvCxnSpPr/>
          <p:nvPr/>
        </p:nvCxnSpPr>
        <p:spPr>
          <a:xfrm flipV="1">
            <a:off x="2915816" y="3610957"/>
            <a:ext cx="648072" cy="2693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itle 1"/>
          <p:cNvSpPr txBox="1">
            <a:spLocks/>
          </p:cNvSpPr>
          <p:nvPr/>
        </p:nvSpPr>
        <p:spPr>
          <a:xfrm>
            <a:off x="464941" y="664092"/>
            <a:ext cx="8077200" cy="458853"/>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2400" b="1" i="1" kern="1200">
                <a:solidFill>
                  <a:schemeClr val="tx1"/>
                </a:solidFill>
                <a:latin typeface="+mj-lt"/>
                <a:ea typeface="+mj-ea"/>
                <a:cs typeface="+mj-cs"/>
              </a:defRPr>
            </a:lvl1pPr>
          </a:lstStyle>
          <a:p>
            <a:r>
              <a:rPr lang="en-GB" smtClean="0"/>
              <a:t>Example 1 – Basic Commands</a:t>
            </a:r>
            <a:endParaRPr lang="en-GB" dirty="0"/>
          </a:p>
        </p:txBody>
      </p:sp>
    </p:spTree>
    <p:extLst>
      <p:ext uri="{BB962C8B-B14F-4D97-AF65-F5344CB8AC3E}">
        <p14:creationId xmlns:p14="http://schemas.microsoft.com/office/powerpoint/2010/main" val="371662716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3"/>
          </p:nvPr>
        </p:nvSpPr>
        <p:spPr/>
        <p:txBody>
          <a:bodyPr/>
          <a:lstStyle/>
          <a:p>
            <a:r>
              <a:rPr lang="en-GB" smtClean="0"/>
              <a:t>R Training - Basic</a:t>
            </a:r>
            <a:endParaRPr lang="en-GB" dirty="0"/>
          </a:p>
        </p:txBody>
      </p:sp>
      <p:sp>
        <p:nvSpPr>
          <p:cNvPr id="11" name="Content Placeholder 2"/>
          <p:cNvSpPr txBox="1">
            <a:spLocks/>
          </p:cNvSpPr>
          <p:nvPr/>
        </p:nvSpPr>
        <p:spPr>
          <a:xfrm>
            <a:off x="611560" y="1249567"/>
            <a:ext cx="5179640" cy="2323449"/>
          </a:xfrm>
          <a:prstGeom prst="rect">
            <a:avLst/>
          </a:prstGeom>
        </p:spPr>
        <p:txBody>
          <a:bodyPr vert="horz" lIns="0" tIns="0" rIns="0" bIns="0" rtlCol="0">
            <a:noAutofit/>
          </a:bodyPr>
          <a:lstStyle>
            <a:lvl1pPr marL="0" marR="0" indent="-274320" algn="l" defTabSz="914400" rtl="0" eaLnBrk="1" fontAlgn="auto" latinLnBrk="0" hangingPunct="1">
              <a:lnSpc>
                <a:spcPct val="100000"/>
              </a:lnSpc>
              <a:spcBef>
                <a:spcPts val="0"/>
              </a:spcBef>
              <a:spcAft>
                <a:spcPts val="900"/>
              </a:spcAft>
              <a:buClr>
                <a:schemeClr val="tx1"/>
              </a:buClr>
              <a:buSzTx/>
              <a:buFontTx/>
              <a:buNone/>
              <a:tabLst/>
              <a:defRPr sz="2000" kern="1200" baseline="0">
                <a:solidFill>
                  <a:schemeClr val="tx1"/>
                </a:solidFill>
                <a:latin typeface="Georgia" pitchFamily="18" charset="0"/>
                <a:ea typeface="+mn-ea"/>
                <a:cs typeface="+mn-cs"/>
              </a:defRPr>
            </a:lvl1pPr>
            <a:lvl2pPr marL="27432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2pPr>
            <a:lvl3pPr marL="54864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3pPr>
            <a:lvl4pPr marL="82296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4pPr>
            <a:lvl5pPr marL="109728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baseline="0">
                <a:solidFill>
                  <a:schemeClr val="tx1"/>
                </a:solidFill>
                <a:latin typeface="Georgia" pitchFamily="18" charset="0"/>
                <a:ea typeface="+mn-ea"/>
                <a:cs typeface="+mn-cs"/>
              </a:defRPr>
            </a:lvl5pPr>
            <a:lvl6pPr marL="274320" marR="0" indent="-274320" algn="l" defTabSz="914400" rtl="0" eaLnBrk="1" fontAlgn="auto" latinLnBrk="0" hangingPunct="1">
              <a:lnSpc>
                <a:spcPct val="100000"/>
              </a:lnSpc>
              <a:spcBef>
                <a:spcPts val="0"/>
              </a:spcBef>
              <a:spcAft>
                <a:spcPts val="900"/>
              </a:spcAft>
              <a:buClr>
                <a:schemeClr val="tx1"/>
              </a:buClr>
              <a:buSzPct val="100000"/>
              <a:buFont typeface="+mj-lt"/>
              <a:buAutoNum type="arabicPeriod"/>
              <a:tabLst/>
              <a:defRPr sz="2000" kern="1200" baseline="0">
                <a:solidFill>
                  <a:schemeClr val="tx1"/>
                </a:solidFill>
                <a:latin typeface="Georgia" pitchFamily="18" charset="0"/>
                <a:ea typeface="+mn-ea"/>
                <a:cs typeface="+mn-cs"/>
              </a:defRPr>
            </a:lvl6pPr>
            <a:lvl7pPr marL="548640" indent="-274320" algn="l" defTabSz="914400" rtl="0" eaLnBrk="1" latinLnBrk="0" hangingPunct="1">
              <a:lnSpc>
                <a:spcPct val="100000"/>
              </a:lnSpc>
              <a:spcBef>
                <a:spcPts val="0"/>
              </a:spcBef>
              <a:spcAft>
                <a:spcPts val="900"/>
              </a:spcAft>
              <a:buSzPct val="100000"/>
              <a:buFont typeface="+mj-lt"/>
              <a:buAutoNum type="alphaLcPeriod"/>
              <a:defRPr sz="2000" kern="1200" baseline="0">
                <a:solidFill>
                  <a:schemeClr val="tx1"/>
                </a:solidFill>
                <a:latin typeface="Georgia" pitchFamily="18" charset="0"/>
                <a:ea typeface="+mn-ea"/>
                <a:cs typeface="+mn-cs"/>
              </a:defRPr>
            </a:lvl7pPr>
            <a:lvl8pPr marL="822960" indent="-274320" algn="l" defTabSz="914400" rtl="0" eaLnBrk="1" latinLnBrk="0" hangingPunct="1">
              <a:lnSpc>
                <a:spcPct val="100000"/>
              </a:lnSpc>
              <a:spcBef>
                <a:spcPts val="0"/>
              </a:spcBef>
              <a:spcAft>
                <a:spcPts val="900"/>
              </a:spcAft>
              <a:buSzPct val="100000"/>
              <a:buFont typeface="+mj-lt"/>
              <a:buAutoNum type="romanLcPeriod"/>
              <a:defRPr sz="2000" kern="1200" baseline="0">
                <a:solidFill>
                  <a:schemeClr val="tx1"/>
                </a:solidFill>
                <a:latin typeface="Georgia" pitchFamily="18" charset="0"/>
                <a:ea typeface="+mn-ea"/>
                <a:cs typeface="+mn-cs"/>
              </a:defRPr>
            </a:lvl8pPr>
            <a:lvl9pPr marL="0" indent="-274320" algn="l" defTabSz="914400" rtl="0" eaLnBrk="1" latinLnBrk="0" hangingPunct="1">
              <a:lnSpc>
                <a:spcPct val="100000"/>
              </a:lnSpc>
              <a:spcBef>
                <a:spcPts val="0"/>
              </a:spcBef>
              <a:spcAft>
                <a:spcPts val="900"/>
              </a:spcAft>
              <a:buFont typeface="Arial" pitchFamily="34" charset="0"/>
              <a:buNone/>
              <a:defRPr sz="2000" b="1" kern="1200" baseline="0">
                <a:solidFill>
                  <a:schemeClr val="tx2"/>
                </a:solidFill>
                <a:latin typeface="Georgia" pitchFamily="18" charset="0"/>
                <a:ea typeface="+mn-ea"/>
                <a:cs typeface="+mn-cs"/>
              </a:defRPr>
            </a:lvl9pPr>
          </a:lstStyle>
          <a:p>
            <a:r>
              <a:rPr lang="en-GB" sz="1400" dirty="0" smtClean="0"/>
              <a:t>Try typing the following commands into your Console:</a:t>
            </a:r>
            <a:endParaRPr lang="en-GB" sz="1400" dirty="0"/>
          </a:p>
          <a:p>
            <a:pPr lvl="4"/>
            <a:r>
              <a:rPr lang="en-GB" sz="1400" dirty="0" smtClean="0">
                <a:solidFill>
                  <a:srgbClr val="0000FF"/>
                </a:solidFill>
                <a:latin typeface="Consolas" panose="020B0609020204030204" pitchFamily="49" charset="0"/>
                <a:cs typeface="Consolas" panose="020B0609020204030204" pitchFamily="49" charset="0"/>
              </a:rPr>
              <a:t>x = matrix(1:5)</a:t>
            </a:r>
          </a:p>
          <a:p>
            <a:pPr lvl="4"/>
            <a:r>
              <a:rPr lang="en-GB" sz="1400" dirty="0" smtClean="0">
                <a:solidFill>
                  <a:srgbClr val="0000FF"/>
                </a:solidFill>
                <a:latin typeface="Consolas" panose="020B0609020204030204" pitchFamily="49" charset="0"/>
                <a:cs typeface="Consolas" panose="020B0609020204030204" pitchFamily="49" charset="0"/>
              </a:rPr>
              <a:t>View(x)</a:t>
            </a:r>
          </a:p>
          <a:p>
            <a:pPr lvl="4"/>
            <a:r>
              <a:rPr lang="en-GB" sz="1400" dirty="0" smtClean="0">
                <a:solidFill>
                  <a:srgbClr val="0000FF"/>
                </a:solidFill>
                <a:latin typeface="Consolas" panose="020B0609020204030204" pitchFamily="49" charset="0"/>
                <a:cs typeface="Consolas" panose="020B0609020204030204" pitchFamily="49" charset="0"/>
              </a:rPr>
              <a:t>x = t(x)</a:t>
            </a:r>
          </a:p>
          <a:p>
            <a:pPr lvl="4"/>
            <a:r>
              <a:rPr lang="en-GB" sz="1400" dirty="0" smtClean="0">
                <a:solidFill>
                  <a:srgbClr val="0000FF"/>
                </a:solidFill>
                <a:latin typeface="Consolas" panose="020B0609020204030204" pitchFamily="49" charset="0"/>
                <a:cs typeface="Consolas" panose="020B0609020204030204" pitchFamily="49" charset="0"/>
              </a:rPr>
              <a:t>y = </a:t>
            </a:r>
            <a:r>
              <a:rPr lang="en-GB" sz="1400" dirty="0" err="1" smtClean="0">
                <a:solidFill>
                  <a:srgbClr val="0000FF"/>
                </a:solidFill>
                <a:latin typeface="Consolas" panose="020B0609020204030204" pitchFamily="49" charset="0"/>
                <a:cs typeface="Consolas" panose="020B0609020204030204" pitchFamily="49" charset="0"/>
              </a:rPr>
              <a:t>rbind</a:t>
            </a:r>
            <a:r>
              <a:rPr lang="en-GB" sz="1400" dirty="0" smtClean="0">
                <a:solidFill>
                  <a:srgbClr val="0000FF"/>
                </a:solidFill>
                <a:latin typeface="Consolas" panose="020B0609020204030204" pitchFamily="49" charset="0"/>
                <a:cs typeface="Consolas" panose="020B0609020204030204" pitchFamily="49" charset="0"/>
              </a:rPr>
              <a:t>(</a:t>
            </a:r>
            <a:r>
              <a:rPr lang="en-GB" sz="1400" dirty="0" err="1" smtClean="0">
                <a:solidFill>
                  <a:srgbClr val="0000FF"/>
                </a:solidFill>
                <a:latin typeface="Consolas" panose="020B0609020204030204" pitchFamily="49" charset="0"/>
                <a:cs typeface="Consolas" panose="020B0609020204030204" pitchFamily="49" charset="0"/>
              </a:rPr>
              <a:t>x,x</a:t>
            </a:r>
            <a:r>
              <a:rPr lang="en-GB" sz="1400" dirty="0" smtClean="0">
                <a:solidFill>
                  <a:srgbClr val="0000FF"/>
                </a:solidFill>
                <a:latin typeface="Consolas" panose="020B0609020204030204" pitchFamily="49" charset="0"/>
                <a:cs typeface="Consolas" panose="020B0609020204030204" pitchFamily="49" charset="0"/>
              </a:rPr>
              <a:t>)</a:t>
            </a:r>
          </a:p>
          <a:p>
            <a:pPr lvl="4"/>
            <a:r>
              <a:rPr lang="en-GB" sz="1400" dirty="0" smtClean="0">
                <a:solidFill>
                  <a:srgbClr val="0000FF"/>
                </a:solidFill>
                <a:latin typeface="Consolas" panose="020B0609020204030204" pitchFamily="49" charset="0"/>
                <a:cs typeface="Consolas" panose="020B0609020204030204" pitchFamily="49" charset="0"/>
              </a:rPr>
              <a:t>View(y)</a:t>
            </a:r>
          </a:p>
          <a:p>
            <a:pPr lvl="4"/>
            <a:r>
              <a:rPr lang="en-GB" sz="1400" dirty="0" smtClean="0">
                <a:solidFill>
                  <a:srgbClr val="0000FF"/>
                </a:solidFill>
                <a:latin typeface="Consolas" panose="020B0609020204030204" pitchFamily="49" charset="0"/>
                <a:cs typeface="Consolas" panose="020B0609020204030204" pitchFamily="49" charset="0"/>
              </a:rPr>
              <a:t>y = </a:t>
            </a:r>
            <a:r>
              <a:rPr lang="en-GB" sz="1400" dirty="0" err="1" smtClean="0">
                <a:solidFill>
                  <a:srgbClr val="0000FF"/>
                </a:solidFill>
                <a:latin typeface="Consolas" panose="020B0609020204030204" pitchFamily="49" charset="0"/>
                <a:cs typeface="Consolas" panose="020B0609020204030204" pitchFamily="49" charset="0"/>
              </a:rPr>
              <a:t>cbind</a:t>
            </a:r>
            <a:r>
              <a:rPr lang="en-GB" sz="1400" dirty="0" smtClean="0">
                <a:solidFill>
                  <a:srgbClr val="0000FF"/>
                </a:solidFill>
                <a:latin typeface="Consolas" panose="020B0609020204030204" pitchFamily="49" charset="0"/>
                <a:cs typeface="Consolas" panose="020B0609020204030204" pitchFamily="49" charset="0"/>
              </a:rPr>
              <a:t>(</a:t>
            </a:r>
            <a:r>
              <a:rPr lang="en-GB" sz="1400" dirty="0" err="1" smtClean="0">
                <a:solidFill>
                  <a:srgbClr val="0000FF"/>
                </a:solidFill>
                <a:latin typeface="Consolas" panose="020B0609020204030204" pitchFamily="49" charset="0"/>
                <a:cs typeface="Consolas" panose="020B0609020204030204" pitchFamily="49" charset="0"/>
              </a:rPr>
              <a:t>x,x</a:t>
            </a:r>
            <a:r>
              <a:rPr lang="en-GB" sz="1400" dirty="0" smtClean="0">
                <a:solidFill>
                  <a:srgbClr val="0000FF"/>
                </a:solidFill>
                <a:latin typeface="Consolas" panose="020B0609020204030204" pitchFamily="49" charset="0"/>
                <a:cs typeface="Consolas" panose="020B0609020204030204" pitchFamily="49" charset="0"/>
              </a:rPr>
              <a:t>)</a:t>
            </a:r>
            <a:endParaRPr lang="en-GB" sz="1400" dirty="0" smtClean="0"/>
          </a:p>
          <a:p>
            <a:pPr indent="0"/>
            <a:endParaRPr lang="en-GB" sz="1400" dirty="0"/>
          </a:p>
          <a:p>
            <a:pPr indent="0"/>
            <a:endParaRPr lang="en-GB" sz="1400" dirty="0" smtClean="0"/>
          </a:p>
        </p:txBody>
      </p:sp>
      <p:sp>
        <p:nvSpPr>
          <p:cNvPr id="12" name="Title 1"/>
          <p:cNvSpPr txBox="1">
            <a:spLocks/>
          </p:cNvSpPr>
          <p:nvPr/>
        </p:nvSpPr>
        <p:spPr>
          <a:xfrm>
            <a:off x="464941" y="664092"/>
            <a:ext cx="8077200" cy="458853"/>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2400" b="1" i="1" kern="1200">
                <a:solidFill>
                  <a:schemeClr val="tx1"/>
                </a:solidFill>
                <a:latin typeface="+mj-lt"/>
                <a:ea typeface="+mj-ea"/>
                <a:cs typeface="+mj-cs"/>
              </a:defRPr>
            </a:lvl1pPr>
          </a:lstStyle>
          <a:p>
            <a:r>
              <a:rPr lang="en-GB" smtClean="0"/>
              <a:t>Example 1 – Basic Commands</a:t>
            </a:r>
            <a:endParaRPr lang="en-GB" dirty="0"/>
          </a:p>
        </p:txBody>
      </p:sp>
    </p:spTree>
    <p:extLst>
      <p:ext uri="{BB962C8B-B14F-4D97-AF65-F5344CB8AC3E}">
        <p14:creationId xmlns:p14="http://schemas.microsoft.com/office/powerpoint/2010/main" val="32500393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Introduction to R</a:t>
            </a:r>
            <a:endParaRPr lang="en-GB" dirty="0"/>
          </a:p>
        </p:txBody>
      </p:sp>
      <p:sp>
        <p:nvSpPr>
          <p:cNvPr id="3" name="Content Placeholder 2"/>
          <p:cNvSpPr>
            <a:spLocks noGrp="1"/>
          </p:cNvSpPr>
          <p:nvPr>
            <p:ph sz="quarter" idx="15"/>
          </p:nvPr>
        </p:nvSpPr>
        <p:spPr>
          <a:xfrm>
            <a:off x="533400" y="1450079"/>
            <a:ext cx="8077200" cy="4419600"/>
          </a:xfrm>
        </p:spPr>
        <p:txBody>
          <a:bodyPr/>
          <a:lstStyle/>
          <a:p>
            <a:pPr marL="457200" lvl="1" indent="-457200">
              <a:buFont typeface="+mj-lt"/>
              <a:buAutoNum type="arabicPeriod"/>
            </a:pPr>
            <a:r>
              <a:rPr lang="en-GB" dirty="0" smtClean="0"/>
              <a:t>Introduction</a:t>
            </a:r>
          </a:p>
          <a:p>
            <a:pPr marL="457200" lvl="1" indent="-457200">
              <a:buFont typeface="+mj-lt"/>
              <a:buAutoNum type="arabicPeriod"/>
            </a:pPr>
            <a:endParaRPr lang="en-GB" dirty="0"/>
          </a:p>
          <a:p>
            <a:pPr marL="457200" lvl="1" indent="-457200">
              <a:buFont typeface="+mj-lt"/>
              <a:buAutoNum type="arabicPeriod"/>
            </a:pPr>
            <a:r>
              <a:rPr lang="en-GB" dirty="0" smtClean="0"/>
              <a:t>Why use R?</a:t>
            </a:r>
          </a:p>
          <a:p>
            <a:pPr marL="457200" lvl="1" indent="-457200">
              <a:buFont typeface="+mj-lt"/>
              <a:buAutoNum type="arabicPeriod"/>
            </a:pPr>
            <a:endParaRPr lang="en-GB" dirty="0"/>
          </a:p>
          <a:p>
            <a:pPr marL="457200" lvl="1" indent="-457200">
              <a:buFont typeface="+mj-lt"/>
              <a:buAutoNum type="arabicPeriod"/>
            </a:pPr>
            <a:r>
              <a:rPr lang="en-GB" dirty="0" smtClean="0"/>
              <a:t>User Interface for R</a:t>
            </a:r>
          </a:p>
          <a:p>
            <a:pPr marL="457200" lvl="1" indent="-457200">
              <a:buFont typeface="+mj-lt"/>
              <a:buAutoNum type="arabicPeriod"/>
            </a:pPr>
            <a:endParaRPr lang="en-GB" dirty="0"/>
          </a:p>
          <a:p>
            <a:pPr marL="457200" lvl="1" indent="-457200">
              <a:buFont typeface="+mj-lt"/>
              <a:buAutoNum type="arabicPeriod"/>
            </a:pPr>
            <a:r>
              <a:rPr lang="en-GB" dirty="0" smtClean="0"/>
              <a:t>R in Financial Services</a:t>
            </a:r>
          </a:p>
          <a:p>
            <a:pPr marL="457200" lvl="1" indent="-457200">
              <a:buFont typeface="+mj-lt"/>
              <a:buAutoNum type="arabicPeriod"/>
            </a:pPr>
            <a:endParaRPr lang="en-GB" dirty="0"/>
          </a:p>
          <a:p>
            <a:pPr marL="457200" lvl="1" indent="-457200">
              <a:buFont typeface="+mj-lt"/>
              <a:buAutoNum type="arabicPeriod"/>
            </a:pPr>
            <a:r>
              <a:rPr lang="en-GB" dirty="0" smtClean="0"/>
              <a:t>Data Structure in R</a:t>
            </a:r>
          </a:p>
          <a:p>
            <a:pPr indent="0"/>
            <a:endParaRPr lang="en-GB" dirty="0" smtClean="0"/>
          </a:p>
          <a:p>
            <a:endParaRPr lang="en-GB" dirty="0" smtClean="0"/>
          </a:p>
          <a:p>
            <a:endParaRPr lang="en-GB" dirty="0"/>
          </a:p>
        </p:txBody>
      </p:sp>
      <p:sp>
        <p:nvSpPr>
          <p:cNvPr id="7" name="Slide Number Placeholder 6"/>
          <p:cNvSpPr>
            <a:spLocks noGrp="1"/>
          </p:cNvSpPr>
          <p:nvPr>
            <p:ph type="sldNum" sz="quarter" idx="4"/>
          </p:nvPr>
        </p:nvSpPr>
        <p:spPr/>
        <p:txBody>
          <a:bodyPr/>
          <a:lstStyle/>
          <a:p>
            <a:fld id="{9EBD5762-3BDC-484D-9503-7EA6D5A9A8CE}" type="slidenum">
              <a:rPr lang="en-GB" smtClean="0"/>
              <a:pPr/>
              <a:t>4</a:t>
            </a:fld>
            <a:endParaRPr lang="en-GB" dirty="0"/>
          </a:p>
        </p:txBody>
      </p:sp>
      <p:sp>
        <p:nvSpPr>
          <p:cNvPr id="8" name="Date Placeholder 7"/>
          <p:cNvSpPr>
            <a:spLocks noGrp="1"/>
          </p:cNvSpPr>
          <p:nvPr>
            <p:ph type="dt" sz="half" idx="2"/>
          </p:nvPr>
        </p:nvSpPr>
        <p:spPr/>
        <p:txBody>
          <a:bodyPr/>
          <a:lstStyle/>
          <a:p>
            <a:r>
              <a:rPr lang="en-GB" dirty="0" smtClean="0"/>
              <a:t>March 2016</a:t>
            </a:r>
            <a:endParaRPr lang="en-GB" dirty="0"/>
          </a:p>
        </p:txBody>
      </p:sp>
      <p:sp>
        <p:nvSpPr>
          <p:cNvPr id="9" name="Footer Placeholder 8"/>
          <p:cNvSpPr>
            <a:spLocks noGrp="1"/>
          </p:cNvSpPr>
          <p:nvPr>
            <p:ph type="ftr" sz="quarter" idx="3"/>
          </p:nvPr>
        </p:nvSpPr>
        <p:spPr/>
        <p:txBody>
          <a:bodyPr/>
          <a:lstStyle/>
          <a:p>
            <a:r>
              <a:rPr lang="en-GB" dirty="0" smtClean="0"/>
              <a:t>R Training - Basic</a:t>
            </a:r>
            <a:endParaRPr lang="en-GB"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2200" y="3890712"/>
            <a:ext cx="2010026" cy="1764795"/>
          </a:xfrm>
          <a:prstGeom prst="rect">
            <a:avLst/>
          </a:prstGeom>
        </p:spPr>
      </p:pic>
    </p:spTree>
    <p:extLst>
      <p:ext uri="{BB962C8B-B14F-4D97-AF65-F5344CB8AC3E}">
        <p14:creationId xmlns:p14="http://schemas.microsoft.com/office/powerpoint/2010/main" val="31175109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r="50000" b="31800"/>
          <a:stretch/>
        </p:blipFill>
        <p:spPr>
          <a:xfrm>
            <a:off x="3491881" y="2020756"/>
            <a:ext cx="5400432" cy="4143467"/>
          </a:xfrm>
          <a:prstGeom prst="rect">
            <a:avLst/>
          </a:prstGeom>
        </p:spPr>
      </p:pic>
      <p:sp>
        <p:nvSpPr>
          <p:cNvPr id="9" name="Footer Placeholder 8"/>
          <p:cNvSpPr>
            <a:spLocks noGrp="1"/>
          </p:cNvSpPr>
          <p:nvPr>
            <p:ph type="ftr" sz="quarter" idx="3"/>
          </p:nvPr>
        </p:nvSpPr>
        <p:spPr/>
        <p:txBody>
          <a:bodyPr/>
          <a:lstStyle/>
          <a:p>
            <a:r>
              <a:rPr lang="en-GB" smtClean="0"/>
              <a:t>R Training - Basic</a:t>
            </a:r>
            <a:endParaRPr lang="en-GB" dirty="0"/>
          </a:p>
        </p:txBody>
      </p:sp>
      <p:sp>
        <p:nvSpPr>
          <p:cNvPr id="11" name="Content Placeholder 2"/>
          <p:cNvSpPr txBox="1">
            <a:spLocks/>
          </p:cNvSpPr>
          <p:nvPr/>
        </p:nvSpPr>
        <p:spPr>
          <a:xfrm>
            <a:off x="611560" y="1249567"/>
            <a:ext cx="5179640" cy="2323449"/>
          </a:xfrm>
          <a:prstGeom prst="rect">
            <a:avLst/>
          </a:prstGeom>
        </p:spPr>
        <p:txBody>
          <a:bodyPr vert="horz" lIns="0" tIns="0" rIns="0" bIns="0" rtlCol="0">
            <a:noAutofit/>
          </a:bodyPr>
          <a:lstStyle>
            <a:lvl1pPr marL="0" marR="0" indent="-274320" algn="l" defTabSz="914400" rtl="0" eaLnBrk="1" fontAlgn="auto" latinLnBrk="0" hangingPunct="1">
              <a:lnSpc>
                <a:spcPct val="100000"/>
              </a:lnSpc>
              <a:spcBef>
                <a:spcPts val="0"/>
              </a:spcBef>
              <a:spcAft>
                <a:spcPts val="900"/>
              </a:spcAft>
              <a:buClr>
                <a:schemeClr val="tx1"/>
              </a:buClr>
              <a:buSzTx/>
              <a:buFontTx/>
              <a:buNone/>
              <a:tabLst/>
              <a:defRPr sz="2000" kern="1200" baseline="0">
                <a:solidFill>
                  <a:schemeClr val="tx1"/>
                </a:solidFill>
                <a:latin typeface="Georgia" pitchFamily="18" charset="0"/>
                <a:ea typeface="+mn-ea"/>
                <a:cs typeface="+mn-cs"/>
              </a:defRPr>
            </a:lvl1pPr>
            <a:lvl2pPr marL="27432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2pPr>
            <a:lvl3pPr marL="54864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3pPr>
            <a:lvl4pPr marL="82296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4pPr>
            <a:lvl5pPr marL="109728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baseline="0">
                <a:solidFill>
                  <a:schemeClr val="tx1"/>
                </a:solidFill>
                <a:latin typeface="Georgia" pitchFamily="18" charset="0"/>
                <a:ea typeface="+mn-ea"/>
                <a:cs typeface="+mn-cs"/>
              </a:defRPr>
            </a:lvl5pPr>
            <a:lvl6pPr marL="274320" marR="0" indent="-274320" algn="l" defTabSz="914400" rtl="0" eaLnBrk="1" fontAlgn="auto" latinLnBrk="0" hangingPunct="1">
              <a:lnSpc>
                <a:spcPct val="100000"/>
              </a:lnSpc>
              <a:spcBef>
                <a:spcPts val="0"/>
              </a:spcBef>
              <a:spcAft>
                <a:spcPts val="900"/>
              </a:spcAft>
              <a:buClr>
                <a:schemeClr val="tx1"/>
              </a:buClr>
              <a:buSzPct val="100000"/>
              <a:buFont typeface="+mj-lt"/>
              <a:buAutoNum type="arabicPeriod"/>
              <a:tabLst/>
              <a:defRPr sz="2000" kern="1200" baseline="0">
                <a:solidFill>
                  <a:schemeClr val="tx1"/>
                </a:solidFill>
                <a:latin typeface="Georgia" pitchFamily="18" charset="0"/>
                <a:ea typeface="+mn-ea"/>
                <a:cs typeface="+mn-cs"/>
              </a:defRPr>
            </a:lvl6pPr>
            <a:lvl7pPr marL="548640" indent="-274320" algn="l" defTabSz="914400" rtl="0" eaLnBrk="1" latinLnBrk="0" hangingPunct="1">
              <a:lnSpc>
                <a:spcPct val="100000"/>
              </a:lnSpc>
              <a:spcBef>
                <a:spcPts val="0"/>
              </a:spcBef>
              <a:spcAft>
                <a:spcPts val="900"/>
              </a:spcAft>
              <a:buSzPct val="100000"/>
              <a:buFont typeface="+mj-lt"/>
              <a:buAutoNum type="alphaLcPeriod"/>
              <a:defRPr sz="2000" kern="1200" baseline="0">
                <a:solidFill>
                  <a:schemeClr val="tx1"/>
                </a:solidFill>
                <a:latin typeface="Georgia" pitchFamily="18" charset="0"/>
                <a:ea typeface="+mn-ea"/>
                <a:cs typeface="+mn-cs"/>
              </a:defRPr>
            </a:lvl7pPr>
            <a:lvl8pPr marL="822960" indent="-274320" algn="l" defTabSz="914400" rtl="0" eaLnBrk="1" latinLnBrk="0" hangingPunct="1">
              <a:lnSpc>
                <a:spcPct val="100000"/>
              </a:lnSpc>
              <a:spcBef>
                <a:spcPts val="0"/>
              </a:spcBef>
              <a:spcAft>
                <a:spcPts val="900"/>
              </a:spcAft>
              <a:buSzPct val="100000"/>
              <a:buFont typeface="+mj-lt"/>
              <a:buAutoNum type="romanLcPeriod"/>
              <a:defRPr sz="2000" kern="1200" baseline="0">
                <a:solidFill>
                  <a:schemeClr val="tx1"/>
                </a:solidFill>
                <a:latin typeface="Georgia" pitchFamily="18" charset="0"/>
                <a:ea typeface="+mn-ea"/>
                <a:cs typeface="+mn-cs"/>
              </a:defRPr>
            </a:lvl8pPr>
            <a:lvl9pPr marL="0" indent="-274320" algn="l" defTabSz="914400" rtl="0" eaLnBrk="1" latinLnBrk="0" hangingPunct="1">
              <a:lnSpc>
                <a:spcPct val="100000"/>
              </a:lnSpc>
              <a:spcBef>
                <a:spcPts val="0"/>
              </a:spcBef>
              <a:spcAft>
                <a:spcPts val="900"/>
              </a:spcAft>
              <a:buFont typeface="Arial" pitchFamily="34" charset="0"/>
              <a:buNone/>
              <a:defRPr sz="2000" b="1" kern="1200" baseline="0">
                <a:solidFill>
                  <a:schemeClr val="tx2"/>
                </a:solidFill>
                <a:latin typeface="Georgia" pitchFamily="18" charset="0"/>
                <a:ea typeface="+mn-ea"/>
                <a:cs typeface="+mn-cs"/>
              </a:defRPr>
            </a:lvl9pPr>
          </a:lstStyle>
          <a:p>
            <a:r>
              <a:rPr lang="en-GB" sz="1400" dirty="0" smtClean="0"/>
              <a:t>Try typing the following commands into your Console:</a:t>
            </a:r>
            <a:endParaRPr lang="en-GB" sz="1400" dirty="0"/>
          </a:p>
          <a:p>
            <a:pPr lvl="4"/>
            <a:r>
              <a:rPr lang="en-GB" sz="1400" dirty="0" smtClean="0">
                <a:solidFill>
                  <a:srgbClr val="0000FF"/>
                </a:solidFill>
                <a:latin typeface="Consolas" panose="020B0609020204030204" pitchFamily="49" charset="0"/>
                <a:cs typeface="Consolas" panose="020B0609020204030204" pitchFamily="49" charset="0"/>
              </a:rPr>
              <a:t>x = matrix(1:5)</a:t>
            </a:r>
          </a:p>
          <a:p>
            <a:pPr lvl="4"/>
            <a:r>
              <a:rPr lang="en-GB" sz="1400" dirty="0" smtClean="0">
                <a:solidFill>
                  <a:srgbClr val="0000FF"/>
                </a:solidFill>
                <a:latin typeface="Consolas" panose="020B0609020204030204" pitchFamily="49" charset="0"/>
                <a:cs typeface="Consolas" panose="020B0609020204030204" pitchFamily="49" charset="0"/>
              </a:rPr>
              <a:t>View(x)</a:t>
            </a:r>
          </a:p>
          <a:p>
            <a:pPr lvl="4"/>
            <a:r>
              <a:rPr lang="en-GB" sz="1400" dirty="0" smtClean="0">
                <a:solidFill>
                  <a:srgbClr val="0000FF"/>
                </a:solidFill>
                <a:latin typeface="Consolas" panose="020B0609020204030204" pitchFamily="49" charset="0"/>
                <a:cs typeface="Consolas" panose="020B0609020204030204" pitchFamily="49" charset="0"/>
              </a:rPr>
              <a:t>x = t(x)</a:t>
            </a:r>
          </a:p>
          <a:p>
            <a:pPr lvl="4"/>
            <a:r>
              <a:rPr lang="en-GB" sz="1400" dirty="0" smtClean="0">
                <a:solidFill>
                  <a:srgbClr val="0000FF"/>
                </a:solidFill>
                <a:latin typeface="Consolas" panose="020B0609020204030204" pitchFamily="49" charset="0"/>
                <a:cs typeface="Consolas" panose="020B0609020204030204" pitchFamily="49" charset="0"/>
              </a:rPr>
              <a:t>y = </a:t>
            </a:r>
            <a:r>
              <a:rPr lang="en-GB" sz="1400" dirty="0" err="1" smtClean="0">
                <a:solidFill>
                  <a:srgbClr val="0000FF"/>
                </a:solidFill>
                <a:latin typeface="Consolas" panose="020B0609020204030204" pitchFamily="49" charset="0"/>
                <a:cs typeface="Consolas" panose="020B0609020204030204" pitchFamily="49" charset="0"/>
              </a:rPr>
              <a:t>rbind</a:t>
            </a:r>
            <a:r>
              <a:rPr lang="en-GB" sz="1400" dirty="0" smtClean="0">
                <a:solidFill>
                  <a:srgbClr val="0000FF"/>
                </a:solidFill>
                <a:latin typeface="Consolas" panose="020B0609020204030204" pitchFamily="49" charset="0"/>
                <a:cs typeface="Consolas" panose="020B0609020204030204" pitchFamily="49" charset="0"/>
              </a:rPr>
              <a:t>(</a:t>
            </a:r>
            <a:r>
              <a:rPr lang="en-GB" sz="1400" dirty="0" err="1" smtClean="0">
                <a:solidFill>
                  <a:srgbClr val="0000FF"/>
                </a:solidFill>
                <a:latin typeface="Consolas" panose="020B0609020204030204" pitchFamily="49" charset="0"/>
                <a:cs typeface="Consolas" panose="020B0609020204030204" pitchFamily="49" charset="0"/>
              </a:rPr>
              <a:t>x,x</a:t>
            </a:r>
            <a:r>
              <a:rPr lang="en-GB" sz="1400" dirty="0" smtClean="0">
                <a:solidFill>
                  <a:srgbClr val="0000FF"/>
                </a:solidFill>
                <a:latin typeface="Consolas" panose="020B0609020204030204" pitchFamily="49" charset="0"/>
                <a:cs typeface="Consolas" panose="020B0609020204030204" pitchFamily="49" charset="0"/>
              </a:rPr>
              <a:t>)</a:t>
            </a:r>
          </a:p>
          <a:p>
            <a:pPr lvl="4"/>
            <a:r>
              <a:rPr lang="en-GB" sz="1400" dirty="0" smtClean="0">
                <a:solidFill>
                  <a:srgbClr val="0000FF"/>
                </a:solidFill>
                <a:latin typeface="Consolas" panose="020B0609020204030204" pitchFamily="49" charset="0"/>
                <a:cs typeface="Consolas" panose="020B0609020204030204" pitchFamily="49" charset="0"/>
              </a:rPr>
              <a:t>View(y)</a:t>
            </a:r>
          </a:p>
          <a:p>
            <a:pPr lvl="4"/>
            <a:r>
              <a:rPr lang="en-GB" sz="1400" dirty="0" smtClean="0">
                <a:solidFill>
                  <a:srgbClr val="0000FF"/>
                </a:solidFill>
                <a:latin typeface="Consolas" panose="020B0609020204030204" pitchFamily="49" charset="0"/>
                <a:cs typeface="Consolas" panose="020B0609020204030204" pitchFamily="49" charset="0"/>
              </a:rPr>
              <a:t>y = </a:t>
            </a:r>
            <a:r>
              <a:rPr lang="en-GB" sz="1400" dirty="0" err="1" smtClean="0">
                <a:solidFill>
                  <a:srgbClr val="0000FF"/>
                </a:solidFill>
                <a:latin typeface="Consolas" panose="020B0609020204030204" pitchFamily="49" charset="0"/>
                <a:cs typeface="Consolas" panose="020B0609020204030204" pitchFamily="49" charset="0"/>
              </a:rPr>
              <a:t>cbind</a:t>
            </a:r>
            <a:r>
              <a:rPr lang="en-GB" sz="1400" dirty="0" smtClean="0">
                <a:solidFill>
                  <a:srgbClr val="0000FF"/>
                </a:solidFill>
                <a:latin typeface="Consolas" panose="020B0609020204030204" pitchFamily="49" charset="0"/>
                <a:cs typeface="Consolas" panose="020B0609020204030204" pitchFamily="49" charset="0"/>
              </a:rPr>
              <a:t>(</a:t>
            </a:r>
            <a:r>
              <a:rPr lang="en-GB" sz="1400" dirty="0" err="1" smtClean="0">
                <a:solidFill>
                  <a:srgbClr val="0000FF"/>
                </a:solidFill>
                <a:latin typeface="Consolas" panose="020B0609020204030204" pitchFamily="49" charset="0"/>
                <a:cs typeface="Consolas" panose="020B0609020204030204" pitchFamily="49" charset="0"/>
              </a:rPr>
              <a:t>x,x</a:t>
            </a:r>
            <a:r>
              <a:rPr lang="en-GB" sz="1400" dirty="0" smtClean="0">
                <a:solidFill>
                  <a:srgbClr val="0000FF"/>
                </a:solidFill>
                <a:latin typeface="Consolas" panose="020B0609020204030204" pitchFamily="49" charset="0"/>
                <a:cs typeface="Consolas" panose="020B0609020204030204" pitchFamily="49" charset="0"/>
              </a:rPr>
              <a:t>)</a:t>
            </a:r>
            <a:endParaRPr lang="en-GB" sz="1400" dirty="0" smtClean="0"/>
          </a:p>
          <a:p>
            <a:pPr indent="0"/>
            <a:endParaRPr lang="en-GB" sz="1400" dirty="0"/>
          </a:p>
          <a:p>
            <a:pPr indent="0"/>
            <a:endParaRPr lang="en-GB" sz="1400" dirty="0" smtClean="0"/>
          </a:p>
        </p:txBody>
      </p:sp>
      <p:sp>
        <p:nvSpPr>
          <p:cNvPr id="14" name="Rectangle 13"/>
          <p:cNvSpPr/>
          <p:nvPr/>
        </p:nvSpPr>
        <p:spPr bwMode="ltGray">
          <a:xfrm>
            <a:off x="3563888" y="2564904"/>
            <a:ext cx="3456552" cy="17281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cxnSp>
        <p:nvCxnSpPr>
          <p:cNvPr id="15" name="Straight Arrow Connector 14"/>
          <p:cNvCxnSpPr/>
          <p:nvPr/>
        </p:nvCxnSpPr>
        <p:spPr>
          <a:xfrm flipV="1">
            <a:off x="2915816" y="3610957"/>
            <a:ext cx="648072" cy="2693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Content Placeholder 2"/>
          <p:cNvSpPr txBox="1">
            <a:spLocks/>
          </p:cNvSpPr>
          <p:nvPr/>
        </p:nvSpPr>
        <p:spPr>
          <a:xfrm>
            <a:off x="323528" y="3745646"/>
            <a:ext cx="2592288" cy="459693"/>
          </a:xfrm>
          <a:prstGeom prst="rect">
            <a:avLst/>
          </a:prstGeom>
          <a:ln>
            <a:solidFill>
              <a:srgbClr val="FF0000"/>
            </a:solidFill>
          </a:ln>
        </p:spPr>
        <p:txBody>
          <a:bodyPr vert="horz" lIns="0" tIns="0" rIns="0" bIns="0" rtlCol="0">
            <a:noAutofit/>
          </a:bodyPr>
          <a:lstStyle>
            <a:lvl1pPr marL="0" marR="0" indent="-274320" algn="l" defTabSz="914400" rtl="0" eaLnBrk="1" fontAlgn="auto" latinLnBrk="0" hangingPunct="1">
              <a:lnSpc>
                <a:spcPct val="100000"/>
              </a:lnSpc>
              <a:spcBef>
                <a:spcPts val="0"/>
              </a:spcBef>
              <a:spcAft>
                <a:spcPts val="900"/>
              </a:spcAft>
              <a:buClr>
                <a:schemeClr val="tx1"/>
              </a:buClr>
              <a:buSzTx/>
              <a:buFontTx/>
              <a:buNone/>
              <a:tabLst/>
              <a:defRPr sz="2000" kern="1200" baseline="0">
                <a:solidFill>
                  <a:schemeClr val="tx1"/>
                </a:solidFill>
                <a:latin typeface="Georgia" pitchFamily="18" charset="0"/>
                <a:ea typeface="+mn-ea"/>
                <a:cs typeface="+mn-cs"/>
              </a:defRPr>
            </a:lvl1pPr>
            <a:lvl2pPr marL="27432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2pPr>
            <a:lvl3pPr marL="54864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3pPr>
            <a:lvl4pPr marL="82296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4pPr>
            <a:lvl5pPr marL="109728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baseline="0">
                <a:solidFill>
                  <a:schemeClr val="tx1"/>
                </a:solidFill>
                <a:latin typeface="Georgia" pitchFamily="18" charset="0"/>
                <a:ea typeface="+mn-ea"/>
                <a:cs typeface="+mn-cs"/>
              </a:defRPr>
            </a:lvl5pPr>
            <a:lvl6pPr marL="274320" marR="0" indent="-274320" algn="l" defTabSz="914400" rtl="0" eaLnBrk="1" fontAlgn="auto" latinLnBrk="0" hangingPunct="1">
              <a:lnSpc>
                <a:spcPct val="100000"/>
              </a:lnSpc>
              <a:spcBef>
                <a:spcPts val="0"/>
              </a:spcBef>
              <a:spcAft>
                <a:spcPts val="900"/>
              </a:spcAft>
              <a:buClr>
                <a:schemeClr val="tx1"/>
              </a:buClr>
              <a:buSzPct val="100000"/>
              <a:buFont typeface="+mj-lt"/>
              <a:buAutoNum type="arabicPeriod"/>
              <a:tabLst/>
              <a:defRPr sz="2000" kern="1200" baseline="0">
                <a:solidFill>
                  <a:schemeClr val="tx1"/>
                </a:solidFill>
                <a:latin typeface="Georgia" pitchFamily="18" charset="0"/>
                <a:ea typeface="+mn-ea"/>
                <a:cs typeface="+mn-cs"/>
              </a:defRPr>
            </a:lvl6pPr>
            <a:lvl7pPr marL="548640" indent="-274320" algn="l" defTabSz="914400" rtl="0" eaLnBrk="1" latinLnBrk="0" hangingPunct="1">
              <a:lnSpc>
                <a:spcPct val="100000"/>
              </a:lnSpc>
              <a:spcBef>
                <a:spcPts val="0"/>
              </a:spcBef>
              <a:spcAft>
                <a:spcPts val="900"/>
              </a:spcAft>
              <a:buSzPct val="100000"/>
              <a:buFont typeface="+mj-lt"/>
              <a:buAutoNum type="alphaLcPeriod"/>
              <a:defRPr sz="2000" kern="1200" baseline="0">
                <a:solidFill>
                  <a:schemeClr val="tx1"/>
                </a:solidFill>
                <a:latin typeface="Georgia" pitchFamily="18" charset="0"/>
                <a:ea typeface="+mn-ea"/>
                <a:cs typeface="+mn-cs"/>
              </a:defRPr>
            </a:lvl7pPr>
            <a:lvl8pPr marL="822960" indent="-274320" algn="l" defTabSz="914400" rtl="0" eaLnBrk="1" latinLnBrk="0" hangingPunct="1">
              <a:lnSpc>
                <a:spcPct val="100000"/>
              </a:lnSpc>
              <a:spcBef>
                <a:spcPts val="0"/>
              </a:spcBef>
              <a:spcAft>
                <a:spcPts val="900"/>
              </a:spcAft>
              <a:buSzPct val="100000"/>
              <a:buFont typeface="+mj-lt"/>
              <a:buAutoNum type="romanLcPeriod"/>
              <a:defRPr sz="2000" kern="1200" baseline="0">
                <a:solidFill>
                  <a:schemeClr val="tx1"/>
                </a:solidFill>
                <a:latin typeface="Georgia" pitchFamily="18" charset="0"/>
                <a:ea typeface="+mn-ea"/>
                <a:cs typeface="+mn-cs"/>
              </a:defRPr>
            </a:lvl8pPr>
            <a:lvl9pPr marL="0" indent="-274320" algn="l" defTabSz="914400" rtl="0" eaLnBrk="1" latinLnBrk="0" hangingPunct="1">
              <a:lnSpc>
                <a:spcPct val="100000"/>
              </a:lnSpc>
              <a:spcBef>
                <a:spcPts val="0"/>
              </a:spcBef>
              <a:spcAft>
                <a:spcPts val="900"/>
              </a:spcAft>
              <a:buFont typeface="Arial" pitchFamily="34" charset="0"/>
              <a:buNone/>
              <a:defRPr sz="2000" b="1" kern="1200" baseline="0">
                <a:solidFill>
                  <a:schemeClr val="tx2"/>
                </a:solidFill>
                <a:latin typeface="Georgia" pitchFamily="18" charset="0"/>
                <a:ea typeface="+mn-ea"/>
                <a:cs typeface="+mn-cs"/>
              </a:defRPr>
            </a:lvl9pPr>
          </a:lstStyle>
          <a:p>
            <a:pPr algn="ctr"/>
            <a:r>
              <a:rPr lang="en-GB" sz="1400" dirty="0" smtClean="0"/>
              <a:t>So we can combine two copies of </a:t>
            </a:r>
            <a:r>
              <a:rPr lang="en-GB" sz="1400" dirty="0" smtClean="0">
                <a:solidFill>
                  <a:srgbClr val="0000FF"/>
                </a:solidFill>
                <a:latin typeface="Consolas" panose="020B0609020204030204" pitchFamily="49" charset="0"/>
                <a:cs typeface="Consolas" panose="020B0609020204030204" pitchFamily="49" charset="0"/>
              </a:rPr>
              <a:t>x</a:t>
            </a:r>
            <a:r>
              <a:rPr lang="en-GB" sz="1400" dirty="0" smtClean="0">
                <a:solidFill>
                  <a:srgbClr val="0000FF"/>
                </a:solidFill>
                <a:latin typeface="+mj-lt"/>
                <a:cs typeface="Consolas" panose="020B0609020204030204" pitchFamily="49" charset="0"/>
              </a:rPr>
              <a:t> </a:t>
            </a:r>
            <a:r>
              <a:rPr lang="en-GB" sz="1400" dirty="0" smtClean="0"/>
              <a:t>side by side as well</a:t>
            </a:r>
          </a:p>
          <a:p>
            <a:pPr indent="0"/>
            <a:endParaRPr lang="en-GB" sz="1400" dirty="0" smtClean="0"/>
          </a:p>
        </p:txBody>
      </p:sp>
      <p:sp>
        <p:nvSpPr>
          <p:cNvPr id="12" name="Title 1"/>
          <p:cNvSpPr txBox="1">
            <a:spLocks/>
          </p:cNvSpPr>
          <p:nvPr/>
        </p:nvSpPr>
        <p:spPr>
          <a:xfrm>
            <a:off x="464941" y="664092"/>
            <a:ext cx="8077200" cy="458853"/>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2400" b="1" i="1" kern="1200">
                <a:solidFill>
                  <a:schemeClr val="tx1"/>
                </a:solidFill>
                <a:latin typeface="+mj-lt"/>
                <a:ea typeface="+mj-ea"/>
                <a:cs typeface="+mj-cs"/>
              </a:defRPr>
            </a:lvl1pPr>
          </a:lstStyle>
          <a:p>
            <a:r>
              <a:rPr lang="en-GB" smtClean="0"/>
              <a:t>Example 1 – Basic Commands</a:t>
            </a:r>
            <a:endParaRPr lang="en-GB" dirty="0"/>
          </a:p>
        </p:txBody>
      </p:sp>
    </p:spTree>
    <p:extLst>
      <p:ext uri="{BB962C8B-B14F-4D97-AF65-F5344CB8AC3E}">
        <p14:creationId xmlns:p14="http://schemas.microsoft.com/office/powerpoint/2010/main" val="113875329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692696"/>
            <a:ext cx="8077200" cy="1066800"/>
          </a:xfrm>
        </p:spPr>
        <p:txBody>
          <a:bodyPr/>
          <a:lstStyle/>
          <a:p>
            <a:r>
              <a:rPr lang="en-GB" dirty="0" smtClean="0"/>
              <a:t>Packages in R</a:t>
            </a:r>
            <a:endParaRPr lang="en-GB" dirty="0"/>
          </a:p>
        </p:txBody>
      </p:sp>
      <p:sp>
        <p:nvSpPr>
          <p:cNvPr id="4" name="Footer Placeholder 3"/>
          <p:cNvSpPr>
            <a:spLocks noGrp="1"/>
          </p:cNvSpPr>
          <p:nvPr>
            <p:ph type="ftr" sz="quarter" idx="3"/>
          </p:nvPr>
        </p:nvSpPr>
        <p:spPr/>
        <p:txBody>
          <a:bodyPr/>
          <a:lstStyle/>
          <a:p>
            <a:r>
              <a:rPr lang="en-GB" smtClean="0"/>
              <a:t>R Training - Basic</a:t>
            </a:r>
            <a:endParaRPr lang="en-GB" dirty="0"/>
          </a:p>
        </p:txBody>
      </p:sp>
    </p:spTree>
    <p:extLst>
      <p:ext uri="{BB962C8B-B14F-4D97-AF65-F5344CB8AC3E}">
        <p14:creationId xmlns:p14="http://schemas.microsoft.com/office/powerpoint/2010/main" val="33610222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Packages in R</a:t>
            </a:r>
            <a:endParaRPr lang="en-GB" dirty="0"/>
          </a:p>
        </p:txBody>
      </p:sp>
      <p:sp>
        <p:nvSpPr>
          <p:cNvPr id="3" name="Content Placeholder 2"/>
          <p:cNvSpPr>
            <a:spLocks noGrp="1"/>
          </p:cNvSpPr>
          <p:nvPr>
            <p:ph sz="quarter" idx="15"/>
          </p:nvPr>
        </p:nvSpPr>
        <p:spPr/>
        <p:txBody>
          <a:bodyPr/>
          <a:lstStyle/>
          <a:p>
            <a:pPr marL="182880" indent="-457200">
              <a:buFont typeface="+mj-lt"/>
              <a:buAutoNum type="arabicPeriod"/>
            </a:pPr>
            <a:r>
              <a:rPr lang="en-GB" dirty="0" smtClean="0"/>
              <a:t>Introduction to packages</a:t>
            </a:r>
          </a:p>
          <a:p>
            <a:pPr marL="182880" indent="-457200">
              <a:buFont typeface="+mj-lt"/>
              <a:buAutoNum type="arabicPeriod"/>
            </a:pPr>
            <a:endParaRPr lang="en-GB" dirty="0" smtClean="0"/>
          </a:p>
          <a:p>
            <a:pPr marL="182880" indent="-457200">
              <a:buFont typeface="+mj-lt"/>
              <a:buAutoNum type="arabicPeriod"/>
            </a:pPr>
            <a:r>
              <a:rPr lang="en-GB" dirty="0" smtClean="0"/>
              <a:t>Using standard packages</a:t>
            </a:r>
          </a:p>
          <a:p>
            <a:pPr marL="182880" indent="-457200">
              <a:buFont typeface="+mj-lt"/>
              <a:buAutoNum type="arabicPeriod"/>
            </a:pPr>
            <a:endParaRPr lang="en-GB" dirty="0"/>
          </a:p>
          <a:p>
            <a:pPr marL="182880" indent="-457200">
              <a:buFont typeface="+mj-lt"/>
              <a:buAutoNum type="arabicPeriod"/>
            </a:pPr>
            <a:r>
              <a:rPr lang="en-GB" dirty="0" smtClean="0"/>
              <a:t>Loading and using contributed packages</a:t>
            </a:r>
          </a:p>
          <a:p>
            <a:endParaRPr lang="en-GB" dirty="0" smtClean="0"/>
          </a:p>
          <a:p>
            <a:endParaRPr lang="en-GB" dirty="0"/>
          </a:p>
        </p:txBody>
      </p:sp>
      <p:sp>
        <p:nvSpPr>
          <p:cNvPr id="9" name="Footer Placeholder 8"/>
          <p:cNvSpPr>
            <a:spLocks noGrp="1"/>
          </p:cNvSpPr>
          <p:nvPr>
            <p:ph type="ftr" sz="quarter" idx="3"/>
          </p:nvPr>
        </p:nvSpPr>
        <p:spPr/>
        <p:txBody>
          <a:bodyPr/>
          <a:lstStyle/>
          <a:p>
            <a:r>
              <a:rPr lang="en-GB" smtClean="0"/>
              <a:t>R Training - Basic</a:t>
            </a:r>
            <a:endParaRPr lang="en-GB" dirty="0"/>
          </a:p>
        </p:txBody>
      </p:sp>
    </p:spTree>
    <p:extLst>
      <p:ext uri="{BB962C8B-B14F-4D97-AF65-F5344CB8AC3E}">
        <p14:creationId xmlns:p14="http://schemas.microsoft.com/office/powerpoint/2010/main" val="281348054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663" y="692696"/>
            <a:ext cx="8077200" cy="386845"/>
          </a:xfrm>
        </p:spPr>
        <p:txBody>
          <a:bodyPr/>
          <a:lstStyle/>
          <a:p>
            <a:r>
              <a:rPr lang="en-GB" dirty="0" smtClean="0"/>
              <a:t>Introduction to packages</a:t>
            </a:r>
            <a:endParaRPr lang="en-GB" dirty="0"/>
          </a:p>
        </p:txBody>
      </p:sp>
      <p:sp>
        <p:nvSpPr>
          <p:cNvPr id="9" name="Footer Placeholder 8"/>
          <p:cNvSpPr>
            <a:spLocks noGrp="1"/>
          </p:cNvSpPr>
          <p:nvPr>
            <p:ph type="ftr" sz="quarter" idx="3"/>
          </p:nvPr>
        </p:nvSpPr>
        <p:spPr/>
        <p:txBody>
          <a:bodyPr/>
          <a:lstStyle/>
          <a:p>
            <a:r>
              <a:rPr lang="en-GB" smtClean="0"/>
              <a:t>R Training - Basic</a:t>
            </a:r>
            <a:endParaRPr lang="en-GB" dirty="0"/>
          </a:p>
        </p:txBody>
      </p:sp>
    </p:spTree>
    <p:extLst>
      <p:ext uri="{BB962C8B-B14F-4D97-AF65-F5344CB8AC3E}">
        <p14:creationId xmlns:p14="http://schemas.microsoft.com/office/powerpoint/2010/main" val="232861380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5"/>
          </p:nvPr>
        </p:nvSpPr>
        <p:spPr>
          <a:xfrm>
            <a:off x="475755" y="1228635"/>
            <a:ext cx="8077200" cy="4454566"/>
          </a:xfrm>
        </p:spPr>
        <p:txBody>
          <a:bodyPr/>
          <a:lstStyle/>
          <a:p>
            <a:r>
              <a:rPr lang="en-GB" sz="1400" dirty="0"/>
              <a:t>R is open source, so members of the public write their own functions for R, and publish them in packages along with supporting documentation. So the capabilities of R are extended through user-created packages, and these </a:t>
            </a:r>
            <a:r>
              <a:rPr lang="en-GB" sz="1400" dirty="0" smtClean="0"/>
              <a:t>are </a:t>
            </a:r>
            <a:r>
              <a:rPr lang="en-GB" sz="1400" b="1" i="1" dirty="0" smtClean="0">
                <a:solidFill>
                  <a:schemeClr val="accent3"/>
                </a:solidFill>
              </a:rPr>
              <a:t>free </a:t>
            </a:r>
            <a:r>
              <a:rPr lang="en-GB" sz="1400" b="1" i="1" dirty="0">
                <a:solidFill>
                  <a:schemeClr val="accent3"/>
                </a:solidFill>
              </a:rPr>
              <a:t>libraries of code</a:t>
            </a:r>
            <a:r>
              <a:rPr lang="en-GB" sz="1400" dirty="0"/>
              <a:t>, written by the active R community.</a:t>
            </a:r>
          </a:p>
          <a:p>
            <a:pPr lvl="1"/>
            <a:r>
              <a:rPr lang="en-GB" sz="1400" b="1" i="1" dirty="0" smtClean="0"/>
              <a:t>Standard packages: </a:t>
            </a:r>
            <a:r>
              <a:rPr lang="en-GB" sz="1400" dirty="0" smtClean="0"/>
              <a:t>these come </a:t>
            </a:r>
            <a:r>
              <a:rPr lang="en-GB" sz="1400" i="1" dirty="0" smtClean="0">
                <a:solidFill>
                  <a:schemeClr val="accent5">
                    <a:lumMod val="75000"/>
                  </a:schemeClr>
                </a:solidFill>
              </a:rPr>
              <a:t>automatically installed</a:t>
            </a:r>
            <a:r>
              <a:rPr lang="en-GB" sz="1400" dirty="0" smtClean="0"/>
              <a:t> with R and include useful basic functions.</a:t>
            </a:r>
          </a:p>
          <a:p>
            <a:pPr lvl="1"/>
            <a:r>
              <a:rPr lang="en-GB" sz="1400" dirty="0" smtClean="0"/>
              <a:t>E.g. the package </a:t>
            </a:r>
            <a:r>
              <a:rPr lang="en-GB" sz="1400" dirty="0" smtClean="0">
                <a:solidFill>
                  <a:srgbClr val="0000FF"/>
                </a:solidFill>
                <a:latin typeface="Consolas" panose="020B0609020204030204" pitchFamily="49" charset="0"/>
                <a:cs typeface="Consolas" panose="020B0609020204030204" pitchFamily="49" charset="0"/>
              </a:rPr>
              <a:t>base</a:t>
            </a:r>
            <a:r>
              <a:rPr lang="en-GB" sz="1400" dirty="0"/>
              <a:t> </a:t>
            </a:r>
            <a:r>
              <a:rPr lang="en-GB" sz="1400" dirty="0" smtClean="0"/>
              <a:t>contains functions such as </a:t>
            </a:r>
            <a:r>
              <a:rPr lang="en-GB" sz="1400" dirty="0" smtClean="0">
                <a:solidFill>
                  <a:srgbClr val="0000FF"/>
                </a:solidFill>
                <a:latin typeface="Consolas" panose="020B0609020204030204" pitchFamily="49" charset="0"/>
                <a:cs typeface="Consolas" panose="020B0609020204030204" pitchFamily="49" charset="0"/>
              </a:rPr>
              <a:t>sum</a:t>
            </a:r>
            <a:r>
              <a:rPr lang="en-GB" sz="1400" dirty="0" smtClean="0"/>
              <a:t>, </a:t>
            </a:r>
            <a:r>
              <a:rPr lang="en-GB" sz="1400" dirty="0" smtClean="0">
                <a:solidFill>
                  <a:srgbClr val="0000FF"/>
                </a:solidFill>
                <a:latin typeface="Consolas" panose="020B0609020204030204" pitchFamily="49" charset="0"/>
                <a:cs typeface="Consolas" panose="020B0609020204030204" pitchFamily="49" charset="0"/>
              </a:rPr>
              <a:t>mean</a:t>
            </a:r>
            <a:r>
              <a:rPr lang="en-GB" sz="1400" dirty="0" smtClean="0"/>
              <a:t>, and </a:t>
            </a:r>
            <a:r>
              <a:rPr lang="en-GB" sz="1400" dirty="0" smtClean="0">
                <a:solidFill>
                  <a:srgbClr val="0000FF"/>
                </a:solidFill>
                <a:latin typeface="Consolas" panose="020B0609020204030204" pitchFamily="49" charset="0"/>
                <a:cs typeface="Consolas" panose="020B0609020204030204" pitchFamily="49" charset="0"/>
              </a:rPr>
              <a:t>log</a:t>
            </a:r>
            <a:r>
              <a:rPr lang="en-GB" sz="1400" dirty="0" smtClean="0"/>
              <a:t>, whilst the package </a:t>
            </a:r>
            <a:r>
              <a:rPr lang="en-GB" sz="1400" dirty="0" smtClean="0">
                <a:solidFill>
                  <a:srgbClr val="0000FF"/>
                </a:solidFill>
                <a:latin typeface="Consolas" panose="020B0609020204030204" pitchFamily="49" charset="0"/>
                <a:cs typeface="Consolas" panose="020B0609020204030204" pitchFamily="49" charset="0"/>
              </a:rPr>
              <a:t>graphics</a:t>
            </a:r>
            <a:r>
              <a:rPr lang="en-GB" sz="1400" dirty="0" smtClean="0">
                <a:solidFill>
                  <a:srgbClr val="0000FF"/>
                </a:solidFill>
                <a:latin typeface="+mj-lt"/>
                <a:cs typeface="Consolas" panose="020B0609020204030204" pitchFamily="49" charset="0"/>
              </a:rPr>
              <a:t> </a:t>
            </a:r>
            <a:r>
              <a:rPr lang="en-GB" sz="1400" dirty="0" smtClean="0"/>
              <a:t>includes </a:t>
            </a:r>
            <a:r>
              <a:rPr lang="en-GB" sz="1400" dirty="0"/>
              <a:t>functions such as </a:t>
            </a:r>
            <a:r>
              <a:rPr lang="en-GB" sz="1400" dirty="0" smtClean="0">
                <a:solidFill>
                  <a:srgbClr val="0000FF"/>
                </a:solidFill>
                <a:latin typeface="Consolas" panose="020B0609020204030204" pitchFamily="49" charset="0"/>
                <a:cs typeface="Consolas" panose="020B0609020204030204" pitchFamily="49" charset="0"/>
              </a:rPr>
              <a:t>plot</a:t>
            </a:r>
            <a:r>
              <a:rPr lang="en-GB" sz="1400" dirty="0" smtClean="0"/>
              <a:t>, </a:t>
            </a:r>
            <a:r>
              <a:rPr lang="en-GB" sz="1400" dirty="0" smtClean="0">
                <a:solidFill>
                  <a:srgbClr val="0000FF"/>
                </a:solidFill>
                <a:latin typeface="Consolas" panose="020B0609020204030204" pitchFamily="49" charset="0"/>
                <a:cs typeface="Consolas" panose="020B0609020204030204" pitchFamily="49" charset="0"/>
              </a:rPr>
              <a:t>pie</a:t>
            </a:r>
            <a:r>
              <a:rPr lang="en-GB" sz="1400" dirty="0" smtClean="0"/>
              <a:t>, </a:t>
            </a:r>
            <a:r>
              <a:rPr lang="en-GB" sz="1400" dirty="0"/>
              <a:t>and </a:t>
            </a:r>
            <a:r>
              <a:rPr lang="en-GB" sz="1400" dirty="0" smtClean="0">
                <a:solidFill>
                  <a:srgbClr val="0000FF"/>
                </a:solidFill>
                <a:latin typeface="Consolas" panose="020B0609020204030204" pitchFamily="49" charset="0"/>
                <a:cs typeface="Consolas" panose="020B0609020204030204" pitchFamily="49" charset="0"/>
              </a:rPr>
              <a:t>hist</a:t>
            </a:r>
            <a:r>
              <a:rPr lang="en-GB" sz="1400" dirty="0" smtClean="0"/>
              <a:t>. </a:t>
            </a:r>
          </a:p>
          <a:p>
            <a:pPr lvl="1"/>
            <a:r>
              <a:rPr lang="en-GB" sz="1400" b="1" i="1" dirty="0" smtClean="0"/>
              <a:t>Contributed packages:</a:t>
            </a:r>
            <a:r>
              <a:rPr lang="en-GB" sz="1400" dirty="0" smtClean="0"/>
              <a:t> thousands written by many authors. Some implement specialised </a:t>
            </a:r>
            <a:r>
              <a:rPr lang="en-GB" sz="1400" i="1" dirty="0" smtClean="0">
                <a:solidFill>
                  <a:schemeClr val="tx2">
                    <a:lumMod val="75000"/>
                  </a:schemeClr>
                </a:solidFill>
              </a:rPr>
              <a:t>statistical methods</a:t>
            </a:r>
            <a:r>
              <a:rPr lang="en-GB" sz="1400" dirty="0" smtClean="0"/>
              <a:t>, some </a:t>
            </a:r>
            <a:r>
              <a:rPr lang="en-GB" sz="1400" i="1" dirty="0" smtClean="0">
                <a:solidFill>
                  <a:schemeClr val="accent5"/>
                </a:solidFill>
              </a:rPr>
              <a:t>give access to data</a:t>
            </a:r>
            <a:r>
              <a:rPr lang="en-GB" sz="1400" dirty="0" smtClean="0"/>
              <a:t>, and others </a:t>
            </a:r>
            <a:r>
              <a:rPr lang="en-GB" sz="1400" i="1" dirty="0" smtClean="0">
                <a:solidFill>
                  <a:schemeClr val="accent6"/>
                </a:solidFill>
              </a:rPr>
              <a:t>complement textbooks</a:t>
            </a:r>
            <a:r>
              <a:rPr lang="en-GB" sz="1400" dirty="0" smtClean="0"/>
              <a:t>. </a:t>
            </a:r>
          </a:p>
          <a:p>
            <a:pPr lvl="1"/>
            <a:r>
              <a:rPr lang="en-GB" sz="1400" dirty="0" smtClean="0"/>
              <a:t>E.g. the contributed package </a:t>
            </a:r>
            <a:r>
              <a:rPr lang="en-GB" sz="1400" dirty="0" err="1" smtClean="0">
                <a:solidFill>
                  <a:srgbClr val="0000FF"/>
                </a:solidFill>
                <a:latin typeface="Consolas" panose="020B0609020204030204" pitchFamily="49" charset="0"/>
                <a:cs typeface="Consolas" panose="020B0609020204030204" pitchFamily="49" charset="0"/>
              </a:rPr>
              <a:t>quantmod</a:t>
            </a:r>
            <a:r>
              <a:rPr lang="en-GB" sz="1400" dirty="0" smtClean="0">
                <a:solidFill>
                  <a:srgbClr val="0000FF"/>
                </a:solidFill>
                <a:latin typeface="+mj-lt"/>
                <a:cs typeface="Consolas" panose="020B0609020204030204" pitchFamily="49" charset="0"/>
              </a:rPr>
              <a:t> </a:t>
            </a:r>
            <a:r>
              <a:rPr lang="en-GB" sz="1400" dirty="0" smtClean="0"/>
              <a:t>includes </a:t>
            </a:r>
            <a:r>
              <a:rPr lang="en-GB" sz="1400" dirty="0"/>
              <a:t>functions </a:t>
            </a:r>
            <a:r>
              <a:rPr lang="en-GB" sz="1400" dirty="0" smtClean="0"/>
              <a:t>to assist analysts working at banks with their trading models.</a:t>
            </a:r>
          </a:p>
          <a:p>
            <a:pPr lvl="1"/>
            <a:r>
              <a:rPr lang="en-GB" sz="1400" dirty="0" smtClean="0"/>
              <a:t>Packages are maintained by the R Core Team and by the R community.</a:t>
            </a:r>
            <a:endParaRPr lang="en-GB" sz="1400" dirty="0"/>
          </a:p>
          <a:p>
            <a:pPr lvl="1"/>
            <a:r>
              <a:rPr lang="en-GB" sz="1400" dirty="0" smtClean="0"/>
              <a:t>To see which packages are installed in your library, </a:t>
            </a:r>
            <a:r>
              <a:rPr lang="en-GB" sz="1400" b="1" i="1" dirty="0" smtClean="0"/>
              <a:t>issue the following command</a:t>
            </a:r>
            <a:r>
              <a:rPr lang="en-GB" sz="1400" dirty="0" smtClean="0"/>
              <a:t> in your Console:</a:t>
            </a:r>
          </a:p>
          <a:p>
            <a:pPr lvl="4"/>
            <a:r>
              <a:rPr lang="en-GB" sz="1400" dirty="0" smtClean="0">
                <a:solidFill>
                  <a:srgbClr val="0000FF"/>
                </a:solidFill>
                <a:latin typeface="Consolas" panose="020B0609020204030204" pitchFamily="49" charset="0"/>
                <a:cs typeface="Consolas" panose="020B0609020204030204" pitchFamily="49" charset="0"/>
              </a:rPr>
              <a:t>library()</a:t>
            </a:r>
            <a:endParaRPr lang="en-GB" sz="1400" dirty="0">
              <a:solidFill>
                <a:srgbClr val="0000FF"/>
              </a:solidFill>
              <a:latin typeface="Consolas" panose="020B0609020204030204" pitchFamily="49" charset="0"/>
              <a:cs typeface="Consolas" panose="020B0609020204030204" pitchFamily="49" charset="0"/>
            </a:endParaRPr>
          </a:p>
        </p:txBody>
      </p:sp>
      <p:sp>
        <p:nvSpPr>
          <p:cNvPr id="9" name="Footer Placeholder 8"/>
          <p:cNvSpPr>
            <a:spLocks noGrp="1"/>
          </p:cNvSpPr>
          <p:nvPr>
            <p:ph type="ftr" sz="quarter" idx="3"/>
          </p:nvPr>
        </p:nvSpPr>
        <p:spPr/>
        <p:txBody>
          <a:bodyPr/>
          <a:lstStyle/>
          <a:p>
            <a:r>
              <a:rPr lang="en-GB" smtClean="0"/>
              <a:t>R Training - Basic</a:t>
            </a:r>
            <a:endParaRPr lang="en-GB" dirty="0"/>
          </a:p>
        </p:txBody>
      </p:sp>
      <p:sp>
        <p:nvSpPr>
          <p:cNvPr id="10" name="Title 1"/>
          <p:cNvSpPr txBox="1">
            <a:spLocks/>
          </p:cNvSpPr>
          <p:nvPr/>
        </p:nvSpPr>
        <p:spPr>
          <a:xfrm>
            <a:off x="504663" y="692696"/>
            <a:ext cx="8077200" cy="386845"/>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2400" b="1" i="1" kern="1200">
                <a:solidFill>
                  <a:schemeClr val="tx1"/>
                </a:solidFill>
                <a:latin typeface="+mj-lt"/>
                <a:ea typeface="+mj-ea"/>
                <a:cs typeface="+mj-cs"/>
              </a:defRPr>
            </a:lvl1pPr>
          </a:lstStyle>
          <a:p>
            <a:r>
              <a:rPr lang="en-GB" smtClean="0"/>
              <a:t>Introduction to packages</a:t>
            </a:r>
            <a:endParaRPr lang="en-GB" dirty="0"/>
          </a:p>
        </p:txBody>
      </p:sp>
    </p:spTree>
    <p:extLst>
      <p:ext uri="{BB962C8B-B14F-4D97-AF65-F5344CB8AC3E}">
        <p14:creationId xmlns:p14="http://schemas.microsoft.com/office/powerpoint/2010/main" val="165723691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079848" y="2186804"/>
            <a:ext cx="6768752" cy="4061596"/>
            <a:chOff x="539552" y="1671660"/>
            <a:chExt cx="7416824" cy="4564199"/>
          </a:xfrm>
        </p:grpSpPr>
        <p:pic>
          <p:nvPicPr>
            <p:cNvPr id="4" name="Picture 3"/>
            <p:cNvPicPr>
              <a:picLocks noChangeAspect="1"/>
            </p:cNvPicPr>
            <p:nvPr/>
          </p:nvPicPr>
          <p:blipFill rotWithShape="1">
            <a:blip r:embed="rId3"/>
            <a:srcRect l="12988" t="8701" r="15350" b="12901"/>
            <a:stretch/>
          </p:blipFill>
          <p:spPr>
            <a:xfrm>
              <a:off x="539552" y="1671660"/>
              <a:ext cx="7416824" cy="4564199"/>
            </a:xfrm>
            <a:prstGeom prst="rect">
              <a:avLst/>
            </a:prstGeom>
          </p:spPr>
        </p:pic>
        <p:pic>
          <p:nvPicPr>
            <p:cNvPr id="6" name="Picture 5"/>
            <p:cNvPicPr>
              <a:picLocks noChangeAspect="1"/>
            </p:cNvPicPr>
            <p:nvPr/>
          </p:nvPicPr>
          <p:blipFill rotWithShape="1">
            <a:blip r:embed="rId4"/>
            <a:srcRect l="41363" t="28296" r="38576" b="47249"/>
            <a:stretch/>
          </p:blipFill>
          <p:spPr>
            <a:xfrm>
              <a:off x="5400252" y="4653136"/>
              <a:ext cx="2484115" cy="1440160"/>
            </a:xfrm>
            <a:prstGeom prst="rect">
              <a:avLst/>
            </a:prstGeom>
          </p:spPr>
        </p:pic>
      </p:grpSp>
      <p:sp>
        <p:nvSpPr>
          <p:cNvPr id="3" name="Content Placeholder 2"/>
          <p:cNvSpPr>
            <a:spLocks noGrp="1"/>
          </p:cNvSpPr>
          <p:nvPr>
            <p:ph sz="quarter" idx="15"/>
          </p:nvPr>
        </p:nvSpPr>
        <p:spPr>
          <a:xfrm>
            <a:off x="504663" y="1163468"/>
            <a:ext cx="8077200" cy="4419600"/>
          </a:xfrm>
        </p:spPr>
        <p:txBody>
          <a:bodyPr/>
          <a:lstStyle/>
          <a:p>
            <a:r>
              <a:rPr lang="en-GB" sz="1400" dirty="0" smtClean="0"/>
              <a:t>Typing </a:t>
            </a:r>
            <a:r>
              <a:rPr lang="en-GB" sz="1400" dirty="0">
                <a:solidFill>
                  <a:srgbClr val="0000FF"/>
                </a:solidFill>
                <a:latin typeface="Consolas" panose="020B0609020204030204" pitchFamily="49" charset="0"/>
                <a:cs typeface="Consolas" panose="020B0609020204030204" pitchFamily="49" charset="0"/>
              </a:rPr>
              <a:t>library()</a:t>
            </a:r>
            <a:r>
              <a:rPr lang="en-GB" sz="1400" dirty="0" smtClean="0"/>
              <a:t> into your console will bring up a screen in the top left listing the different packages installed in your R library, and giving a description of each package. The first section of packages are those that I have manually installed into my own R library. The second section of packages are the standard packages that have been </a:t>
            </a:r>
            <a:r>
              <a:rPr lang="en-GB" sz="1400" b="1" i="1" dirty="0" smtClean="0"/>
              <a:t>automatically downloaded</a:t>
            </a:r>
            <a:r>
              <a:rPr lang="en-GB" sz="1400" dirty="0" smtClean="0"/>
              <a:t> during the installation of R.</a:t>
            </a:r>
            <a:endParaRPr lang="en-GB" sz="1400" dirty="0">
              <a:solidFill>
                <a:srgbClr val="0000FF"/>
              </a:solidFill>
              <a:latin typeface="Consolas" panose="020B0609020204030204" pitchFamily="49" charset="0"/>
              <a:cs typeface="Consolas" panose="020B0609020204030204" pitchFamily="49" charset="0"/>
            </a:endParaRPr>
          </a:p>
        </p:txBody>
      </p:sp>
      <p:sp>
        <p:nvSpPr>
          <p:cNvPr id="9" name="Footer Placeholder 8"/>
          <p:cNvSpPr>
            <a:spLocks noGrp="1"/>
          </p:cNvSpPr>
          <p:nvPr>
            <p:ph type="ftr" sz="quarter" idx="3"/>
          </p:nvPr>
        </p:nvSpPr>
        <p:spPr/>
        <p:txBody>
          <a:bodyPr/>
          <a:lstStyle/>
          <a:p>
            <a:r>
              <a:rPr lang="en-GB" smtClean="0"/>
              <a:t>R Training - Basic</a:t>
            </a:r>
            <a:endParaRPr lang="en-GB" dirty="0"/>
          </a:p>
        </p:txBody>
      </p:sp>
      <p:sp>
        <p:nvSpPr>
          <p:cNvPr id="5" name="Rectangle 4"/>
          <p:cNvSpPr/>
          <p:nvPr/>
        </p:nvSpPr>
        <p:spPr bwMode="ltGray">
          <a:xfrm>
            <a:off x="1109849" y="2708920"/>
            <a:ext cx="4340261" cy="21310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sp>
        <p:nvSpPr>
          <p:cNvPr id="11" name="Title 1"/>
          <p:cNvSpPr txBox="1">
            <a:spLocks/>
          </p:cNvSpPr>
          <p:nvPr/>
        </p:nvSpPr>
        <p:spPr>
          <a:xfrm>
            <a:off x="504663" y="692696"/>
            <a:ext cx="8077200" cy="386845"/>
          </a:xfrm>
          <a:prstGeom prst="rect">
            <a:avLst/>
          </a:prstGeom>
        </p:spPr>
        <p:txBody>
          <a:bodyPr vert="horz" lIns="0" tIns="0" rIns="0" bIns="0" rtlCol="0" anchor="t" anchorCtr="0">
            <a:noAutofit/>
          </a:bodyPr>
          <a:lstStyle>
            <a:lvl1pPr algn="l" defTabSz="914400" rtl="0" eaLnBrk="1" latinLnBrk="0" hangingPunct="1">
              <a:lnSpc>
                <a:spcPct val="100000"/>
              </a:lnSpc>
              <a:spcBef>
                <a:spcPct val="0"/>
              </a:spcBef>
              <a:buNone/>
              <a:defRPr sz="2400" b="1" i="1" kern="1200">
                <a:solidFill>
                  <a:schemeClr val="tx1"/>
                </a:solidFill>
                <a:latin typeface="+mj-lt"/>
                <a:ea typeface="+mj-ea"/>
                <a:cs typeface="+mj-cs"/>
              </a:defRPr>
            </a:lvl1pPr>
          </a:lstStyle>
          <a:p>
            <a:r>
              <a:rPr lang="en-GB" smtClean="0"/>
              <a:t>Introduction to packages</a:t>
            </a:r>
            <a:endParaRPr lang="en-GB" dirty="0"/>
          </a:p>
        </p:txBody>
      </p:sp>
    </p:spTree>
    <p:extLst>
      <p:ext uri="{BB962C8B-B14F-4D97-AF65-F5344CB8AC3E}">
        <p14:creationId xmlns:p14="http://schemas.microsoft.com/office/powerpoint/2010/main" val="20725389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475656" y="2350616"/>
            <a:ext cx="6264696" cy="3885243"/>
            <a:chOff x="539552" y="1671660"/>
            <a:chExt cx="7416824" cy="4564199"/>
          </a:xfrm>
        </p:grpSpPr>
        <p:pic>
          <p:nvPicPr>
            <p:cNvPr id="12" name="Picture 11"/>
            <p:cNvPicPr>
              <a:picLocks noChangeAspect="1"/>
            </p:cNvPicPr>
            <p:nvPr/>
          </p:nvPicPr>
          <p:blipFill rotWithShape="1">
            <a:blip r:embed="rId3"/>
            <a:srcRect l="12988" t="8701" r="15350" b="12901"/>
            <a:stretch/>
          </p:blipFill>
          <p:spPr>
            <a:xfrm>
              <a:off x="539552" y="1671660"/>
              <a:ext cx="7416824" cy="4564199"/>
            </a:xfrm>
            <a:prstGeom prst="rect">
              <a:avLst/>
            </a:prstGeom>
          </p:spPr>
        </p:pic>
        <p:pic>
          <p:nvPicPr>
            <p:cNvPr id="13" name="Picture 12"/>
            <p:cNvPicPr>
              <a:picLocks noChangeAspect="1"/>
            </p:cNvPicPr>
            <p:nvPr/>
          </p:nvPicPr>
          <p:blipFill rotWithShape="1">
            <a:blip r:embed="rId4"/>
            <a:srcRect l="41363" t="28296" r="38576" b="47249"/>
            <a:stretch/>
          </p:blipFill>
          <p:spPr>
            <a:xfrm>
              <a:off x="5400252" y="4653136"/>
              <a:ext cx="2484115" cy="1440160"/>
            </a:xfrm>
            <a:prstGeom prst="rect">
              <a:avLst/>
            </a:prstGeom>
          </p:spPr>
        </p:pic>
      </p:grpSp>
      <p:sp>
        <p:nvSpPr>
          <p:cNvPr id="3" name="Content Placeholder 2"/>
          <p:cNvSpPr>
            <a:spLocks noGrp="1"/>
          </p:cNvSpPr>
          <p:nvPr>
            <p:ph sz="quarter" idx="15"/>
          </p:nvPr>
        </p:nvSpPr>
        <p:spPr>
          <a:xfrm>
            <a:off x="507575" y="1409797"/>
            <a:ext cx="8077200" cy="4419600"/>
          </a:xfrm>
        </p:spPr>
        <p:txBody>
          <a:bodyPr/>
          <a:lstStyle/>
          <a:p>
            <a:r>
              <a:rPr lang="en-GB" sz="1400" dirty="0" smtClean="0"/>
              <a:t>Alternatively, you can </a:t>
            </a:r>
            <a:r>
              <a:rPr lang="en-GB" sz="1400" b="1" i="1" dirty="0" smtClean="0"/>
              <a:t>click on</a:t>
            </a:r>
            <a:r>
              <a:rPr lang="en-GB" sz="1400" dirty="0" smtClean="0"/>
              <a:t> the </a:t>
            </a:r>
            <a:r>
              <a:rPr lang="en-GB" sz="1400" i="1" dirty="0" smtClean="0"/>
              <a:t>Packages </a:t>
            </a:r>
            <a:r>
              <a:rPr lang="en-GB" sz="1400" dirty="0" smtClean="0"/>
              <a:t>tab in the bottom right of your Studio to see a list of the packages installed in your library as well.</a:t>
            </a:r>
            <a:endParaRPr lang="en-GB" sz="1400" i="1" dirty="0">
              <a:solidFill>
                <a:srgbClr val="0000FF"/>
              </a:solidFill>
              <a:latin typeface="Consolas" panose="020B0609020204030204" pitchFamily="49" charset="0"/>
              <a:cs typeface="Consolas" panose="020B0609020204030204" pitchFamily="49" charset="0"/>
            </a:endParaRPr>
          </a:p>
        </p:txBody>
      </p:sp>
      <p:sp>
        <p:nvSpPr>
          <p:cNvPr id="9" name="Footer Placeholder 8"/>
          <p:cNvSpPr>
            <a:spLocks noGrp="1"/>
          </p:cNvSpPr>
          <p:nvPr>
            <p:ph type="ftr" sz="quarter" idx="3"/>
          </p:nvPr>
        </p:nvSpPr>
        <p:spPr/>
        <p:txBody>
          <a:bodyPr/>
          <a:lstStyle/>
          <a:p>
            <a:r>
              <a:rPr lang="en-GB" smtClean="0"/>
              <a:t>R Training - Basic</a:t>
            </a:r>
            <a:endParaRPr lang="en-GB" dirty="0"/>
          </a:p>
        </p:txBody>
      </p:sp>
      <p:sp>
        <p:nvSpPr>
          <p:cNvPr id="5" name="Rectangle 4"/>
          <p:cNvSpPr/>
          <p:nvPr/>
        </p:nvSpPr>
        <p:spPr bwMode="ltGray">
          <a:xfrm>
            <a:off x="6084168" y="4872041"/>
            <a:ext cx="360040" cy="14401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sp>
        <p:nvSpPr>
          <p:cNvPr id="14" name="Title 1"/>
          <p:cNvSpPr>
            <a:spLocks noGrp="1"/>
          </p:cNvSpPr>
          <p:nvPr>
            <p:ph type="title"/>
          </p:nvPr>
        </p:nvSpPr>
        <p:spPr>
          <a:xfrm>
            <a:off x="504663" y="692696"/>
            <a:ext cx="8077200" cy="386845"/>
          </a:xfrm>
        </p:spPr>
        <p:txBody>
          <a:bodyPr/>
          <a:lstStyle/>
          <a:p>
            <a:r>
              <a:rPr lang="en-GB" dirty="0" smtClean="0"/>
              <a:t>Introduction to packages</a:t>
            </a:r>
            <a:endParaRPr lang="en-GB" dirty="0"/>
          </a:p>
        </p:txBody>
      </p:sp>
    </p:spTree>
    <p:extLst>
      <p:ext uri="{BB962C8B-B14F-4D97-AF65-F5344CB8AC3E}">
        <p14:creationId xmlns:p14="http://schemas.microsoft.com/office/powerpoint/2010/main" val="4733362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1003" y="2526033"/>
            <a:ext cx="6336704" cy="3670955"/>
            <a:chOff x="539552" y="1671660"/>
            <a:chExt cx="7416824" cy="4564199"/>
          </a:xfrm>
        </p:grpSpPr>
        <p:pic>
          <p:nvPicPr>
            <p:cNvPr id="15" name="Picture 14"/>
            <p:cNvPicPr>
              <a:picLocks noChangeAspect="1"/>
            </p:cNvPicPr>
            <p:nvPr/>
          </p:nvPicPr>
          <p:blipFill rotWithShape="1">
            <a:blip r:embed="rId3"/>
            <a:srcRect l="12988" t="8701" r="15350" b="12901"/>
            <a:stretch/>
          </p:blipFill>
          <p:spPr>
            <a:xfrm>
              <a:off x="539552" y="1671660"/>
              <a:ext cx="7416824" cy="4564199"/>
            </a:xfrm>
            <a:prstGeom prst="rect">
              <a:avLst/>
            </a:prstGeom>
          </p:spPr>
        </p:pic>
        <p:pic>
          <p:nvPicPr>
            <p:cNvPr id="16" name="Picture 15"/>
            <p:cNvPicPr>
              <a:picLocks noChangeAspect="1"/>
            </p:cNvPicPr>
            <p:nvPr/>
          </p:nvPicPr>
          <p:blipFill rotWithShape="1">
            <a:blip r:embed="rId4"/>
            <a:srcRect l="41363" t="28296" r="38576" b="47249"/>
            <a:stretch/>
          </p:blipFill>
          <p:spPr>
            <a:xfrm>
              <a:off x="5400252" y="4653136"/>
              <a:ext cx="2484115" cy="1440160"/>
            </a:xfrm>
            <a:prstGeom prst="rect">
              <a:avLst/>
            </a:prstGeom>
          </p:spPr>
        </p:pic>
      </p:grpSp>
      <p:sp>
        <p:nvSpPr>
          <p:cNvPr id="3" name="Content Placeholder 2"/>
          <p:cNvSpPr>
            <a:spLocks noGrp="1"/>
          </p:cNvSpPr>
          <p:nvPr>
            <p:ph sz="quarter" idx="15"/>
          </p:nvPr>
        </p:nvSpPr>
        <p:spPr>
          <a:xfrm>
            <a:off x="490755" y="1360768"/>
            <a:ext cx="8077200" cy="1460274"/>
          </a:xfrm>
        </p:spPr>
        <p:txBody>
          <a:bodyPr/>
          <a:lstStyle/>
          <a:p>
            <a:r>
              <a:rPr lang="en-GB" sz="1400" dirty="0" smtClean="0"/>
              <a:t>Alternatively, you can </a:t>
            </a:r>
            <a:r>
              <a:rPr lang="en-GB" sz="1400" b="1" i="1" dirty="0" smtClean="0"/>
              <a:t>click on</a:t>
            </a:r>
            <a:r>
              <a:rPr lang="en-GB" sz="1400" dirty="0" smtClean="0"/>
              <a:t> the </a:t>
            </a:r>
            <a:r>
              <a:rPr lang="en-GB" sz="1400" i="1" dirty="0" smtClean="0"/>
              <a:t>Packages </a:t>
            </a:r>
            <a:r>
              <a:rPr lang="en-GB" sz="1400" dirty="0" smtClean="0"/>
              <a:t>tab in the bottom right of your Studio to see a list of the packages installed in your library as well.</a:t>
            </a:r>
          </a:p>
          <a:p>
            <a:r>
              <a:rPr lang="en-GB" sz="1400" dirty="0" smtClean="0"/>
              <a:t>You can find out more about each package by </a:t>
            </a:r>
            <a:r>
              <a:rPr lang="en-GB" sz="1400" b="1" i="1" dirty="0" smtClean="0"/>
              <a:t>clicking its name</a:t>
            </a:r>
            <a:r>
              <a:rPr lang="en-GB" sz="1400" dirty="0" smtClean="0"/>
              <a:t> in the </a:t>
            </a:r>
            <a:r>
              <a:rPr lang="en-GB" sz="1400" i="1" dirty="0" smtClean="0"/>
              <a:t>Packages</a:t>
            </a:r>
            <a:r>
              <a:rPr lang="en-GB" sz="1400" dirty="0" smtClean="0"/>
              <a:t> tab.</a:t>
            </a:r>
          </a:p>
        </p:txBody>
      </p:sp>
      <p:sp>
        <p:nvSpPr>
          <p:cNvPr id="9" name="Footer Placeholder 8"/>
          <p:cNvSpPr>
            <a:spLocks noGrp="1"/>
          </p:cNvSpPr>
          <p:nvPr>
            <p:ph type="ftr" sz="quarter" idx="3"/>
          </p:nvPr>
        </p:nvSpPr>
        <p:spPr/>
        <p:txBody>
          <a:bodyPr/>
          <a:lstStyle/>
          <a:p>
            <a:r>
              <a:rPr lang="en-GB" smtClean="0"/>
              <a:t>R Training - Basic</a:t>
            </a:r>
            <a:endParaRPr lang="en-GB" dirty="0"/>
          </a:p>
        </p:txBody>
      </p:sp>
      <p:sp>
        <p:nvSpPr>
          <p:cNvPr id="5" name="Rectangle 4"/>
          <p:cNvSpPr/>
          <p:nvPr/>
        </p:nvSpPr>
        <p:spPr bwMode="ltGray">
          <a:xfrm>
            <a:off x="5513834" y="5445224"/>
            <a:ext cx="426318" cy="2019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sp>
        <p:nvSpPr>
          <p:cNvPr id="12" name="Title 1"/>
          <p:cNvSpPr>
            <a:spLocks noGrp="1"/>
          </p:cNvSpPr>
          <p:nvPr>
            <p:ph type="title"/>
          </p:nvPr>
        </p:nvSpPr>
        <p:spPr>
          <a:xfrm>
            <a:off x="504663" y="692696"/>
            <a:ext cx="8077200" cy="386845"/>
          </a:xfrm>
        </p:spPr>
        <p:txBody>
          <a:bodyPr/>
          <a:lstStyle/>
          <a:p>
            <a:r>
              <a:rPr lang="en-GB" dirty="0" smtClean="0"/>
              <a:t>Introduction to packages</a:t>
            </a:r>
            <a:endParaRPr lang="en-GB" dirty="0"/>
          </a:p>
        </p:txBody>
      </p:sp>
    </p:spTree>
    <p:extLst>
      <p:ext uri="{BB962C8B-B14F-4D97-AF65-F5344CB8AC3E}">
        <p14:creationId xmlns:p14="http://schemas.microsoft.com/office/powerpoint/2010/main" val="425705038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5"/>
          </p:nvPr>
        </p:nvSpPr>
        <p:spPr>
          <a:xfrm>
            <a:off x="507694" y="1226614"/>
            <a:ext cx="8077200" cy="598016"/>
          </a:xfrm>
        </p:spPr>
        <p:txBody>
          <a:bodyPr/>
          <a:lstStyle/>
          <a:p>
            <a:r>
              <a:rPr lang="en-GB" sz="1400" dirty="0" smtClean="0"/>
              <a:t>E.g. </a:t>
            </a:r>
            <a:r>
              <a:rPr lang="en-GB" sz="1400" b="1" i="1" dirty="0" smtClean="0"/>
              <a:t>clicking on</a:t>
            </a:r>
            <a:r>
              <a:rPr lang="en-GB" sz="1400" dirty="0" smtClean="0"/>
              <a:t> the name of the package </a:t>
            </a:r>
            <a:r>
              <a:rPr lang="en-GB" sz="1400" dirty="0" smtClean="0">
                <a:solidFill>
                  <a:srgbClr val="0000FF"/>
                </a:solidFill>
                <a:latin typeface="Consolas" panose="020B0609020204030204" pitchFamily="49" charset="0"/>
                <a:cs typeface="Consolas" panose="020B0609020204030204" pitchFamily="49" charset="0"/>
              </a:rPr>
              <a:t>class</a:t>
            </a:r>
            <a:r>
              <a:rPr lang="en-GB" sz="1400" dirty="0" smtClean="0"/>
              <a:t> in the </a:t>
            </a:r>
            <a:r>
              <a:rPr lang="en-GB" sz="1400" i="1" dirty="0" smtClean="0"/>
              <a:t>Packages</a:t>
            </a:r>
            <a:r>
              <a:rPr lang="en-GB" sz="1400" dirty="0" smtClean="0"/>
              <a:t> tab will open up the </a:t>
            </a:r>
            <a:r>
              <a:rPr lang="en-GB" sz="1400" i="1" dirty="0" smtClean="0"/>
              <a:t>Help</a:t>
            </a:r>
            <a:r>
              <a:rPr lang="en-GB" sz="1400" dirty="0" smtClean="0"/>
              <a:t> tab and bring up information and documentation about the contents of the package.</a:t>
            </a:r>
          </a:p>
        </p:txBody>
      </p:sp>
      <p:sp>
        <p:nvSpPr>
          <p:cNvPr id="9" name="Footer Placeholder 8"/>
          <p:cNvSpPr>
            <a:spLocks noGrp="1"/>
          </p:cNvSpPr>
          <p:nvPr>
            <p:ph type="ftr" sz="quarter" idx="3"/>
          </p:nvPr>
        </p:nvSpPr>
        <p:spPr/>
        <p:txBody>
          <a:bodyPr/>
          <a:lstStyle/>
          <a:p>
            <a:r>
              <a:rPr lang="en-GB" smtClean="0"/>
              <a:t>R Training - Basic</a:t>
            </a:r>
            <a:endParaRPr lang="en-GB" dirty="0"/>
          </a:p>
        </p:txBody>
      </p:sp>
      <p:sp>
        <p:nvSpPr>
          <p:cNvPr id="11" name="Content Placeholder 2"/>
          <p:cNvSpPr txBox="1">
            <a:spLocks/>
          </p:cNvSpPr>
          <p:nvPr/>
        </p:nvSpPr>
        <p:spPr>
          <a:xfrm>
            <a:off x="490755" y="4777588"/>
            <a:ext cx="8077200" cy="1382464"/>
          </a:xfrm>
          <a:prstGeom prst="rect">
            <a:avLst/>
          </a:prstGeom>
        </p:spPr>
        <p:txBody>
          <a:bodyPr vert="horz" lIns="0" tIns="0" rIns="0" bIns="0" rtlCol="0">
            <a:noAutofit/>
          </a:bodyPr>
          <a:lstStyle>
            <a:lvl1pPr marL="0" marR="0" indent="-274320" algn="l" defTabSz="914400" rtl="0" eaLnBrk="1" fontAlgn="auto" latinLnBrk="0" hangingPunct="1">
              <a:lnSpc>
                <a:spcPct val="100000"/>
              </a:lnSpc>
              <a:spcBef>
                <a:spcPts val="0"/>
              </a:spcBef>
              <a:spcAft>
                <a:spcPts val="900"/>
              </a:spcAft>
              <a:buClr>
                <a:schemeClr val="tx1"/>
              </a:buClr>
              <a:buSzTx/>
              <a:buFontTx/>
              <a:buNone/>
              <a:tabLst/>
              <a:defRPr sz="2000" kern="1200" baseline="0">
                <a:solidFill>
                  <a:schemeClr val="tx1"/>
                </a:solidFill>
                <a:latin typeface="Georgia" pitchFamily="18" charset="0"/>
                <a:ea typeface="+mn-ea"/>
                <a:cs typeface="+mn-cs"/>
              </a:defRPr>
            </a:lvl1pPr>
            <a:lvl2pPr marL="27432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2pPr>
            <a:lvl3pPr marL="54864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3pPr>
            <a:lvl4pPr marL="82296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4pPr>
            <a:lvl5pPr marL="109728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baseline="0">
                <a:solidFill>
                  <a:schemeClr val="tx1"/>
                </a:solidFill>
                <a:latin typeface="Georgia" pitchFamily="18" charset="0"/>
                <a:ea typeface="+mn-ea"/>
                <a:cs typeface="+mn-cs"/>
              </a:defRPr>
            </a:lvl5pPr>
            <a:lvl6pPr marL="274320" marR="0" indent="-274320" algn="l" defTabSz="914400" rtl="0" eaLnBrk="1" fontAlgn="auto" latinLnBrk="0" hangingPunct="1">
              <a:lnSpc>
                <a:spcPct val="100000"/>
              </a:lnSpc>
              <a:spcBef>
                <a:spcPts val="0"/>
              </a:spcBef>
              <a:spcAft>
                <a:spcPts val="900"/>
              </a:spcAft>
              <a:buClr>
                <a:schemeClr val="tx1"/>
              </a:buClr>
              <a:buSzPct val="100000"/>
              <a:buFont typeface="+mj-lt"/>
              <a:buAutoNum type="arabicPeriod"/>
              <a:tabLst/>
              <a:defRPr sz="2000" kern="1200" baseline="0">
                <a:solidFill>
                  <a:schemeClr val="tx1"/>
                </a:solidFill>
                <a:latin typeface="Georgia" pitchFamily="18" charset="0"/>
                <a:ea typeface="+mn-ea"/>
                <a:cs typeface="+mn-cs"/>
              </a:defRPr>
            </a:lvl6pPr>
            <a:lvl7pPr marL="548640" indent="-274320" algn="l" defTabSz="914400" rtl="0" eaLnBrk="1" latinLnBrk="0" hangingPunct="1">
              <a:lnSpc>
                <a:spcPct val="100000"/>
              </a:lnSpc>
              <a:spcBef>
                <a:spcPts val="0"/>
              </a:spcBef>
              <a:spcAft>
                <a:spcPts val="900"/>
              </a:spcAft>
              <a:buSzPct val="100000"/>
              <a:buFont typeface="+mj-lt"/>
              <a:buAutoNum type="alphaLcPeriod"/>
              <a:defRPr sz="2000" kern="1200" baseline="0">
                <a:solidFill>
                  <a:schemeClr val="tx1"/>
                </a:solidFill>
                <a:latin typeface="Georgia" pitchFamily="18" charset="0"/>
                <a:ea typeface="+mn-ea"/>
                <a:cs typeface="+mn-cs"/>
              </a:defRPr>
            </a:lvl7pPr>
            <a:lvl8pPr marL="822960" indent="-274320" algn="l" defTabSz="914400" rtl="0" eaLnBrk="1" latinLnBrk="0" hangingPunct="1">
              <a:lnSpc>
                <a:spcPct val="100000"/>
              </a:lnSpc>
              <a:spcBef>
                <a:spcPts val="0"/>
              </a:spcBef>
              <a:spcAft>
                <a:spcPts val="900"/>
              </a:spcAft>
              <a:buSzPct val="100000"/>
              <a:buFont typeface="+mj-lt"/>
              <a:buAutoNum type="romanLcPeriod"/>
              <a:defRPr sz="2000" kern="1200" baseline="0">
                <a:solidFill>
                  <a:schemeClr val="tx1"/>
                </a:solidFill>
                <a:latin typeface="Georgia" pitchFamily="18" charset="0"/>
                <a:ea typeface="+mn-ea"/>
                <a:cs typeface="+mn-cs"/>
              </a:defRPr>
            </a:lvl8pPr>
            <a:lvl9pPr marL="0" indent="-274320" algn="l" defTabSz="914400" rtl="0" eaLnBrk="1" latinLnBrk="0" hangingPunct="1">
              <a:lnSpc>
                <a:spcPct val="100000"/>
              </a:lnSpc>
              <a:spcBef>
                <a:spcPts val="0"/>
              </a:spcBef>
              <a:spcAft>
                <a:spcPts val="900"/>
              </a:spcAft>
              <a:buFont typeface="Arial" pitchFamily="34" charset="0"/>
              <a:buNone/>
              <a:defRPr sz="2000" b="1" kern="1200" baseline="0">
                <a:solidFill>
                  <a:schemeClr val="tx2"/>
                </a:solidFill>
                <a:latin typeface="Georgia" pitchFamily="18" charset="0"/>
                <a:ea typeface="+mn-ea"/>
                <a:cs typeface="+mn-cs"/>
              </a:defRPr>
            </a:lvl9pPr>
          </a:lstStyle>
          <a:p>
            <a:r>
              <a:rPr lang="en-GB" sz="1400" dirty="0" smtClean="0"/>
              <a:t>Alternatively, you can </a:t>
            </a:r>
            <a:r>
              <a:rPr lang="en-GB" sz="1400" b="1" i="1" dirty="0" smtClean="0"/>
              <a:t>type a command</a:t>
            </a:r>
            <a:r>
              <a:rPr lang="en-GB" sz="1400" dirty="0" smtClean="0"/>
              <a:t> like the following into the Console to find out more about a package:</a:t>
            </a:r>
            <a:endParaRPr lang="en-GB" sz="1400" dirty="0"/>
          </a:p>
          <a:p>
            <a:pPr lvl="4"/>
            <a:r>
              <a:rPr lang="en-GB" sz="1400" dirty="0" smtClean="0">
                <a:solidFill>
                  <a:srgbClr val="0000FF"/>
                </a:solidFill>
                <a:latin typeface="Consolas" panose="020B0609020204030204" pitchFamily="49" charset="0"/>
                <a:cs typeface="Consolas" panose="020B0609020204030204" pitchFamily="49" charset="0"/>
              </a:rPr>
              <a:t>library(help = “class”)</a:t>
            </a:r>
            <a:endParaRPr lang="en-GB" sz="1400" dirty="0" smtClean="0"/>
          </a:p>
          <a:p>
            <a:pPr indent="0"/>
            <a:r>
              <a:rPr lang="en-GB" sz="1400" dirty="0" smtClean="0"/>
              <a:t>As R is widely used, you can easily find out more about different packages from the Internet.</a:t>
            </a:r>
            <a:endParaRPr lang="en-GB" sz="1400" dirty="0"/>
          </a:p>
          <a:p>
            <a:pPr indent="0"/>
            <a:endParaRPr lang="en-GB" sz="1400" dirty="0" smtClean="0"/>
          </a:p>
        </p:txBody>
      </p:sp>
      <p:pic>
        <p:nvPicPr>
          <p:cNvPr id="5" name="Picture 4"/>
          <p:cNvPicPr>
            <a:picLocks noChangeAspect="1"/>
          </p:cNvPicPr>
          <p:nvPr/>
        </p:nvPicPr>
        <p:blipFill rotWithShape="1">
          <a:blip r:embed="rId3"/>
          <a:srcRect l="64175" t="31397" r="7412" b="23133"/>
          <a:stretch/>
        </p:blipFill>
        <p:spPr>
          <a:xfrm>
            <a:off x="5020988" y="1698487"/>
            <a:ext cx="3144402" cy="2830565"/>
          </a:xfrm>
          <a:prstGeom prst="rect">
            <a:avLst/>
          </a:prstGeom>
          <a:ln>
            <a:solidFill>
              <a:schemeClr val="accent1"/>
            </a:solidFill>
          </a:ln>
        </p:spPr>
      </p:pic>
      <p:pic>
        <p:nvPicPr>
          <p:cNvPr id="10" name="Picture 9"/>
          <p:cNvPicPr>
            <a:picLocks noChangeAspect="1"/>
          </p:cNvPicPr>
          <p:nvPr/>
        </p:nvPicPr>
        <p:blipFill rotWithShape="1">
          <a:blip r:embed="rId4"/>
          <a:srcRect l="41363" t="28296" r="38576" b="32056"/>
          <a:stretch/>
        </p:blipFill>
        <p:spPr>
          <a:xfrm>
            <a:off x="550339" y="1763208"/>
            <a:ext cx="2942618" cy="2765844"/>
          </a:xfrm>
          <a:prstGeom prst="rect">
            <a:avLst/>
          </a:prstGeom>
          <a:ln>
            <a:solidFill>
              <a:schemeClr val="accent1"/>
            </a:solidFill>
          </a:ln>
        </p:spPr>
      </p:pic>
      <p:sp>
        <p:nvSpPr>
          <p:cNvPr id="12" name="Rectangle 11"/>
          <p:cNvSpPr/>
          <p:nvPr/>
        </p:nvSpPr>
        <p:spPr bwMode="ltGray">
          <a:xfrm>
            <a:off x="628499" y="2561149"/>
            <a:ext cx="576064" cy="2397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cxnSp>
        <p:nvCxnSpPr>
          <p:cNvPr id="13" name="Straight Arrow Connector 12"/>
          <p:cNvCxnSpPr/>
          <p:nvPr/>
        </p:nvCxnSpPr>
        <p:spPr>
          <a:xfrm>
            <a:off x="3868859" y="3376923"/>
            <a:ext cx="792088"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Title 1"/>
          <p:cNvSpPr>
            <a:spLocks noGrp="1"/>
          </p:cNvSpPr>
          <p:nvPr>
            <p:ph type="title"/>
          </p:nvPr>
        </p:nvSpPr>
        <p:spPr>
          <a:xfrm>
            <a:off x="504663" y="692696"/>
            <a:ext cx="8077200" cy="386845"/>
          </a:xfrm>
        </p:spPr>
        <p:txBody>
          <a:bodyPr/>
          <a:lstStyle/>
          <a:p>
            <a:r>
              <a:rPr lang="en-GB" dirty="0" smtClean="0"/>
              <a:t>Introduction to packages</a:t>
            </a:r>
            <a:endParaRPr lang="en-GB" dirty="0"/>
          </a:p>
        </p:txBody>
      </p:sp>
    </p:spTree>
    <p:extLst>
      <p:ext uri="{BB962C8B-B14F-4D97-AF65-F5344CB8AC3E}">
        <p14:creationId xmlns:p14="http://schemas.microsoft.com/office/powerpoint/2010/main" val="231558493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2696"/>
            <a:ext cx="8077200" cy="432048"/>
          </a:xfrm>
        </p:spPr>
        <p:txBody>
          <a:bodyPr/>
          <a:lstStyle/>
          <a:p>
            <a:r>
              <a:rPr lang="en-GB" dirty="0" smtClean="0"/>
              <a:t>Using standard packages</a:t>
            </a:r>
            <a:endParaRPr lang="en-GB" dirty="0"/>
          </a:p>
        </p:txBody>
      </p:sp>
      <p:sp>
        <p:nvSpPr>
          <p:cNvPr id="9" name="Footer Placeholder 8"/>
          <p:cNvSpPr>
            <a:spLocks noGrp="1"/>
          </p:cNvSpPr>
          <p:nvPr>
            <p:ph type="ftr" sz="quarter" idx="3"/>
          </p:nvPr>
        </p:nvSpPr>
        <p:spPr/>
        <p:txBody>
          <a:bodyPr/>
          <a:lstStyle/>
          <a:p>
            <a:r>
              <a:rPr lang="en-GB" smtClean="0"/>
              <a:t>R Training - Basic</a:t>
            </a:r>
            <a:endParaRPr lang="en-GB" dirty="0"/>
          </a:p>
        </p:txBody>
      </p:sp>
    </p:spTree>
    <p:extLst>
      <p:ext uri="{BB962C8B-B14F-4D97-AF65-F5344CB8AC3E}">
        <p14:creationId xmlns:p14="http://schemas.microsoft.com/office/powerpoint/2010/main" val="2424483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z="2100" i="0" dirty="0"/>
              <a:t>Definition</a:t>
            </a:r>
          </a:p>
        </p:txBody>
      </p:sp>
      <p:sp>
        <p:nvSpPr>
          <p:cNvPr id="3" name="Subtitle 2"/>
          <p:cNvSpPr>
            <a:spLocks noGrp="1"/>
          </p:cNvSpPr>
          <p:nvPr>
            <p:ph type="subTitle" idx="1"/>
          </p:nvPr>
        </p:nvSpPr>
        <p:spPr/>
        <p:txBody>
          <a:bodyPr/>
          <a:lstStyle/>
          <a:p>
            <a:r>
              <a:rPr lang="en-GB" sz="1400" dirty="0"/>
              <a:t>R is a free and open source software programming language and software environment for Statistical Computing and Graphics.</a:t>
            </a:r>
          </a:p>
          <a:p>
            <a:endParaRPr lang="en-GB" sz="1400" dirty="0"/>
          </a:p>
          <a:p>
            <a:r>
              <a:rPr lang="en-GB" sz="1400" dirty="0"/>
              <a:t>Allows user to;</a:t>
            </a:r>
          </a:p>
          <a:p>
            <a:endParaRPr lang="en-GB" sz="1500" dirty="0"/>
          </a:p>
          <a:p>
            <a:pPr marL="257175" indent="-257175">
              <a:buFont typeface="Wingdings" panose="05000000000000000000" pitchFamily="2" charset="2"/>
              <a:buChar char="Ø"/>
            </a:pPr>
            <a:r>
              <a:rPr lang="en-GB" sz="1400" dirty="0"/>
              <a:t>Import</a:t>
            </a:r>
          </a:p>
          <a:p>
            <a:pPr marL="257175" indent="-257175">
              <a:buFont typeface="Wingdings" panose="05000000000000000000" pitchFamily="2" charset="2"/>
              <a:buChar char="Ø"/>
            </a:pPr>
            <a:r>
              <a:rPr lang="en-GB" sz="1400" dirty="0"/>
              <a:t>Analyse</a:t>
            </a:r>
          </a:p>
          <a:p>
            <a:pPr marL="257175" indent="-257175">
              <a:buFont typeface="Wingdings" panose="05000000000000000000" pitchFamily="2" charset="2"/>
              <a:buChar char="Ø"/>
            </a:pPr>
            <a:r>
              <a:rPr lang="en-GB" sz="1400" dirty="0"/>
              <a:t>Visualise</a:t>
            </a:r>
          </a:p>
          <a:p>
            <a:pPr marL="257175" indent="-257175">
              <a:buFont typeface="Wingdings" panose="05000000000000000000" pitchFamily="2" charset="2"/>
              <a:buChar char="Ø"/>
            </a:pPr>
            <a:r>
              <a:rPr lang="en-GB" sz="1400" dirty="0"/>
              <a:t>Export</a:t>
            </a:r>
          </a:p>
          <a:p>
            <a:pPr marL="257175" indent="-257175">
              <a:buFont typeface="Wingdings" panose="05000000000000000000" pitchFamily="2" charset="2"/>
              <a:buChar char="Ø"/>
            </a:pPr>
            <a:r>
              <a:rPr lang="en-GB" sz="1400" dirty="0"/>
              <a:t>Report</a:t>
            </a:r>
          </a:p>
          <a:p>
            <a:endParaRPr lang="en-GB" sz="1500" dirty="0"/>
          </a:p>
          <a:p>
            <a:endParaRPr lang="en-GB" sz="21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9366" y="3864055"/>
            <a:ext cx="1843088" cy="1393031"/>
          </a:xfrm>
          <a:prstGeom prst="rect">
            <a:avLst/>
          </a:prstGeom>
        </p:spPr>
      </p:pic>
      <p:sp>
        <p:nvSpPr>
          <p:cNvPr id="5" name="Footer Placeholder 8"/>
          <p:cNvSpPr>
            <a:spLocks noGrp="1"/>
          </p:cNvSpPr>
          <p:nvPr>
            <p:ph type="ftr" sz="quarter" idx="3"/>
          </p:nvPr>
        </p:nvSpPr>
        <p:spPr>
          <a:xfrm>
            <a:off x="533400" y="630932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45997256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5"/>
          </p:nvPr>
        </p:nvSpPr>
        <p:spPr>
          <a:xfrm>
            <a:off x="490755" y="1248275"/>
            <a:ext cx="8077200" cy="892945"/>
          </a:xfrm>
        </p:spPr>
        <p:txBody>
          <a:bodyPr/>
          <a:lstStyle/>
          <a:p>
            <a:r>
              <a:rPr lang="en-GB" sz="1400" dirty="0" smtClean="0"/>
              <a:t>The standard packages that come installed in R provide many useful functions. These have different arguments/inputs, some of which are optional, and you can learn about the different ways to apply these functions through the </a:t>
            </a:r>
            <a:r>
              <a:rPr lang="en-GB" sz="1400" i="1" dirty="0" smtClean="0"/>
              <a:t>Help</a:t>
            </a:r>
            <a:r>
              <a:rPr lang="en-GB" sz="1400" dirty="0" smtClean="0"/>
              <a:t> tab or via the Internet. The following slides list a number of commonly used functions from the base packages, and this gives an idea of the available tools in R.</a:t>
            </a:r>
          </a:p>
        </p:txBody>
      </p:sp>
      <p:sp>
        <p:nvSpPr>
          <p:cNvPr id="9" name="Footer Placeholder 8"/>
          <p:cNvSpPr>
            <a:spLocks noGrp="1"/>
          </p:cNvSpPr>
          <p:nvPr>
            <p:ph type="ftr" sz="quarter" idx="3"/>
          </p:nvPr>
        </p:nvSpPr>
        <p:spPr/>
        <p:txBody>
          <a:bodyPr/>
          <a:lstStyle/>
          <a:p>
            <a:r>
              <a:rPr lang="en-GB" smtClean="0"/>
              <a:t>R Training - Basic</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3032549918"/>
              </p:ext>
            </p:extLst>
          </p:nvPr>
        </p:nvGraphicFramePr>
        <p:xfrm>
          <a:off x="533400" y="2255520"/>
          <a:ext cx="8126403" cy="3992880"/>
        </p:xfrm>
        <a:graphic>
          <a:graphicData uri="http://schemas.openxmlformats.org/drawingml/2006/table">
            <a:tbl>
              <a:tblPr firstRow="1" bandRow="1">
                <a:tableStyleId>{0E3FDE45-AF77-4B5C-9715-49D594BDF05E}</a:tableStyleId>
              </a:tblPr>
              <a:tblGrid>
                <a:gridCol w="1708468"/>
                <a:gridCol w="1089343"/>
                <a:gridCol w="5328592"/>
              </a:tblGrid>
              <a:tr h="280224">
                <a:tc>
                  <a:txBody>
                    <a:bodyPr/>
                    <a:lstStyle/>
                    <a:p>
                      <a:r>
                        <a:rPr lang="en-GB" sz="1600" dirty="0" smtClean="0">
                          <a:latin typeface="+mj-lt"/>
                        </a:rPr>
                        <a:t>Function</a:t>
                      </a:r>
                      <a:endParaRPr lang="en-GB" sz="1600" dirty="0">
                        <a:latin typeface="+mj-lt"/>
                      </a:endParaRPr>
                    </a:p>
                  </a:txBody>
                  <a:tcPr/>
                </a:tc>
                <a:tc>
                  <a:txBody>
                    <a:bodyPr/>
                    <a:lstStyle/>
                    <a:p>
                      <a:r>
                        <a:rPr lang="en-GB" sz="1600" dirty="0" smtClean="0">
                          <a:latin typeface="+mj-lt"/>
                        </a:rPr>
                        <a:t>Package</a:t>
                      </a:r>
                      <a:endParaRPr lang="en-GB" sz="1600" dirty="0">
                        <a:latin typeface="+mj-lt"/>
                      </a:endParaRPr>
                    </a:p>
                  </a:txBody>
                  <a:tcPr/>
                </a:tc>
                <a:tc>
                  <a:txBody>
                    <a:bodyPr/>
                    <a:lstStyle/>
                    <a:p>
                      <a:r>
                        <a:rPr lang="en-GB" sz="1600" dirty="0" smtClean="0">
                          <a:latin typeface="+mj-lt"/>
                        </a:rPr>
                        <a:t>Description</a:t>
                      </a:r>
                      <a:endParaRPr lang="en-GB" sz="1600" dirty="0">
                        <a:latin typeface="+mj-lt"/>
                      </a:endParaRPr>
                    </a:p>
                  </a:txBody>
                  <a:tcPr/>
                </a:tc>
              </a:tr>
              <a:tr h="254749">
                <a:tc>
                  <a:txBody>
                    <a:bodyPr/>
                    <a:lstStyle/>
                    <a:p>
                      <a:r>
                        <a:rPr lang="en-GB" sz="1400" dirty="0" smtClean="0">
                          <a:solidFill>
                            <a:srgbClr val="0000FF"/>
                          </a:solidFill>
                          <a:latin typeface="Consolas" panose="020B0609020204030204" pitchFamily="49" charset="0"/>
                          <a:cs typeface="Consolas" panose="020B0609020204030204" pitchFamily="49" charset="0"/>
                        </a:rPr>
                        <a:t>sum</a:t>
                      </a:r>
                      <a:endParaRPr lang="en-GB" sz="1400" dirty="0"/>
                    </a:p>
                  </a:txBody>
                  <a:tcPr/>
                </a:tc>
                <a:tc>
                  <a:txBody>
                    <a:bodyPr/>
                    <a:lstStyle/>
                    <a:p>
                      <a:r>
                        <a:rPr lang="en-GB" sz="1400" dirty="0" smtClean="0">
                          <a:solidFill>
                            <a:srgbClr val="0000FF"/>
                          </a:solidFill>
                          <a:latin typeface="Consolas" panose="020B0609020204030204" pitchFamily="49" charset="0"/>
                          <a:cs typeface="Consolas" panose="020B0609020204030204" pitchFamily="49" charset="0"/>
                        </a:rPr>
                        <a:t>base</a:t>
                      </a:r>
                      <a:endParaRPr lang="en-GB" sz="1400" dirty="0"/>
                    </a:p>
                  </a:txBody>
                  <a:tcPr/>
                </a:tc>
                <a:tc>
                  <a:txBody>
                    <a:bodyPr/>
                    <a:lstStyle/>
                    <a:p>
                      <a:r>
                        <a:rPr lang="en-GB" sz="1400" dirty="0" smtClean="0">
                          <a:latin typeface="+mj-lt"/>
                        </a:rPr>
                        <a:t>Returns sum of values</a:t>
                      </a:r>
                      <a:endParaRPr lang="en-GB" sz="1400" dirty="0">
                        <a:latin typeface="+mj-lt"/>
                      </a:endParaRPr>
                    </a:p>
                  </a:txBody>
                  <a:tcPr/>
                </a:tc>
              </a:tr>
              <a:tr h="254749">
                <a:tc>
                  <a:txBody>
                    <a:bodyPr/>
                    <a:lstStyle/>
                    <a:p>
                      <a:r>
                        <a:rPr lang="en-GB" sz="1400" dirty="0" smtClean="0">
                          <a:solidFill>
                            <a:srgbClr val="0000FF"/>
                          </a:solidFill>
                          <a:latin typeface="Consolas" panose="020B0609020204030204" pitchFamily="49" charset="0"/>
                          <a:cs typeface="Consolas" panose="020B0609020204030204" pitchFamily="49" charset="0"/>
                        </a:rPr>
                        <a:t>mean</a:t>
                      </a:r>
                      <a:endParaRPr lang="en-GB" sz="1400" dirty="0"/>
                    </a:p>
                  </a:txBody>
                  <a:tcPr/>
                </a:tc>
                <a:tc>
                  <a:txBody>
                    <a:bodyPr/>
                    <a:lstStyle/>
                    <a:p>
                      <a:r>
                        <a:rPr lang="en-GB" sz="1400" dirty="0" smtClean="0">
                          <a:solidFill>
                            <a:srgbClr val="0000FF"/>
                          </a:solidFill>
                          <a:latin typeface="Consolas" panose="020B0609020204030204" pitchFamily="49" charset="0"/>
                          <a:cs typeface="Consolas" panose="020B0609020204030204" pitchFamily="49" charset="0"/>
                        </a:rPr>
                        <a:t>base</a:t>
                      </a:r>
                      <a:endParaRPr lang="en-GB" sz="1400" dirty="0"/>
                    </a:p>
                  </a:txBody>
                  <a:tcPr/>
                </a:tc>
                <a:tc>
                  <a:txBody>
                    <a:bodyPr/>
                    <a:lstStyle/>
                    <a:p>
                      <a:r>
                        <a:rPr lang="en-GB" sz="1400" dirty="0" smtClean="0">
                          <a:latin typeface="+mj-lt"/>
                        </a:rPr>
                        <a:t>Returns (arithmetic) mean/average </a:t>
                      </a:r>
                      <a:endParaRPr lang="en-GB" sz="1400" dirty="0">
                        <a:latin typeface="+mj-lt"/>
                      </a:endParaRPr>
                    </a:p>
                  </a:txBody>
                  <a:tcPr/>
                </a:tc>
              </a:tr>
              <a:tr h="254749">
                <a:tc>
                  <a:txBody>
                    <a:bodyPr/>
                    <a:lstStyle/>
                    <a:p>
                      <a:r>
                        <a:rPr lang="en-GB" sz="1400" dirty="0" smtClean="0">
                          <a:solidFill>
                            <a:srgbClr val="0000FF"/>
                          </a:solidFill>
                          <a:latin typeface="Consolas" panose="020B0609020204030204" pitchFamily="49" charset="0"/>
                          <a:cs typeface="Consolas" panose="020B0609020204030204" pitchFamily="49" charset="0"/>
                        </a:rPr>
                        <a:t>class</a:t>
                      </a:r>
                      <a:endParaRPr lang="en-GB" sz="1400" dirty="0"/>
                    </a:p>
                  </a:txBody>
                  <a:tcPr/>
                </a:tc>
                <a:tc>
                  <a:txBody>
                    <a:bodyPr/>
                    <a:lstStyle/>
                    <a:p>
                      <a:r>
                        <a:rPr lang="en-GB" sz="1400" dirty="0" smtClean="0">
                          <a:solidFill>
                            <a:srgbClr val="0000FF"/>
                          </a:solidFill>
                          <a:latin typeface="Consolas" panose="020B0609020204030204" pitchFamily="49" charset="0"/>
                          <a:cs typeface="Consolas" panose="020B0609020204030204" pitchFamily="49" charset="0"/>
                        </a:rPr>
                        <a:t>base</a:t>
                      </a:r>
                      <a:endParaRPr lang="en-GB" sz="1400" dirty="0"/>
                    </a:p>
                  </a:txBody>
                  <a:tcPr/>
                </a:tc>
                <a:tc>
                  <a:txBody>
                    <a:bodyPr/>
                    <a:lstStyle/>
                    <a:p>
                      <a:r>
                        <a:rPr lang="en-GB" sz="1400" dirty="0" smtClean="0">
                          <a:latin typeface="+mj-lt"/>
                        </a:rPr>
                        <a:t>Returns the</a:t>
                      </a:r>
                      <a:r>
                        <a:rPr lang="en-GB" sz="1400" baseline="0" dirty="0" smtClean="0">
                          <a:latin typeface="+mj-lt"/>
                        </a:rPr>
                        <a:t> class attribute of an object</a:t>
                      </a:r>
                      <a:endParaRPr lang="en-GB" sz="1400" dirty="0">
                        <a:latin typeface="+mj-lt"/>
                      </a:endParaRPr>
                    </a:p>
                  </a:txBody>
                  <a:tcPr/>
                </a:tc>
              </a:tr>
              <a:tr h="254749">
                <a:tc>
                  <a:txBody>
                    <a:bodyPr/>
                    <a:lstStyle/>
                    <a:p>
                      <a:r>
                        <a:rPr lang="en-GB" sz="1400" dirty="0" smtClean="0">
                          <a:solidFill>
                            <a:srgbClr val="0000FF"/>
                          </a:solidFill>
                          <a:latin typeface="Consolas" panose="020B0609020204030204" pitchFamily="49" charset="0"/>
                          <a:cs typeface="Consolas" panose="020B0609020204030204" pitchFamily="49" charset="0"/>
                        </a:rPr>
                        <a:t>max </a:t>
                      </a:r>
                      <a:r>
                        <a:rPr lang="en-GB" sz="1400" dirty="0" smtClean="0">
                          <a:solidFill>
                            <a:schemeClr val="tx1"/>
                          </a:solidFill>
                          <a:latin typeface="+mj-lt"/>
                          <a:cs typeface="Consolas" panose="020B0609020204030204" pitchFamily="49" charset="0"/>
                        </a:rPr>
                        <a:t>and</a:t>
                      </a:r>
                      <a:r>
                        <a:rPr lang="en-GB" sz="1400" baseline="0" dirty="0" smtClean="0">
                          <a:solidFill>
                            <a:srgbClr val="0000FF"/>
                          </a:solidFill>
                          <a:latin typeface="Consolas" panose="020B0609020204030204" pitchFamily="49" charset="0"/>
                          <a:cs typeface="Consolas" panose="020B0609020204030204" pitchFamily="49" charset="0"/>
                        </a:rPr>
                        <a:t> </a:t>
                      </a:r>
                      <a:r>
                        <a:rPr lang="en-GB" sz="1400" dirty="0" smtClean="0">
                          <a:solidFill>
                            <a:srgbClr val="0000FF"/>
                          </a:solidFill>
                          <a:latin typeface="Consolas" panose="020B0609020204030204" pitchFamily="49" charset="0"/>
                          <a:cs typeface="Consolas" panose="020B0609020204030204" pitchFamily="49" charset="0"/>
                        </a:rPr>
                        <a:t>min</a:t>
                      </a:r>
                      <a:endParaRPr lang="en-GB" sz="1400" dirty="0"/>
                    </a:p>
                  </a:txBody>
                  <a:tcPr/>
                </a:tc>
                <a:tc>
                  <a:txBody>
                    <a:bodyPr/>
                    <a:lstStyle/>
                    <a:p>
                      <a:r>
                        <a:rPr lang="en-GB" sz="1400" dirty="0" smtClean="0">
                          <a:solidFill>
                            <a:srgbClr val="0000FF"/>
                          </a:solidFill>
                          <a:latin typeface="Consolas" panose="020B0609020204030204" pitchFamily="49" charset="0"/>
                          <a:cs typeface="Consolas" panose="020B0609020204030204" pitchFamily="49" charset="0"/>
                        </a:rPr>
                        <a:t>base</a:t>
                      </a:r>
                      <a:endParaRPr lang="en-GB" sz="1400" dirty="0"/>
                    </a:p>
                  </a:txBody>
                  <a:tcPr/>
                </a:tc>
                <a:tc>
                  <a:txBody>
                    <a:bodyPr/>
                    <a:lstStyle/>
                    <a:p>
                      <a:r>
                        <a:rPr lang="en-GB" sz="1400" dirty="0" smtClean="0">
                          <a:latin typeface="+mj-lt"/>
                        </a:rPr>
                        <a:t>Calculates the maximum/minimum</a:t>
                      </a:r>
                      <a:endParaRPr lang="en-GB" sz="1400" dirty="0">
                        <a:latin typeface="+mj-lt"/>
                      </a:endParaRPr>
                    </a:p>
                  </a:txBody>
                  <a:tcPr/>
                </a:tc>
              </a:tr>
              <a:tr h="254749">
                <a:tc>
                  <a:txBody>
                    <a:bodyPr/>
                    <a:lstStyle/>
                    <a:p>
                      <a:r>
                        <a:rPr lang="en-GB" sz="1400" dirty="0" smtClean="0">
                          <a:solidFill>
                            <a:srgbClr val="0000FF"/>
                          </a:solidFill>
                          <a:latin typeface="Consolas" panose="020B0609020204030204" pitchFamily="49" charset="0"/>
                          <a:cs typeface="Consolas" panose="020B0609020204030204" pitchFamily="49" charset="0"/>
                        </a:rPr>
                        <a:t>c</a:t>
                      </a:r>
                      <a:endParaRPr lang="en-GB" sz="1400" dirty="0"/>
                    </a:p>
                  </a:txBody>
                  <a:tcPr/>
                </a:tc>
                <a:tc>
                  <a:txBody>
                    <a:bodyPr/>
                    <a:lstStyle/>
                    <a:p>
                      <a:r>
                        <a:rPr lang="en-GB" sz="1400" dirty="0" smtClean="0">
                          <a:solidFill>
                            <a:srgbClr val="0000FF"/>
                          </a:solidFill>
                          <a:latin typeface="Consolas" panose="020B0609020204030204" pitchFamily="49" charset="0"/>
                          <a:cs typeface="Consolas" panose="020B0609020204030204" pitchFamily="49" charset="0"/>
                        </a:rPr>
                        <a:t>base</a:t>
                      </a:r>
                      <a:endParaRPr lang="en-GB" sz="1400" dirty="0"/>
                    </a:p>
                  </a:txBody>
                  <a:tcPr/>
                </a:tc>
                <a:tc>
                  <a:txBody>
                    <a:bodyPr/>
                    <a:lstStyle/>
                    <a:p>
                      <a:r>
                        <a:rPr lang="en-GB" sz="1400" dirty="0" smtClean="0">
                          <a:latin typeface="+mj-lt"/>
                        </a:rPr>
                        <a:t>Combines values into a vector/list</a:t>
                      </a:r>
                      <a:endParaRPr lang="en-GB" sz="1400" dirty="0">
                        <a:latin typeface="+mj-lt"/>
                      </a:endParaRPr>
                    </a:p>
                  </a:txBody>
                  <a:tcPr/>
                </a:tc>
              </a:tr>
              <a:tr h="254749">
                <a:tc>
                  <a:txBody>
                    <a:bodyPr/>
                    <a:lstStyle/>
                    <a:p>
                      <a:r>
                        <a:rPr lang="en-GB" sz="1400" dirty="0" smtClean="0">
                          <a:solidFill>
                            <a:srgbClr val="0000FF"/>
                          </a:solidFill>
                          <a:latin typeface="Consolas" panose="020B0609020204030204" pitchFamily="49" charset="0"/>
                          <a:cs typeface="Consolas" panose="020B0609020204030204" pitchFamily="49" charset="0"/>
                        </a:rPr>
                        <a:t>t</a:t>
                      </a:r>
                      <a:endParaRPr lang="en-GB" sz="1400" dirty="0"/>
                    </a:p>
                  </a:txBody>
                  <a:tcPr/>
                </a:tc>
                <a:tc>
                  <a:txBody>
                    <a:bodyPr/>
                    <a:lstStyle/>
                    <a:p>
                      <a:r>
                        <a:rPr lang="en-GB" sz="1400" dirty="0" smtClean="0">
                          <a:solidFill>
                            <a:srgbClr val="0000FF"/>
                          </a:solidFill>
                          <a:latin typeface="Consolas" panose="020B0609020204030204" pitchFamily="49" charset="0"/>
                          <a:cs typeface="Consolas" panose="020B0609020204030204" pitchFamily="49" charset="0"/>
                        </a:rPr>
                        <a:t>base</a:t>
                      </a:r>
                      <a:endParaRPr lang="en-GB" sz="1400" dirty="0"/>
                    </a:p>
                  </a:txBody>
                  <a:tcPr/>
                </a:tc>
                <a:tc>
                  <a:txBody>
                    <a:bodyPr/>
                    <a:lstStyle/>
                    <a:p>
                      <a:r>
                        <a:rPr lang="en-GB" sz="1400" dirty="0" smtClean="0">
                          <a:latin typeface="+mj-lt"/>
                        </a:rPr>
                        <a:t>Gives the transpose of a matrix or data frame</a:t>
                      </a:r>
                      <a:endParaRPr lang="en-GB" sz="1400" dirty="0">
                        <a:latin typeface="+mj-lt"/>
                      </a:endParaRPr>
                    </a:p>
                  </a:txBody>
                  <a:tcPr/>
                </a:tc>
              </a:tr>
              <a:tr h="254749">
                <a:tc>
                  <a:txBody>
                    <a:bodyPr/>
                    <a:lstStyle/>
                    <a:p>
                      <a:r>
                        <a:rPr lang="en-GB" sz="1400" dirty="0" smtClean="0">
                          <a:solidFill>
                            <a:srgbClr val="0000FF"/>
                          </a:solidFill>
                          <a:latin typeface="Consolas" panose="020B0609020204030204" pitchFamily="49" charset="0"/>
                          <a:cs typeface="Consolas" panose="020B0609020204030204" pitchFamily="49" charset="0"/>
                        </a:rPr>
                        <a:t>log</a:t>
                      </a:r>
                      <a:endParaRPr lang="en-GB" sz="1400" dirty="0"/>
                    </a:p>
                  </a:txBody>
                  <a:tcPr/>
                </a:tc>
                <a:tc>
                  <a:txBody>
                    <a:bodyPr/>
                    <a:lstStyle/>
                    <a:p>
                      <a:r>
                        <a:rPr lang="en-GB" sz="1400" dirty="0" smtClean="0">
                          <a:solidFill>
                            <a:srgbClr val="0000FF"/>
                          </a:solidFill>
                          <a:latin typeface="Consolas" panose="020B0609020204030204" pitchFamily="49" charset="0"/>
                          <a:cs typeface="Consolas" panose="020B0609020204030204" pitchFamily="49" charset="0"/>
                        </a:rPr>
                        <a:t>base</a:t>
                      </a:r>
                      <a:endParaRPr lang="en-GB" sz="1400" dirty="0"/>
                    </a:p>
                  </a:txBody>
                  <a:tcPr/>
                </a:tc>
                <a:tc>
                  <a:txBody>
                    <a:bodyPr/>
                    <a:lstStyle/>
                    <a:p>
                      <a:r>
                        <a:rPr lang="en-GB" sz="1400" dirty="0" smtClean="0">
                          <a:latin typeface="+mj-lt"/>
                        </a:rPr>
                        <a:t>Calculates logarithms to different bases</a:t>
                      </a:r>
                      <a:endParaRPr lang="en-GB" sz="1400" dirty="0">
                        <a:latin typeface="+mj-lt"/>
                      </a:endParaRPr>
                    </a:p>
                  </a:txBody>
                  <a:tcPr/>
                </a:tc>
              </a:tr>
              <a:tr h="254749">
                <a:tc>
                  <a:txBody>
                    <a:bodyPr/>
                    <a:lstStyle/>
                    <a:p>
                      <a:r>
                        <a:rPr lang="en-GB" sz="1400" dirty="0" smtClean="0">
                          <a:solidFill>
                            <a:srgbClr val="0000FF"/>
                          </a:solidFill>
                          <a:latin typeface="Consolas" panose="020B0609020204030204" pitchFamily="49" charset="0"/>
                          <a:cs typeface="Consolas" panose="020B0609020204030204" pitchFamily="49" charset="0"/>
                        </a:rPr>
                        <a:t>function</a:t>
                      </a:r>
                      <a:endParaRPr lang="en-GB" sz="1400" dirty="0"/>
                    </a:p>
                  </a:txBody>
                  <a:tcPr/>
                </a:tc>
                <a:tc>
                  <a:txBody>
                    <a:bodyPr/>
                    <a:lstStyle/>
                    <a:p>
                      <a:r>
                        <a:rPr lang="en-GB" sz="1400" dirty="0" smtClean="0">
                          <a:solidFill>
                            <a:srgbClr val="0000FF"/>
                          </a:solidFill>
                          <a:latin typeface="Consolas" panose="020B0609020204030204" pitchFamily="49" charset="0"/>
                          <a:cs typeface="Consolas" panose="020B0609020204030204" pitchFamily="49" charset="0"/>
                        </a:rPr>
                        <a:t>base</a:t>
                      </a:r>
                      <a:endParaRPr lang="en-GB" sz="1400" dirty="0"/>
                    </a:p>
                  </a:txBody>
                  <a:tcPr/>
                </a:tc>
                <a:tc>
                  <a:txBody>
                    <a:bodyPr/>
                    <a:lstStyle/>
                    <a:p>
                      <a:r>
                        <a:rPr lang="en-GB" sz="1400" dirty="0" smtClean="0">
                          <a:latin typeface="+mj-lt"/>
                        </a:rPr>
                        <a:t>Used to define new functions in R</a:t>
                      </a:r>
                      <a:endParaRPr lang="en-GB" sz="1400" dirty="0">
                        <a:latin typeface="+mj-lt"/>
                      </a:endParaRPr>
                    </a:p>
                  </a:txBody>
                  <a:tcPr/>
                </a:tc>
              </a:tr>
              <a:tr h="254749">
                <a:tc>
                  <a:txBody>
                    <a:bodyPr/>
                    <a:lstStyle/>
                    <a:p>
                      <a:r>
                        <a:rPr lang="en-GB" sz="1400" dirty="0" smtClean="0">
                          <a:solidFill>
                            <a:srgbClr val="0000FF"/>
                          </a:solidFill>
                          <a:latin typeface="Consolas" panose="020B0609020204030204" pitchFamily="49" charset="0"/>
                          <a:cs typeface="Consolas" panose="020B0609020204030204" pitchFamily="49" charset="0"/>
                        </a:rPr>
                        <a:t>matrix</a:t>
                      </a:r>
                      <a:endParaRPr lang="en-GB" sz="1400" dirty="0"/>
                    </a:p>
                  </a:txBody>
                  <a:tcPr/>
                </a:tc>
                <a:tc>
                  <a:txBody>
                    <a:bodyPr/>
                    <a:lstStyle/>
                    <a:p>
                      <a:r>
                        <a:rPr lang="en-GB" sz="1400" dirty="0" smtClean="0">
                          <a:solidFill>
                            <a:srgbClr val="0000FF"/>
                          </a:solidFill>
                          <a:latin typeface="Consolas" panose="020B0609020204030204" pitchFamily="49" charset="0"/>
                          <a:cs typeface="Consolas" panose="020B0609020204030204" pitchFamily="49" charset="0"/>
                        </a:rPr>
                        <a:t>base</a:t>
                      </a:r>
                      <a:endParaRPr lang="en-GB" sz="1400" dirty="0"/>
                    </a:p>
                  </a:txBody>
                  <a:tcPr/>
                </a:tc>
                <a:tc>
                  <a:txBody>
                    <a:bodyPr/>
                    <a:lstStyle/>
                    <a:p>
                      <a:r>
                        <a:rPr lang="en-GB" sz="1400" dirty="0" smtClean="0">
                          <a:latin typeface="+mj-lt"/>
                        </a:rPr>
                        <a:t>Creates a matrix from a set of values</a:t>
                      </a:r>
                      <a:endParaRPr lang="en-GB" sz="1400" dirty="0">
                        <a:latin typeface="+mj-lt"/>
                      </a:endParaRPr>
                    </a:p>
                  </a:txBody>
                  <a:tcPr/>
                </a:tc>
              </a:tr>
              <a:tr h="254749">
                <a:tc>
                  <a:txBody>
                    <a:bodyPr/>
                    <a:lstStyle/>
                    <a:p>
                      <a:r>
                        <a:rPr lang="en-GB" sz="1400" dirty="0" smtClean="0">
                          <a:solidFill>
                            <a:srgbClr val="0000FF"/>
                          </a:solidFill>
                          <a:latin typeface="Consolas" panose="020B0609020204030204" pitchFamily="49" charset="0"/>
                          <a:cs typeface="Consolas" panose="020B0609020204030204" pitchFamily="49" charset="0"/>
                        </a:rPr>
                        <a:t>scan</a:t>
                      </a:r>
                      <a:endParaRPr lang="en-GB" sz="1400" dirty="0"/>
                    </a:p>
                  </a:txBody>
                  <a:tcPr/>
                </a:tc>
                <a:tc>
                  <a:txBody>
                    <a:bodyPr/>
                    <a:lstStyle/>
                    <a:p>
                      <a:r>
                        <a:rPr lang="en-GB" sz="1400" dirty="0" smtClean="0">
                          <a:solidFill>
                            <a:srgbClr val="0000FF"/>
                          </a:solidFill>
                          <a:latin typeface="Consolas" panose="020B0609020204030204" pitchFamily="49" charset="0"/>
                          <a:cs typeface="Consolas" panose="020B0609020204030204" pitchFamily="49" charset="0"/>
                        </a:rPr>
                        <a:t>base</a:t>
                      </a:r>
                      <a:endParaRPr lang="en-GB" sz="1400" dirty="0"/>
                    </a:p>
                  </a:txBody>
                  <a:tcPr/>
                </a:tc>
                <a:tc>
                  <a:txBody>
                    <a:bodyPr/>
                    <a:lstStyle/>
                    <a:p>
                      <a:r>
                        <a:rPr lang="en-GB" sz="1400" dirty="0" smtClean="0">
                          <a:latin typeface="+mj-lt"/>
                        </a:rPr>
                        <a:t>Reads data into a vector</a:t>
                      </a:r>
                      <a:endParaRPr lang="en-GB" sz="1400" dirty="0">
                        <a:latin typeface="+mj-lt"/>
                      </a:endParaRPr>
                    </a:p>
                  </a:txBody>
                  <a:tcPr/>
                </a:tc>
              </a:tr>
              <a:tr h="2547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err="1" smtClean="0">
                          <a:solidFill>
                            <a:srgbClr val="0000FF"/>
                          </a:solidFill>
                          <a:latin typeface="Consolas" panose="020B0609020204030204" pitchFamily="49" charset="0"/>
                          <a:cs typeface="Consolas" panose="020B0609020204030204" pitchFamily="49" charset="0"/>
                        </a:rPr>
                        <a:t>rbind</a:t>
                      </a:r>
                      <a:r>
                        <a:rPr lang="en-GB" sz="1400" dirty="0" smtClean="0">
                          <a:solidFill>
                            <a:srgbClr val="0000FF"/>
                          </a:solidFill>
                          <a:latin typeface="Consolas" panose="020B0609020204030204" pitchFamily="49" charset="0"/>
                          <a:cs typeface="Consolas" panose="020B0609020204030204" pitchFamily="49" charset="0"/>
                        </a:rPr>
                        <a:t> </a:t>
                      </a:r>
                      <a:r>
                        <a:rPr kumimoji="0" lang="en-GB" sz="1400" b="0" i="0" u="none" strike="noStrike" kern="1200" cap="none" spc="0" normalizeH="0" baseline="0" noProof="0" dirty="0" smtClean="0">
                          <a:ln>
                            <a:noFill/>
                          </a:ln>
                          <a:solidFill>
                            <a:srgbClr val="000000"/>
                          </a:solidFill>
                          <a:effectLst/>
                          <a:uLnTx/>
                          <a:uFillTx/>
                          <a:latin typeface="Georgia"/>
                          <a:ea typeface="+mn-ea"/>
                          <a:cs typeface="Consolas" panose="020B0609020204030204" pitchFamily="49" charset="0"/>
                        </a:rPr>
                        <a:t>and</a:t>
                      </a:r>
                      <a:r>
                        <a:rPr kumimoji="0" lang="en-GB" sz="1400" b="0" i="0" u="none" strike="noStrike" kern="1200" cap="none" spc="0" normalizeH="0" baseline="0" noProof="0" dirty="0" smtClean="0">
                          <a:ln>
                            <a:noFill/>
                          </a:ln>
                          <a:solidFill>
                            <a:srgbClr val="0000FF"/>
                          </a:solidFill>
                          <a:effectLst/>
                          <a:uLnTx/>
                          <a:uFillTx/>
                          <a:latin typeface="Consolas" panose="020B0609020204030204" pitchFamily="49" charset="0"/>
                          <a:ea typeface="+mn-ea"/>
                          <a:cs typeface="Consolas" panose="020B0609020204030204" pitchFamily="49" charset="0"/>
                        </a:rPr>
                        <a:t> </a:t>
                      </a:r>
                      <a:r>
                        <a:rPr kumimoji="0" lang="en-GB" sz="1400" b="0" i="0" u="none" strike="noStrike" kern="1200" cap="none" spc="0" normalizeH="0" baseline="0" noProof="0" dirty="0" err="1" smtClean="0">
                          <a:ln>
                            <a:noFill/>
                          </a:ln>
                          <a:solidFill>
                            <a:srgbClr val="0000FF"/>
                          </a:solidFill>
                          <a:effectLst/>
                          <a:uLnTx/>
                          <a:uFillTx/>
                          <a:latin typeface="Consolas" panose="020B0609020204030204" pitchFamily="49" charset="0"/>
                          <a:ea typeface="+mn-ea"/>
                          <a:cs typeface="Consolas" panose="020B0609020204030204" pitchFamily="49" charset="0"/>
                        </a:rPr>
                        <a:t>cbind</a:t>
                      </a:r>
                      <a:endParaRPr kumimoji="0" lang="en-GB" sz="1400" b="0" i="0" u="none" strike="noStrike" kern="1200" cap="none" spc="0" normalizeH="0" baseline="0" noProof="0" dirty="0" smtClean="0">
                        <a:ln>
                          <a:noFill/>
                        </a:ln>
                        <a:solidFill>
                          <a:srgbClr val="000000"/>
                        </a:solidFill>
                        <a:effectLst/>
                        <a:uLnTx/>
                        <a:uFillTx/>
                        <a:latin typeface="+mn-lt"/>
                        <a:ea typeface="+mn-ea"/>
                        <a:cs typeface="+mn-cs"/>
                      </a:endParaRPr>
                    </a:p>
                  </a:txBody>
                  <a:tcPr/>
                </a:tc>
                <a:tc>
                  <a:txBody>
                    <a:bodyPr/>
                    <a:lstStyle/>
                    <a:p>
                      <a:r>
                        <a:rPr lang="en-GB" sz="1400" dirty="0" smtClean="0">
                          <a:solidFill>
                            <a:srgbClr val="0000FF"/>
                          </a:solidFill>
                          <a:latin typeface="Consolas" panose="020B0609020204030204" pitchFamily="49" charset="0"/>
                          <a:cs typeface="Consolas" panose="020B0609020204030204" pitchFamily="49" charset="0"/>
                        </a:rPr>
                        <a:t>base</a:t>
                      </a:r>
                      <a:endParaRPr lang="en-GB" sz="1400" dirty="0"/>
                    </a:p>
                  </a:txBody>
                  <a:tcPr/>
                </a:tc>
                <a:tc>
                  <a:txBody>
                    <a:bodyPr/>
                    <a:lstStyle/>
                    <a:p>
                      <a:r>
                        <a:rPr lang="en-GB" sz="1400" dirty="0" smtClean="0">
                          <a:latin typeface="+mj-lt"/>
                        </a:rPr>
                        <a:t>Joins</a:t>
                      </a:r>
                      <a:r>
                        <a:rPr lang="en-GB" sz="1400" baseline="0" dirty="0" smtClean="0">
                          <a:latin typeface="+mj-lt"/>
                        </a:rPr>
                        <a:t> vectors together</a:t>
                      </a:r>
                      <a:endParaRPr lang="en-GB" sz="1400" dirty="0">
                        <a:latin typeface="+mj-lt"/>
                      </a:endParaRPr>
                    </a:p>
                  </a:txBody>
                  <a:tcPr/>
                </a:tc>
              </a:tr>
              <a:tr h="254749">
                <a:tc>
                  <a:txBody>
                    <a:bodyPr/>
                    <a:lstStyle/>
                    <a:p>
                      <a:r>
                        <a:rPr lang="en-GB" sz="1400" dirty="0" smtClean="0">
                          <a:solidFill>
                            <a:srgbClr val="0000FF"/>
                          </a:solidFill>
                          <a:latin typeface="Consolas" panose="020B0609020204030204" pitchFamily="49" charset="0"/>
                          <a:cs typeface="Consolas" panose="020B0609020204030204" pitchFamily="49" charset="0"/>
                        </a:rPr>
                        <a:t>plot</a:t>
                      </a:r>
                      <a:endParaRPr lang="en-GB" sz="1400" dirty="0"/>
                    </a:p>
                  </a:txBody>
                  <a:tcPr/>
                </a:tc>
                <a:tc>
                  <a:txBody>
                    <a:bodyPr/>
                    <a:lstStyle/>
                    <a:p>
                      <a:r>
                        <a:rPr lang="en-GB" sz="1400" dirty="0" smtClean="0">
                          <a:solidFill>
                            <a:srgbClr val="0000FF"/>
                          </a:solidFill>
                          <a:latin typeface="Consolas" panose="020B0609020204030204" pitchFamily="49" charset="0"/>
                          <a:cs typeface="Consolas" panose="020B0609020204030204" pitchFamily="49" charset="0"/>
                        </a:rPr>
                        <a:t>graphics</a:t>
                      </a:r>
                      <a:endParaRPr lang="en-GB" sz="1400" dirty="0"/>
                    </a:p>
                  </a:txBody>
                  <a:tcPr/>
                </a:tc>
                <a:tc>
                  <a:txBody>
                    <a:bodyPr/>
                    <a:lstStyle/>
                    <a:p>
                      <a:r>
                        <a:rPr lang="en-GB" sz="1400" dirty="0" smtClean="0">
                          <a:latin typeface="+mj-lt"/>
                        </a:rPr>
                        <a:t>Creates simple scatter graphs</a:t>
                      </a:r>
                      <a:endParaRPr lang="en-GB" sz="1400" dirty="0">
                        <a:latin typeface="+mj-lt"/>
                      </a:endParaRPr>
                    </a:p>
                  </a:txBody>
                  <a:tcPr/>
                </a:tc>
              </a:tr>
            </a:tbl>
          </a:graphicData>
        </a:graphic>
      </p:graphicFrame>
      <p:sp>
        <p:nvSpPr>
          <p:cNvPr id="10" name="Title 1"/>
          <p:cNvSpPr>
            <a:spLocks noGrp="1"/>
          </p:cNvSpPr>
          <p:nvPr>
            <p:ph type="title"/>
          </p:nvPr>
        </p:nvSpPr>
        <p:spPr>
          <a:xfrm>
            <a:off x="467544" y="692696"/>
            <a:ext cx="8077200" cy="432048"/>
          </a:xfrm>
        </p:spPr>
        <p:txBody>
          <a:bodyPr/>
          <a:lstStyle/>
          <a:p>
            <a:r>
              <a:rPr lang="en-GB" dirty="0" smtClean="0"/>
              <a:t>Using standard packages</a:t>
            </a:r>
            <a:endParaRPr lang="en-GB" dirty="0"/>
          </a:p>
        </p:txBody>
      </p:sp>
    </p:spTree>
    <p:extLst>
      <p:ext uri="{BB962C8B-B14F-4D97-AF65-F5344CB8AC3E}">
        <p14:creationId xmlns:p14="http://schemas.microsoft.com/office/powerpoint/2010/main" val="273155935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3"/>
          </p:nvPr>
        </p:nvSpPr>
        <p:spPr/>
        <p:txBody>
          <a:bodyPr/>
          <a:lstStyle/>
          <a:p>
            <a:r>
              <a:rPr lang="en-GB" smtClean="0"/>
              <a:t>R Training - Basic</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245862188"/>
              </p:ext>
            </p:extLst>
          </p:nvPr>
        </p:nvGraphicFramePr>
        <p:xfrm>
          <a:off x="488365" y="1628800"/>
          <a:ext cx="8215605" cy="4297680"/>
        </p:xfrm>
        <a:graphic>
          <a:graphicData uri="http://schemas.openxmlformats.org/drawingml/2006/table">
            <a:tbl>
              <a:tblPr firstRow="1" bandRow="1">
                <a:tableStyleId>{0E3FDE45-AF77-4B5C-9715-49D594BDF05E}</a:tableStyleId>
              </a:tblPr>
              <a:tblGrid>
                <a:gridCol w="1806893"/>
                <a:gridCol w="1080120"/>
                <a:gridCol w="5328592"/>
              </a:tblGrid>
              <a:tr h="219304">
                <a:tc>
                  <a:txBody>
                    <a:bodyPr/>
                    <a:lstStyle/>
                    <a:p>
                      <a:r>
                        <a:rPr lang="en-GB" sz="1600" dirty="0" smtClean="0">
                          <a:latin typeface="+mj-lt"/>
                        </a:rPr>
                        <a:t>Function</a:t>
                      </a:r>
                      <a:endParaRPr lang="en-GB" sz="1600" dirty="0">
                        <a:latin typeface="+mj-lt"/>
                      </a:endParaRPr>
                    </a:p>
                  </a:txBody>
                  <a:tcPr/>
                </a:tc>
                <a:tc>
                  <a:txBody>
                    <a:bodyPr/>
                    <a:lstStyle/>
                    <a:p>
                      <a:r>
                        <a:rPr lang="en-GB" sz="1600" dirty="0" smtClean="0">
                          <a:latin typeface="+mj-lt"/>
                        </a:rPr>
                        <a:t>Package</a:t>
                      </a:r>
                      <a:endParaRPr lang="en-GB" sz="1600" dirty="0">
                        <a:latin typeface="+mj-lt"/>
                      </a:endParaRPr>
                    </a:p>
                  </a:txBody>
                  <a:tcPr/>
                </a:tc>
                <a:tc>
                  <a:txBody>
                    <a:bodyPr/>
                    <a:lstStyle/>
                    <a:p>
                      <a:r>
                        <a:rPr lang="en-GB" sz="1600" dirty="0" smtClean="0">
                          <a:latin typeface="+mj-lt"/>
                        </a:rPr>
                        <a:t>Description</a:t>
                      </a:r>
                      <a:endParaRPr lang="en-GB" sz="1600" dirty="0">
                        <a:latin typeface="+mj-lt"/>
                      </a:endParaRPr>
                    </a:p>
                  </a:txBody>
                  <a:tcPr/>
                </a:tc>
              </a:tr>
              <a:tr h="219304">
                <a:tc>
                  <a:txBody>
                    <a:bodyPr/>
                    <a:lstStyle/>
                    <a:p>
                      <a:r>
                        <a:rPr lang="en-GB" sz="1400" dirty="0" err="1" smtClean="0">
                          <a:solidFill>
                            <a:srgbClr val="0000FF"/>
                          </a:solidFill>
                          <a:latin typeface="Consolas" panose="020B0609020204030204" pitchFamily="49" charset="0"/>
                          <a:cs typeface="Consolas" panose="020B0609020204030204" pitchFamily="49" charset="0"/>
                        </a:rPr>
                        <a:t>approx</a:t>
                      </a:r>
                      <a:endParaRPr lang="en-GB" sz="1400" dirty="0"/>
                    </a:p>
                  </a:txBody>
                  <a:tcPr/>
                </a:tc>
                <a:tc>
                  <a:txBody>
                    <a:bodyPr/>
                    <a:lstStyle/>
                    <a:p>
                      <a:r>
                        <a:rPr lang="en-GB" sz="1400" dirty="0" smtClean="0">
                          <a:solidFill>
                            <a:srgbClr val="0000FF"/>
                          </a:solidFill>
                          <a:latin typeface="Consolas" panose="020B0609020204030204" pitchFamily="49" charset="0"/>
                          <a:cs typeface="Consolas" panose="020B0609020204030204" pitchFamily="49" charset="0"/>
                        </a:rPr>
                        <a:t>stats</a:t>
                      </a:r>
                      <a:endParaRPr lang="en-GB" sz="1400" dirty="0"/>
                    </a:p>
                  </a:txBody>
                  <a:tcPr/>
                </a:tc>
                <a:tc>
                  <a:txBody>
                    <a:bodyPr/>
                    <a:lstStyle/>
                    <a:p>
                      <a:r>
                        <a:rPr lang="en-GB" sz="1400" dirty="0" smtClean="0">
                          <a:latin typeface="+mj-lt"/>
                        </a:rPr>
                        <a:t>Returns list of points that linearly interpolate given data points</a:t>
                      </a:r>
                      <a:endParaRPr lang="en-GB" sz="1400" dirty="0">
                        <a:latin typeface="+mj-lt"/>
                      </a:endParaRPr>
                    </a:p>
                  </a:txBody>
                  <a:tcPr/>
                </a:tc>
              </a:tr>
              <a:tr h="219304">
                <a:tc>
                  <a:txBody>
                    <a:bodyPr/>
                    <a:lstStyle/>
                    <a:p>
                      <a:r>
                        <a:rPr lang="en-GB" sz="1400" dirty="0" err="1" smtClean="0">
                          <a:solidFill>
                            <a:srgbClr val="0000FF"/>
                          </a:solidFill>
                          <a:latin typeface="Consolas" panose="020B0609020204030204" pitchFamily="49" charset="0"/>
                          <a:cs typeface="Consolas" panose="020B0609020204030204" pitchFamily="49" charset="0"/>
                        </a:rPr>
                        <a:t>chisq.test</a:t>
                      </a:r>
                      <a:endParaRPr lang="en-GB" sz="1400" dirty="0"/>
                    </a:p>
                  </a:txBody>
                  <a:tcPr/>
                </a:tc>
                <a:tc>
                  <a:txBody>
                    <a:bodyPr/>
                    <a:lstStyle/>
                    <a:p>
                      <a:r>
                        <a:rPr lang="en-GB" sz="1400" dirty="0" smtClean="0">
                          <a:solidFill>
                            <a:srgbClr val="0000FF"/>
                          </a:solidFill>
                          <a:latin typeface="Consolas" panose="020B0609020204030204" pitchFamily="49" charset="0"/>
                          <a:cs typeface="Consolas" panose="020B0609020204030204" pitchFamily="49" charset="0"/>
                        </a:rPr>
                        <a:t>stats</a:t>
                      </a:r>
                      <a:endParaRPr lang="en-GB" sz="1400" dirty="0"/>
                    </a:p>
                  </a:txBody>
                  <a:tcPr/>
                </a:tc>
                <a:tc>
                  <a:txBody>
                    <a:bodyPr/>
                    <a:lstStyle/>
                    <a:p>
                      <a:r>
                        <a:rPr lang="en-GB" sz="1400" dirty="0" smtClean="0">
                          <a:latin typeface="+mj-lt"/>
                        </a:rPr>
                        <a:t>Pearson’s Chi-squared test</a:t>
                      </a:r>
                      <a:r>
                        <a:rPr lang="en-GB" sz="1400" baseline="0" dirty="0" smtClean="0">
                          <a:latin typeface="+mj-lt"/>
                        </a:rPr>
                        <a:t> for count data</a:t>
                      </a:r>
                      <a:endParaRPr lang="en-GB" sz="1400" dirty="0">
                        <a:latin typeface="+mj-lt"/>
                      </a:endParaRPr>
                    </a:p>
                  </a:txBody>
                  <a:tcPr/>
                </a:tc>
              </a:tr>
              <a:tr h="219304">
                <a:tc>
                  <a:txBody>
                    <a:bodyPr/>
                    <a:lstStyle/>
                    <a:p>
                      <a:r>
                        <a:rPr lang="en-GB" sz="1400" dirty="0" smtClean="0">
                          <a:solidFill>
                            <a:srgbClr val="0000FF"/>
                          </a:solidFill>
                          <a:latin typeface="Consolas" panose="020B0609020204030204" pitchFamily="49" charset="0"/>
                          <a:cs typeface="Consolas" panose="020B0609020204030204" pitchFamily="49" charset="0"/>
                        </a:rPr>
                        <a:t>Poisson</a:t>
                      </a:r>
                      <a:endParaRPr lang="en-GB" sz="1400" dirty="0"/>
                    </a:p>
                  </a:txBody>
                  <a:tcPr/>
                </a:tc>
                <a:tc>
                  <a:txBody>
                    <a:bodyPr/>
                    <a:lstStyle/>
                    <a:p>
                      <a:r>
                        <a:rPr lang="en-GB" sz="1400" dirty="0" smtClean="0">
                          <a:solidFill>
                            <a:srgbClr val="0000FF"/>
                          </a:solidFill>
                          <a:latin typeface="Consolas" panose="020B0609020204030204" pitchFamily="49" charset="0"/>
                          <a:cs typeface="Consolas" panose="020B0609020204030204" pitchFamily="49" charset="0"/>
                        </a:rPr>
                        <a:t>stats</a:t>
                      </a:r>
                      <a:endParaRPr lang="en-GB" sz="1400" dirty="0"/>
                    </a:p>
                  </a:txBody>
                  <a:tcPr/>
                </a:tc>
                <a:tc>
                  <a:txBody>
                    <a:bodyPr/>
                    <a:lstStyle/>
                    <a:p>
                      <a:r>
                        <a:rPr lang="en-GB" sz="1400" dirty="0" smtClean="0">
                          <a:latin typeface="+mj-lt"/>
                        </a:rPr>
                        <a:t>Probabilistic functions associated with the Poisson distribution</a:t>
                      </a:r>
                      <a:endParaRPr lang="en-GB" sz="1400" dirty="0">
                        <a:latin typeface="+mj-lt"/>
                      </a:endParaRPr>
                    </a:p>
                  </a:txBody>
                  <a:tcPr/>
                </a:tc>
              </a:tr>
              <a:tr h="219304">
                <a:tc>
                  <a:txBody>
                    <a:bodyPr/>
                    <a:lstStyle/>
                    <a:p>
                      <a:r>
                        <a:rPr lang="en-GB" sz="1400" dirty="0" err="1" smtClean="0">
                          <a:solidFill>
                            <a:srgbClr val="0000FF"/>
                          </a:solidFill>
                          <a:latin typeface="Consolas" panose="020B0609020204030204" pitchFamily="49" charset="0"/>
                          <a:cs typeface="Consolas" panose="020B0609020204030204" pitchFamily="49" charset="0"/>
                        </a:rPr>
                        <a:t>uniroot</a:t>
                      </a:r>
                      <a:endParaRPr lang="en-GB" sz="1400" dirty="0"/>
                    </a:p>
                  </a:txBody>
                  <a:tcPr/>
                </a:tc>
                <a:tc>
                  <a:txBody>
                    <a:bodyPr/>
                    <a:lstStyle/>
                    <a:p>
                      <a:r>
                        <a:rPr lang="en-GB" sz="1400" dirty="0" smtClean="0">
                          <a:solidFill>
                            <a:srgbClr val="0000FF"/>
                          </a:solidFill>
                          <a:latin typeface="Consolas" panose="020B0609020204030204" pitchFamily="49" charset="0"/>
                          <a:cs typeface="Consolas" panose="020B0609020204030204" pitchFamily="49" charset="0"/>
                        </a:rPr>
                        <a:t>stats</a:t>
                      </a:r>
                      <a:endParaRPr lang="en-GB" sz="1400" dirty="0"/>
                    </a:p>
                  </a:txBody>
                  <a:tcPr/>
                </a:tc>
                <a:tc>
                  <a:txBody>
                    <a:bodyPr/>
                    <a:lstStyle/>
                    <a:p>
                      <a:r>
                        <a:rPr lang="en-GB" sz="1400" dirty="0" smtClean="0">
                          <a:latin typeface="+mj-lt"/>
                        </a:rPr>
                        <a:t>One dimensional</a:t>
                      </a:r>
                      <a:r>
                        <a:rPr lang="en-GB" sz="1400" baseline="0" dirty="0" smtClean="0">
                          <a:latin typeface="+mj-lt"/>
                        </a:rPr>
                        <a:t> root finding</a:t>
                      </a:r>
                      <a:endParaRPr lang="en-GB" sz="1400" dirty="0">
                        <a:latin typeface="+mj-lt"/>
                      </a:endParaRPr>
                    </a:p>
                  </a:txBody>
                  <a:tcPr/>
                </a:tc>
              </a:tr>
              <a:tr h="219304">
                <a:tc>
                  <a:txBody>
                    <a:bodyPr/>
                    <a:lstStyle/>
                    <a:p>
                      <a:r>
                        <a:rPr lang="en-GB" sz="1400" dirty="0" smtClean="0">
                          <a:solidFill>
                            <a:srgbClr val="0000FF"/>
                          </a:solidFill>
                          <a:latin typeface="Consolas" panose="020B0609020204030204" pitchFamily="49" charset="0"/>
                          <a:cs typeface="Consolas" panose="020B0609020204030204" pitchFamily="49" charset="0"/>
                        </a:rPr>
                        <a:t>aggregate</a:t>
                      </a:r>
                      <a:endParaRPr lang="en-GB" sz="1400" dirty="0"/>
                    </a:p>
                  </a:txBody>
                  <a:tcPr/>
                </a:tc>
                <a:tc>
                  <a:txBody>
                    <a:bodyPr/>
                    <a:lstStyle/>
                    <a:p>
                      <a:r>
                        <a:rPr lang="en-GB" sz="1400" dirty="0" smtClean="0">
                          <a:solidFill>
                            <a:srgbClr val="0000FF"/>
                          </a:solidFill>
                          <a:latin typeface="Consolas" panose="020B0609020204030204" pitchFamily="49" charset="0"/>
                          <a:cs typeface="Consolas" panose="020B0609020204030204" pitchFamily="49" charset="0"/>
                        </a:rPr>
                        <a:t>stats</a:t>
                      </a:r>
                      <a:endParaRPr lang="en-GB" sz="1400" dirty="0"/>
                    </a:p>
                  </a:txBody>
                  <a:tcPr/>
                </a:tc>
                <a:tc>
                  <a:txBody>
                    <a:bodyPr/>
                    <a:lstStyle/>
                    <a:p>
                      <a:r>
                        <a:rPr lang="en-GB" sz="1400" dirty="0" smtClean="0">
                          <a:latin typeface="+mj-lt"/>
                        </a:rPr>
                        <a:t>Splits data into subsets and commutes summary statistics</a:t>
                      </a:r>
                      <a:endParaRPr lang="en-GB" sz="1400" dirty="0">
                        <a:latin typeface="+mj-lt"/>
                      </a:endParaRPr>
                    </a:p>
                  </a:txBody>
                  <a:tcPr/>
                </a:tc>
              </a:tr>
              <a:tr h="219304">
                <a:tc>
                  <a:txBody>
                    <a:bodyPr/>
                    <a:lstStyle/>
                    <a:p>
                      <a:r>
                        <a:rPr lang="en-GB" sz="1400" dirty="0" err="1" smtClean="0">
                          <a:solidFill>
                            <a:srgbClr val="0000FF"/>
                          </a:solidFill>
                          <a:latin typeface="Consolas" panose="020B0609020204030204" pitchFamily="49" charset="0"/>
                          <a:cs typeface="Consolas" panose="020B0609020204030204" pitchFamily="49" charset="0"/>
                        </a:rPr>
                        <a:t>cor</a:t>
                      </a:r>
                      <a:r>
                        <a:rPr lang="en-GB" sz="1400" dirty="0" smtClean="0">
                          <a:solidFill>
                            <a:schemeClr val="tx1"/>
                          </a:solidFill>
                          <a:latin typeface="+mj-lt"/>
                          <a:cs typeface="Consolas" panose="020B0609020204030204" pitchFamily="49" charset="0"/>
                        </a:rPr>
                        <a:t>,</a:t>
                      </a:r>
                      <a:r>
                        <a:rPr lang="en-GB" sz="1400" dirty="0" smtClean="0">
                          <a:solidFill>
                            <a:srgbClr val="0000FF"/>
                          </a:solidFill>
                          <a:latin typeface="Consolas" panose="020B0609020204030204" pitchFamily="49" charset="0"/>
                          <a:cs typeface="Consolas" panose="020B0609020204030204" pitchFamily="49" charset="0"/>
                        </a:rPr>
                        <a:t> </a:t>
                      </a:r>
                      <a:r>
                        <a:rPr lang="en-GB" sz="1400" dirty="0" err="1" smtClean="0">
                          <a:solidFill>
                            <a:srgbClr val="0000FF"/>
                          </a:solidFill>
                          <a:latin typeface="Consolas" panose="020B0609020204030204" pitchFamily="49" charset="0"/>
                          <a:cs typeface="Consolas" panose="020B0609020204030204" pitchFamily="49" charset="0"/>
                        </a:rPr>
                        <a:t>cov</a:t>
                      </a:r>
                      <a:r>
                        <a:rPr lang="en-GB" sz="1400" dirty="0" smtClean="0">
                          <a:solidFill>
                            <a:schemeClr val="tx1"/>
                          </a:solidFill>
                          <a:latin typeface="+mj-lt"/>
                          <a:cs typeface="Consolas" panose="020B0609020204030204" pitchFamily="49" charset="0"/>
                        </a:rPr>
                        <a:t>,</a:t>
                      </a:r>
                      <a:r>
                        <a:rPr lang="en-GB" sz="1400" dirty="0" smtClean="0">
                          <a:solidFill>
                            <a:srgbClr val="0000FF"/>
                          </a:solidFill>
                          <a:latin typeface="Consolas" panose="020B0609020204030204" pitchFamily="49" charset="0"/>
                          <a:cs typeface="Consolas" panose="020B0609020204030204" pitchFamily="49" charset="0"/>
                        </a:rPr>
                        <a:t> </a:t>
                      </a:r>
                      <a:r>
                        <a:rPr lang="en-GB" sz="1400" dirty="0" err="1" smtClean="0">
                          <a:solidFill>
                            <a:srgbClr val="0000FF"/>
                          </a:solidFill>
                          <a:latin typeface="Consolas" panose="020B0609020204030204" pitchFamily="49" charset="0"/>
                          <a:cs typeface="Consolas" panose="020B0609020204030204" pitchFamily="49" charset="0"/>
                        </a:rPr>
                        <a:t>var</a:t>
                      </a:r>
                      <a:endParaRPr lang="en-GB" sz="1400" dirty="0"/>
                    </a:p>
                  </a:txBody>
                  <a:tcPr/>
                </a:tc>
                <a:tc>
                  <a:txBody>
                    <a:bodyPr/>
                    <a:lstStyle/>
                    <a:p>
                      <a:r>
                        <a:rPr lang="en-GB" sz="1400" dirty="0" smtClean="0">
                          <a:solidFill>
                            <a:srgbClr val="0000FF"/>
                          </a:solidFill>
                          <a:latin typeface="Consolas" panose="020B0609020204030204" pitchFamily="49" charset="0"/>
                          <a:cs typeface="Consolas" panose="020B0609020204030204" pitchFamily="49" charset="0"/>
                        </a:rPr>
                        <a:t>stats</a:t>
                      </a:r>
                      <a:endParaRPr lang="en-GB" sz="1400" dirty="0"/>
                    </a:p>
                  </a:txBody>
                  <a:tcPr/>
                </a:tc>
                <a:tc>
                  <a:txBody>
                    <a:bodyPr/>
                    <a:lstStyle/>
                    <a:p>
                      <a:r>
                        <a:rPr lang="en-GB" sz="1400" dirty="0" smtClean="0">
                          <a:latin typeface="+mj-lt"/>
                        </a:rPr>
                        <a:t>Computes variance, covariance</a:t>
                      </a:r>
                      <a:r>
                        <a:rPr lang="en-GB" sz="1400" baseline="0" dirty="0" smtClean="0">
                          <a:latin typeface="+mj-lt"/>
                        </a:rPr>
                        <a:t> and correlation of vectors</a:t>
                      </a:r>
                      <a:endParaRPr lang="en-GB" sz="1400" dirty="0">
                        <a:latin typeface="+mj-lt"/>
                      </a:endParaRPr>
                    </a:p>
                  </a:txBody>
                  <a:tcPr/>
                </a:tc>
              </a:tr>
              <a:tr h="219304">
                <a:tc>
                  <a:txBody>
                    <a:bodyPr/>
                    <a:lstStyle/>
                    <a:p>
                      <a:r>
                        <a:rPr lang="en-GB" sz="1400" dirty="0" err="1" smtClean="0">
                          <a:solidFill>
                            <a:srgbClr val="0000FF"/>
                          </a:solidFill>
                          <a:latin typeface="Consolas" panose="020B0609020204030204" pitchFamily="49" charset="0"/>
                          <a:cs typeface="Consolas" panose="020B0609020204030204" pitchFamily="49" charset="0"/>
                        </a:rPr>
                        <a:t>install.packages</a:t>
                      </a:r>
                      <a:endParaRPr lang="en-GB" sz="1400" dirty="0"/>
                    </a:p>
                  </a:txBody>
                  <a:tcPr/>
                </a:tc>
                <a:tc>
                  <a:txBody>
                    <a:bodyPr/>
                    <a:lstStyle/>
                    <a:p>
                      <a:r>
                        <a:rPr lang="en-GB" sz="1400" dirty="0" err="1" smtClean="0">
                          <a:solidFill>
                            <a:srgbClr val="0000FF"/>
                          </a:solidFill>
                          <a:latin typeface="Consolas" panose="020B0609020204030204" pitchFamily="49" charset="0"/>
                          <a:cs typeface="Consolas" panose="020B0609020204030204" pitchFamily="49" charset="0"/>
                        </a:rPr>
                        <a:t>utils</a:t>
                      </a:r>
                      <a:endParaRPr lang="en-GB" sz="1400" dirty="0"/>
                    </a:p>
                  </a:txBody>
                  <a:tcPr/>
                </a:tc>
                <a:tc>
                  <a:txBody>
                    <a:bodyPr/>
                    <a:lstStyle/>
                    <a:p>
                      <a:r>
                        <a:rPr lang="en-GB" sz="1400" dirty="0" smtClean="0">
                          <a:latin typeface="+mj-lt"/>
                        </a:rPr>
                        <a:t>Download/install packages</a:t>
                      </a:r>
                      <a:r>
                        <a:rPr lang="en-GB" sz="1400" baseline="0" dirty="0" smtClean="0">
                          <a:latin typeface="+mj-lt"/>
                        </a:rPr>
                        <a:t> from internet or local files</a:t>
                      </a:r>
                      <a:endParaRPr lang="en-GB" sz="1400" dirty="0">
                        <a:latin typeface="+mj-lt"/>
                      </a:endParaRPr>
                    </a:p>
                  </a:txBody>
                  <a:tcPr/>
                </a:tc>
              </a:tr>
              <a:tr h="219304">
                <a:tc>
                  <a:txBody>
                    <a:bodyPr/>
                    <a:lstStyle/>
                    <a:p>
                      <a:r>
                        <a:rPr lang="en-GB" sz="1400" dirty="0" err="1" smtClean="0">
                          <a:solidFill>
                            <a:srgbClr val="0000FF"/>
                          </a:solidFill>
                          <a:latin typeface="Consolas" panose="020B0609020204030204" pitchFamily="49" charset="0"/>
                          <a:cs typeface="Consolas" panose="020B0609020204030204" pitchFamily="49" charset="0"/>
                        </a:rPr>
                        <a:t>savehistory</a:t>
                      </a:r>
                      <a:endParaRPr lang="en-GB" sz="1400" dirty="0"/>
                    </a:p>
                  </a:txBody>
                  <a:tcPr/>
                </a:tc>
                <a:tc>
                  <a:txBody>
                    <a:bodyPr/>
                    <a:lstStyle/>
                    <a:p>
                      <a:r>
                        <a:rPr lang="en-GB" sz="1400" dirty="0" err="1" smtClean="0">
                          <a:solidFill>
                            <a:srgbClr val="0000FF"/>
                          </a:solidFill>
                          <a:latin typeface="Consolas" panose="020B0609020204030204" pitchFamily="49" charset="0"/>
                          <a:cs typeface="Consolas" panose="020B0609020204030204" pitchFamily="49" charset="0"/>
                        </a:rPr>
                        <a:t>utils</a:t>
                      </a:r>
                      <a:endParaRPr lang="en-GB" sz="1400" dirty="0"/>
                    </a:p>
                  </a:txBody>
                  <a:tcPr/>
                </a:tc>
                <a:tc>
                  <a:txBody>
                    <a:bodyPr/>
                    <a:lstStyle/>
                    <a:p>
                      <a:r>
                        <a:rPr lang="en-GB" sz="1400" dirty="0" smtClean="0">
                          <a:latin typeface="+mj-lt"/>
                        </a:rPr>
                        <a:t>Save</a:t>
                      </a:r>
                      <a:r>
                        <a:rPr lang="en-GB" sz="1400" baseline="0" dirty="0" smtClean="0">
                          <a:latin typeface="+mj-lt"/>
                        </a:rPr>
                        <a:t> the command history</a:t>
                      </a:r>
                      <a:endParaRPr lang="en-GB" sz="1400" dirty="0">
                        <a:latin typeface="+mj-lt"/>
                      </a:endParaRPr>
                    </a:p>
                  </a:txBody>
                  <a:tcPr/>
                </a:tc>
              </a:tr>
              <a:tr h="219304">
                <a:tc>
                  <a:txBody>
                    <a:bodyPr/>
                    <a:lstStyle/>
                    <a:p>
                      <a:r>
                        <a:rPr lang="en-GB" sz="1400" dirty="0" err="1" smtClean="0">
                          <a:solidFill>
                            <a:srgbClr val="0000FF"/>
                          </a:solidFill>
                          <a:latin typeface="Consolas" panose="020B0609020204030204" pitchFamily="49" charset="0"/>
                          <a:cs typeface="Consolas" panose="020B0609020204030204" pitchFamily="49" charset="0"/>
                        </a:rPr>
                        <a:t>write.table</a:t>
                      </a:r>
                      <a:endParaRPr lang="en-GB" sz="1400" dirty="0"/>
                    </a:p>
                  </a:txBody>
                  <a:tcPr/>
                </a:tc>
                <a:tc>
                  <a:txBody>
                    <a:bodyPr/>
                    <a:lstStyle/>
                    <a:p>
                      <a:r>
                        <a:rPr lang="en-GB" sz="1400" dirty="0" err="1" smtClean="0">
                          <a:solidFill>
                            <a:srgbClr val="0000FF"/>
                          </a:solidFill>
                          <a:latin typeface="Consolas" panose="020B0609020204030204" pitchFamily="49" charset="0"/>
                          <a:cs typeface="Consolas" panose="020B0609020204030204" pitchFamily="49" charset="0"/>
                        </a:rPr>
                        <a:t>utils</a:t>
                      </a:r>
                      <a:endParaRPr lang="en-GB" sz="1400" dirty="0"/>
                    </a:p>
                  </a:txBody>
                  <a:tcPr/>
                </a:tc>
                <a:tc>
                  <a:txBody>
                    <a:bodyPr/>
                    <a:lstStyle/>
                    <a:p>
                      <a:r>
                        <a:rPr lang="en-GB" sz="1400" dirty="0" smtClean="0">
                          <a:latin typeface="+mj-lt"/>
                        </a:rPr>
                        <a:t>Prints</a:t>
                      </a:r>
                      <a:r>
                        <a:rPr lang="en-GB" sz="1400" baseline="0" dirty="0" smtClean="0">
                          <a:latin typeface="+mj-lt"/>
                        </a:rPr>
                        <a:t> objects from R to a file</a:t>
                      </a:r>
                      <a:endParaRPr lang="en-GB" sz="1400" dirty="0">
                        <a:latin typeface="+mj-lt"/>
                      </a:endParaRPr>
                    </a:p>
                  </a:txBody>
                  <a:tcPr/>
                </a:tc>
              </a:tr>
              <a:tr h="219304">
                <a:tc>
                  <a:txBody>
                    <a:bodyPr/>
                    <a:lstStyle/>
                    <a:p>
                      <a:r>
                        <a:rPr lang="en-GB" sz="1400" dirty="0" smtClean="0">
                          <a:solidFill>
                            <a:srgbClr val="0000FF"/>
                          </a:solidFill>
                          <a:latin typeface="Consolas" panose="020B0609020204030204" pitchFamily="49" charset="0"/>
                          <a:cs typeface="Consolas" panose="020B0609020204030204" pitchFamily="49" charset="0"/>
                        </a:rPr>
                        <a:t>write.csv</a:t>
                      </a:r>
                      <a:endParaRPr lang="en-GB" sz="1400" dirty="0"/>
                    </a:p>
                  </a:txBody>
                  <a:tcPr/>
                </a:tc>
                <a:tc>
                  <a:txBody>
                    <a:bodyPr/>
                    <a:lstStyle/>
                    <a:p>
                      <a:r>
                        <a:rPr lang="en-GB" sz="1400" dirty="0" err="1" smtClean="0">
                          <a:solidFill>
                            <a:srgbClr val="0000FF"/>
                          </a:solidFill>
                          <a:latin typeface="Consolas" panose="020B0609020204030204" pitchFamily="49" charset="0"/>
                          <a:cs typeface="Consolas" panose="020B0609020204030204" pitchFamily="49" charset="0"/>
                        </a:rPr>
                        <a:t>utils</a:t>
                      </a:r>
                      <a:endParaRPr lang="en-GB" sz="1400" dirty="0"/>
                    </a:p>
                  </a:txBody>
                  <a:tcPr/>
                </a:tc>
                <a:tc>
                  <a:txBody>
                    <a:bodyPr/>
                    <a:lstStyle/>
                    <a:p>
                      <a:r>
                        <a:rPr lang="en-GB" sz="1400" dirty="0" smtClean="0">
                          <a:latin typeface="+mj-lt"/>
                        </a:rPr>
                        <a:t>Prints objects from R to a csv file</a:t>
                      </a:r>
                      <a:endParaRPr lang="en-GB" sz="1400" dirty="0">
                        <a:latin typeface="+mj-lt"/>
                      </a:endParaRPr>
                    </a:p>
                  </a:txBody>
                  <a:tcPr/>
                </a:tc>
              </a:tr>
              <a:tr h="219304">
                <a:tc>
                  <a:txBody>
                    <a:bodyPr/>
                    <a:lstStyle/>
                    <a:p>
                      <a:r>
                        <a:rPr lang="en-GB" sz="1400" dirty="0" err="1" smtClean="0">
                          <a:solidFill>
                            <a:srgbClr val="0000FF"/>
                          </a:solidFill>
                          <a:latin typeface="Consolas" panose="020B0609020204030204" pitchFamily="49" charset="0"/>
                          <a:cs typeface="Consolas" panose="020B0609020204030204" pitchFamily="49" charset="0"/>
                        </a:rPr>
                        <a:t>read.table</a:t>
                      </a:r>
                      <a:endParaRPr lang="en-GB" sz="1400" dirty="0"/>
                    </a:p>
                  </a:txBody>
                  <a:tcPr/>
                </a:tc>
                <a:tc>
                  <a:txBody>
                    <a:bodyPr/>
                    <a:lstStyle/>
                    <a:p>
                      <a:r>
                        <a:rPr lang="en-GB" sz="1400" dirty="0" err="1" smtClean="0">
                          <a:solidFill>
                            <a:srgbClr val="0000FF"/>
                          </a:solidFill>
                          <a:latin typeface="Consolas" panose="020B0609020204030204" pitchFamily="49" charset="0"/>
                          <a:cs typeface="Consolas" panose="020B0609020204030204" pitchFamily="49" charset="0"/>
                        </a:rPr>
                        <a:t>utils</a:t>
                      </a:r>
                      <a:endParaRPr lang="en-GB" sz="1400" dirty="0"/>
                    </a:p>
                  </a:txBody>
                  <a:tcPr/>
                </a:tc>
                <a:tc>
                  <a:txBody>
                    <a:bodyPr/>
                    <a:lstStyle/>
                    <a:p>
                      <a:r>
                        <a:rPr lang="en-GB" sz="1400" dirty="0" smtClean="0">
                          <a:latin typeface="+mj-lt"/>
                        </a:rPr>
                        <a:t>Reads a file, in a table format, and creates a data frame in R</a:t>
                      </a:r>
                      <a:endParaRPr lang="en-GB" sz="1400" dirty="0">
                        <a:latin typeface="+mj-lt"/>
                      </a:endParaRPr>
                    </a:p>
                  </a:txBody>
                  <a:tcPr/>
                </a:tc>
              </a:tr>
              <a:tr h="219304">
                <a:tc>
                  <a:txBody>
                    <a:bodyPr/>
                    <a:lstStyle/>
                    <a:p>
                      <a:r>
                        <a:rPr lang="en-GB" sz="1400" dirty="0" smtClean="0">
                          <a:solidFill>
                            <a:srgbClr val="0000FF"/>
                          </a:solidFill>
                          <a:latin typeface="Consolas" panose="020B0609020204030204" pitchFamily="49" charset="0"/>
                          <a:cs typeface="Consolas" panose="020B0609020204030204" pitchFamily="49" charset="0"/>
                        </a:rPr>
                        <a:t>read.csv</a:t>
                      </a:r>
                      <a:endParaRPr lang="en-GB" sz="1400" dirty="0"/>
                    </a:p>
                  </a:txBody>
                  <a:tcPr/>
                </a:tc>
                <a:tc>
                  <a:txBody>
                    <a:bodyPr/>
                    <a:lstStyle/>
                    <a:p>
                      <a:r>
                        <a:rPr lang="en-GB" sz="1400" dirty="0" err="1" smtClean="0">
                          <a:solidFill>
                            <a:srgbClr val="0000FF"/>
                          </a:solidFill>
                          <a:latin typeface="Consolas" panose="020B0609020204030204" pitchFamily="49" charset="0"/>
                          <a:cs typeface="Consolas" panose="020B0609020204030204" pitchFamily="49" charset="0"/>
                        </a:rPr>
                        <a:t>utils</a:t>
                      </a:r>
                      <a:endParaRPr lang="en-GB" sz="1400" dirty="0"/>
                    </a:p>
                  </a:txBody>
                  <a:tcPr/>
                </a:tc>
                <a:tc>
                  <a:txBody>
                    <a:bodyPr/>
                    <a:lstStyle/>
                    <a:p>
                      <a:r>
                        <a:rPr lang="en-GB" sz="1400" dirty="0" smtClean="0">
                          <a:latin typeface="+mj-lt"/>
                        </a:rPr>
                        <a:t>Reads</a:t>
                      </a:r>
                      <a:r>
                        <a:rPr lang="en-GB" sz="1400" baseline="0" dirty="0" smtClean="0">
                          <a:latin typeface="+mj-lt"/>
                        </a:rPr>
                        <a:t> a csv file and creates a data frame in R</a:t>
                      </a:r>
                      <a:endParaRPr lang="en-GB" sz="1400" dirty="0">
                        <a:latin typeface="+mj-lt"/>
                      </a:endParaRPr>
                    </a:p>
                  </a:txBody>
                  <a:tcPr/>
                </a:tc>
              </a:tr>
              <a:tr h="219304">
                <a:tc>
                  <a:txBody>
                    <a:bodyPr/>
                    <a:lstStyle/>
                    <a:p>
                      <a:r>
                        <a:rPr lang="en-GB" sz="1400" dirty="0" smtClean="0">
                          <a:solidFill>
                            <a:srgbClr val="0000FF"/>
                          </a:solidFill>
                          <a:latin typeface="Consolas" panose="020B0609020204030204" pitchFamily="49" charset="0"/>
                          <a:cs typeface="Consolas" panose="020B0609020204030204" pitchFamily="49" charset="0"/>
                        </a:rPr>
                        <a:t>View</a:t>
                      </a:r>
                      <a:endParaRPr lang="en-GB" sz="1400" dirty="0"/>
                    </a:p>
                  </a:txBody>
                  <a:tcPr/>
                </a:tc>
                <a:tc>
                  <a:txBody>
                    <a:bodyPr/>
                    <a:lstStyle/>
                    <a:p>
                      <a:r>
                        <a:rPr lang="en-GB" sz="1400" dirty="0" err="1" smtClean="0">
                          <a:solidFill>
                            <a:srgbClr val="0000FF"/>
                          </a:solidFill>
                          <a:latin typeface="Consolas" panose="020B0609020204030204" pitchFamily="49" charset="0"/>
                          <a:cs typeface="Consolas" panose="020B0609020204030204" pitchFamily="49" charset="0"/>
                        </a:rPr>
                        <a:t>utils</a:t>
                      </a:r>
                      <a:endParaRPr lang="en-GB" sz="1400" dirty="0"/>
                    </a:p>
                  </a:txBody>
                  <a:tcPr/>
                </a:tc>
                <a:tc>
                  <a:txBody>
                    <a:bodyPr/>
                    <a:lstStyle/>
                    <a:p>
                      <a:r>
                        <a:rPr lang="en-GB" sz="1400" dirty="0" smtClean="0">
                          <a:latin typeface="+mj-lt"/>
                        </a:rPr>
                        <a:t>Spreadsheet-style data viewer within R</a:t>
                      </a:r>
                      <a:endParaRPr lang="en-GB" sz="1400" dirty="0">
                        <a:latin typeface="+mj-lt"/>
                      </a:endParaRPr>
                    </a:p>
                  </a:txBody>
                  <a:tcPr/>
                </a:tc>
              </a:tr>
            </a:tbl>
          </a:graphicData>
        </a:graphic>
      </p:graphicFrame>
      <p:sp>
        <p:nvSpPr>
          <p:cNvPr id="10" name="Title 1"/>
          <p:cNvSpPr>
            <a:spLocks noGrp="1"/>
          </p:cNvSpPr>
          <p:nvPr>
            <p:ph type="title"/>
          </p:nvPr>
        </p:nvSpPr>
        <p:spPr>
          <a:xfrm>
            <a:off x="467544" y="692696"/>
            <a:ext cx="8077200" cy="432048"/>
          </a:xfrm>
        </p:spPr>
        <p:txBody>
          <a:bodyPr/>
          <a:lstStyle/>
          <a:p>
            <a:r>
              <a:rPr lang="en-GB" dirty="0" smtClean="0"/>
              <a:t>Using standard packages</a:t>
            </a:r>
            <a:endParaRPr lang="en-GB" dirty="0"/>
          </a:p>
        </p:txBody>
      </p:sp>
    </p:spTree>
    <p:extLst>
      <p:ext uri="{BB962C8B-B14F-4D97-AF65-F5344CB8AC3E}">
        <p14:creationId xmlns:p14="http://schemas.microsoft.com/office/powerpoint/2010/main" val="121093114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465" y="692697"/>
            <a:ext cx="8077200" cy="432048"/>
          </a:xfrm>
        </p:spPr>
        <p:txBody>
          <a:bodyPr/>
          <a:lstStyle/>
          <a:p>
            <a:r>
              <a:rPr lang="en-GB" dirty="0" smtClean="0"/>
              <a:t>Loading and using contributed packages</a:t>
            </a:r>
            <a:endParaRPr lang="en-GB" dirty="0"/>
          </a:p>
        </p:txBody>
      </p:sp>
      <p:sp>
        <p:nvSpPr>
          <p:cNvPr id="9" name="Footer Placeholder 8"/>
          <p:cNvSpPr>
            <a:spLocks noGrp="1"/>
          </p:cNvSpPr>
          <p:nvPr>
            <p:ph type="ftr" sz="quarter" idx="3"/>
          </p:nvPr>
        </p:nvSpPr>
        <p:spPr/>
        <p:txBody>
          <a:bodyPr/>
          <a:lstStyle/>
          <a:p>
            <a:r>
              <a:rPr lang="en-GB" smtClean="0"/>
              <a:t>R Training - Basic</a:t>
            </a:r>
            <a:endParaRPr lang="en-GB" dirty="0"/>
          </a:p>
        </p:txBody>
      </p:sp>
    </p:spTree>
    <p:extLst>
      <p:ext uri="{BB962C8B-B14F-4D97-AF65-F5344CB8AC3E}">
        <p14:creationId xmlns:p14="http://schemas.microsoft.com/office/powerpoint/2010/main" val="206095742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3"/>
          </p:nvPr>
        </p:nvSpPr>
        <p:spPr/>
        <p:txBody>
          <a:bodyPr/>
          <a:lstStyle/>
          <a:p>
            <a:r>
              <a:rPr lang="en-GB" smtClean="0"/>
              <a:t>R Training - Basic</a:t>
            </a:r>
            <a:endParaRPr lang="en-GB" dirty="0"/>
          </a:p>
        </p:txBody>
      </p:sp>
      <p:sp>
        <p:nvSpPr>
          <p:cNvPr id="12" name="Content Placeholder 2"/>
          <p:cNvSpPr>
            <a:spLocks noGrp="1"/>
          </p:cNvSpPr>
          <p:nvPr>
            <p:ph sz="quarter" idx="15"/>
          </p:nvPr>
        </p:nvSpPr>
        <p:spPr>
          <a:xfrm>
            <a:off x="516806" y="1412776"/>
            <a:ext cx="8077200" cy="3158422"/>
          </a:xfrm>
        </p:spPr>
        <p:txBody>
          <a:bodyPr/>
          <a:lstStyle/>
          <a:p>
            <a:pPr marL="285750" lvl="1" indent="-285750">
              <a:buFont typeface="Arial" panose="020B0604020202020204" pitchFamily="34" charset="0"/>
              <a:buChar char="•"/>
            </a:pPr>
            <a:r>
              <a:rPr lang="en-GB" sz="1400" dirty="0" smtClean="0"/>
              <a:t>The power of R is realised when you start to find out about and use the user-contributed packages, available </a:t>
            </a:r>
            <a:r>
              <a:rPr lang="en-GB" sz="1400" dirty="0"/>
              <a:t>for free</a:t>
            </a:r>
            <a:r>
              <a:rPr lang="en-GB" sz="1400" dirty="0" smtClean="0"/>
              <a:t>, as R is </a:t>
            </a:r>
            <a:r>
              <a:rPr lang="en-GB" sz="1400" b="1" i="1" dirty="0" smtClean="0">
                <a:solidFill>
                  <a:schemeClr val="accent1"/>
                </a:solidFill>
              </a:rPr>
              <a:t>open source</a:t>
            </a:r>
            <a:r>
              <a:rPr lang="en-GB" sz="1400" dirty="0" smtClean="0"/>
              <a:t>.</a:t>
            </a:r>
          </a:p>
          <a:p>
            <a:pPr indent="0"/>
            <a:endParaRPr lang="en-GB" sz="1400" dirty="0" smtClean="0"/>
          </a:p>
          <a:p>
            <a:pPr marL="285750" lvl="1" indent="-285750">
              <a:buFont typeface="Arial" panose="020B0604020202020204" pitchFamily="34" charset="0"/>
              <a:buChar char="•"/>
            </a:pPr>
            <a:r>
              <a:rPr lang="en-GB" sz="1400" dirty="0" smtClean="0"/>
              <a:t>There are packages available that contain functions that perform tasks in a range of fields, such as database manipulation, machine learning, finance, and network analysis, to name a few. </a:t>
            </a:r>
          </a:p>
          <a:p>
            <a:pPr indent="0"/>
            <a:endParaRPr lang="en-GB" sz="1400" dirty="0"/>
          </a:p>
          <a:p>
            <a:pPr marL="285750" lvl="1" indent="-285750">
              <a:buFont typeface="Arial" panose="020B0604020202020204" pitchFamily="34" charset="0"/>
              <a:buChar char="•"/>
            </a:pPr>
            <a:r>
              <a:rPr lang="en-GB" sz="1400" dirty="0" smtClean="0"/>
              <a:t>We will demonstrate how to install and use contributed packages with </a:t>
            </a:r>
            <a:r>
              <a:rPr lang="en-GB" sz="1400" b="1" i="1" dirty="0" smtClean="0">
                <a:solidFill>
                  <a:schemeClr val="accent4">
                    <a:lumMod val="75000"/>
                  </a:schemeClr>
                </a:solidFill>
              </a:rPr>
              <a:t>an example in network analysis</a:t>
            </a:r>
            <a:r>
              <a:rPr lang="en-GB" sz="1400" dirty="0" smtClean="0"/>
              <a:t>.</a:t>
            </a:r>
          </a:p>
          <a:p>
            <a:pPr indent="0"/>
            <a:endParaRPr lang="en-GB" sz="1400" dirty="0" smtClean="0"/>
          </a:p>
          <a:p>
            <a:pPr marL="11430" indent="-285750">
              <a:buFont typeface="Arial" panose="020B0604020202020204" pitchFamily="34" charset="0"/>
              <a:buChar char="•"/>
            </a:pPr>
            <a:r>
              <a:rPr lang="en-GB" sz="1400" dirty="0" smtClean="0"/>
              <a:t>Note that you will need to be </a:t>
            </a:r>
            <a:r>
              <a:rPr lang="en-GB" sz="1400" b="1" i="1" dirty="0" smtClean="0">
                <a:solidFill>
                  <a:schemeClr val="accent5"/>
                </a:solidFill>
              </a:rPr>
              <a:t>connected to the Internet</a:t>
            </a:r>
            <a:r>
              <a:rPr lang="en-GB" sz="1400" dirty="0" smtClean="0"/>
              <a:t> to download R packages.</a:t>
            </a:r>
          </a:p>
          <a:p>
            <a:endParaRPr lang="en-GB" sz="1600" dirty="0" smtClean="0"/>
          </a:p>
          <a:p>
            <a:endParaRPr lang="en-GB" sz="1600" dirty="0" smtClean="0"/>
          </a:p>
        </p:txBody>
      </p:sp>
      <p:sp>
        <p:nvSpPr>
          <p:cNvPr id="10" name="Title 1"/>
          <p:cNvSpPr>
            <a:spLocks noGrp="1"/>
          </p:cNvSpPr>
          <p:nvPr>
            <p:ph type="title"/>
          </p:nvPr>
        </p:nvSpPr>
        <p:spPr>
          <a:xfrm>
            <a:off x="502465" y="692697"/>
            <a:ext cx="8077200" cy="432048"/>
          </a:xfrm>
        </p:spPr>
        <p:txBody>
          <a:bodyPr/>
          <a:lstStyle/>
          <a:p>
            <a:r>
              <a:rPr lang="en-GB" dirty="0" smtClean="0"/>
              <a:t>Loading and using contributed packages</a:t>
            </a:r>
            <a:endParaRPr lang="en-GB" dirty="0"/>
          </a:p>
        </p:txBody>
      </p:sp>
    </p:spTree>
    <p:extLst>
      <p:ext uri="{BB962C8B-B14F-4D97-AF65-F5344CB8AC3E}">
        <p14:creationId xmlns:p14="http://schemas.microsoft.com/office/powerpoint/2010/main" val="157034103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3"/>
          </p:nvPr>
        </p:nvSpPr>
        <p:spPr/>
        <p:txBody>
          <a:bodyPr/>
          <a:lstStyle/>
          <a:p>
            <a:r>
              <a:rPr lang="en-GB" smtClean="0"/>
              <a:t>R Training - Basic</a:t>
            </a:r>
            <a:endParaRPr lang="en-GB" dirty="0"/>
          </a:p>
        </p:txBody>
      </p:sp>
      <p:sp>
        <p:nvSpPr>
          <p:cNvPr id="12" name="Content Placeholder 2"/>
          <p:cNvSpPr>
            <a:spLocks noGrp="1"/>
          </p:cNvSpPr>
          <p:nvPr>
            <p:ph sz="quarter" idx="15"/>
          </p:nvPr>
        </p:nvSpPr>
        <p:spPr>
          <a:xfrm>
            <a:off x="560565" y="1412776"/>
            <a:ext cx="8077200" cy="5541581"/>
          </a:xfrm>
        </p:spPr>
        <p:txBody>
          <a:bodyPr/>
          <a:lstStyle/>
          <a:p>
            <a:pPr marL="285750" lvl="1" indent="-285750">
              <a:buFont typeface="Arial" panose="020B0604020202020204" pitchFamily="34" charset="0"/>
              <a:buChar char="•"/>
            </a:pPr>
            <a:r>
              <a:rPr lang="en-GB" sz="1400" b="1" i="1" dirty="0"/>
              <a:t>Run</a:t>
            </a:r>
            <a:r>
              <a:rPr lang="en-GB" sz="1400" dirty="0"/>
              <a:t> the below command in your Console. It will download the package </a:t>
            </a:r>
            <a:r>
              <a:rPr lang="en-GB" sz="1400" dirty="0" err="1">
                <a:solidFill>
                  <a:srgbClr val="0000FF"/>
                </a:solidFill>
                <a:latin typeface="Consolas" panose="020B0609020204030204" pitchFamily="49" charset="0"/>
                <a:cs typeface="Consolas" panose="020B0609020204030204" pitchFamily="49" charset="0"/>
              </a:rPr>
              <a:t>igraph</a:t>
            </a:r>
            <a:r>
              <a:rPr lang="en-GB" sz="1400" dirty="0"/>
              <a:t> from the Internet and store it locally on your Computer:</a:t>
            </a:r>
          </a:p>
          <a:p>
            <a:pPr lvl="4"/>
            <a:r>
              <a:rPr lang="en-GB" sz="1400" dirty="0" err="1" smtClean="0">
                <a:solidFill>
                  <a:srgbClr val="0000FF"/>
                </a:solidFill>
                <a:latin typeface="Consolas" panose="020B0609020204030204" pitchFamily="49" charset="0"/>
                <a:cs typeface="Consolas" panose="020B0609020204030204" pitchFamily="49" charset="0"/>
              </a:rPr>
              <a:t>install.packages</a:t>
            </a:r>
            <a:r>
              <a:rPr lang="en-GB" sz="1400" dirty="0" smtClean="0">
                <a:solidFill>
                  <a:srgbClr val="0000FF"/>
                </a:solidFill>
                <a:latin typeface="Consolas" panose="020B0609020204030204" pitchFamily="49" charset="0"/>
                <a:cs typeface="Consolas" panose="020B0609020204030204" pitchFamily="49" charset="0"/>
              </a:rPr>
              <a:t>(“</a:t>
            </a:r>
            <a:r>
              <a:rPr lang="en-GB" sz="1400" dirty="0" err="1" smtClean="0">
                <a:solidFill>
                  <a:srgbClr val="0000FF"/>
                </a:solidFill>
                <a:latin typeface="Consolas" panose="020B0609020204030204" pitchFamily="49" charset="0"/>
                <a:cs typeface="Consolas" panose="020B0609020204030204" pitchFamily="49" charset="0"/>
              </a:rPr>
              <a:t>igraph</a:t>
            </a:r>
            <a:r>
              <a:rPr lang="en-GB" sz="1400" dirty="0" smtClean="0">
                <a:solidFill>
                  <a:srgbClr val="0000FF"/>
                </a:solidFill>
                <a:latin typeface="Consolas" panose="020B0609020204030204" pitchFamily="49" charset="0"/>
                <a:cs typeface="Consolas" panose="020B0609020204030204" pitchFamily="49" charset="0"/>
              </a:rPr>
              <a:t>”)</a:t>
            </a:r>
            <a:endParaRPr lang="en-GB" sz="1400" dirty="0">
              <a:solidFill>
                <a:srgbClr val="0000FF"/>
              </a:solidFill>
              <a:latin typeface="Consolas" panose="020B0609020204030204" pitchFamily="49" charset="0"/>
              <a:cs typeface="Consolas" panose="020B0609020204030204" pitchFamily="49" charset="0"/>
            </a:endParaRPr>
          </a:p>
          <a:p>
            <a:pPr marL="11430" indent="-285750">
              <a:buFont typeface="Arial" panose="020B0604020202020204" pitchFamily="34" charset="0"/>
              <a:buChar char="•"/>
            </a:pPr>
            <a:endParaRPr lang="en-GB" sz="1400" dirty="0" smtClean="0"/>
          </a:p>
          <a:p>
            <a:pPr marL="11430" indent="-285750">
              <a:buFont typeface="Arial" panose="020B0604020202020204" pitchFamily="34" charset="0"/>
              <a:buChar char="•"/>
            </a:pPr>
            <a:r>
              <a:rPr lang="en-GB" sz="1400" b="1" i="1" dirty="0" smtClean="0"/>
              <a:t>Open</a:t>
            </a:r>
            <a:r>
              <a:rPr lang="en-GB" sz="1400" dirty="0" smtClean="0"/>
              <a:t> </a:t>
            </a:r>
            <a:r>
              <a:rPr lang="en-GB" sz="1400" dirty="0"/>
              <a:t>a new R script by clicking the following icon in the top left of your screen:</a:t>
            </a:r>
          </a:p>
          <a:p>
            <a:pPr indent="0"/>
            <a:r>
              <a:rPr lang="en-GB" sz="1400" dirty="0" smtClean="0"/>
              <a:t/>
            </a:r>
            <a:br>
              <a:rPr lang="en-GB" sz="1400" dirty="0" smtClean="0"/>
            </a:br>
            <a:endParaRPr lang="en-GB" sz="1400" dirty="0" smtClean="0"/>
          </a:p>
          <a:p>
            <a:pPr indent="0"/>
            <a:endParaRPr lang="en-GB" sz="1400" dirty="0"/>
          </a:p>
          <a:p>
            <a:pPr marL="285750" lvl="1" indent="-285750">
              <a:buFont typeface="Arial" panose="020B0604020202020204" pitchFamily="34" charset="0"/>
              <a:buChar char="•"/>
            </a:pPr>
            <a:r>
              <a:rPr lang="en-GB" sz="1400" dirty="0"/>
              <a:t>We are going to build a small script to </a:t>
            </a:r>
            <a:r>
              <a:rPr lang="en-GB" sz="1400" dirty="0" smtClean="0"/>
              <a:t>introduce and explore the </a:t>
            </a:r>
            <a:r>
              <a:rPr lang="en-GB" sz="1400" dirty="0" err="1">
                <a:solidFill>
                  <a:srgbClr val="0000FF"/>
                </a:solidFill>
                <a:latin typeface="Consolas" panose="020B0609020204030204" pitchFamily="49" charset="0"/>
                <a:cs typeface="Consolas" panose="020B0609020204030204" pitchFamily="49" charset="0"/>
              </a:rPr>
              <a:t>igraph</a:t>
            </a:r>
            <a:r>
              <a:rPr lang="en-GB" sz="1400" dirty="0"/>
              <a:t> package.</a:t>
            </a:r>
          </a:p>
          <a:p>
            <a:pPr indent="0"/>
            <a:endParaRPr lang="en-GB" sz="1400" dirty="0" smtClean="0"/>
          </a:p>
          <a:p>
            <a:endParaRPr lang="en-GB" sz="1400" dirty="0" smtClean="0"/>
          </a:p>
        </p:txBody>
      </p:sp>
      <p:pic>
        <p:nvPicPr>
          <p:cNvPr id="10" name="Picture 9"/>
          <p:cNvPicPr>
            <a:picLocks noChangeAspect="1"/>
          </p:cNvPicPr>
          <p:nvPr/>
        </p:nvPicPr>
        <p:blipFill rotWithShape="1">
          <a:blip r:embed="rId3"/>
          <a:srcRect l="50609" t="5964" r="47565" b="91999"/>
          <a:stretch/>
        </p:blipFill>
        <p:spPr>
          <a:xfrm>
            <a:off x="3347864" y="2988380"/>
            <a:ext cx="1021934" cy="641213"/>
          </a:xfrm>
          <a:prstGeom prst="rect">
            <a:avLst/>
          </a:prstGeom>
          <a:ln>
            <a:solidFill>
              <a:schemeClr val="tx1"/>
            </a:solidFill>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632" y="4005063"/>
            <a:ext cx="2322909" cy="2209809"/>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23187" y="3933056"/>
            <a:ext cx="2314158" cy="2391543"/>
          </a:xfrm>
          <a:prstGeom prst="rect">
            <a:avLst/>
          </a:prstGeom>
        </p:spPr>
      </p:pic>
      <p:sp>
        <p:nvSpPr>
          <p:cNvPr id="11" name="Title 1"/>
          <p:cNvSpPr>
            <a:spLocks noGrp="1"/>
          </p:cNvSpPr>
          <p:nvPr>
            <p:ph type="title"/>
          </p:nvPr>
        </p:nvSpPr>
        <p:spPr>
          <a:xfrm>
            <a:off x="502465" y="692697"/>
            <a:ext cx="8077200" cy="432048"/>
          </a:xfrm>
        </p:spPr>
        <p:txBody>
          <a:bodyPr/>
          <a:lstStyle/>
          <a:p>
            <a:r>
              <a:rPr lang="en-GB" dirty="0" smtClean="0"/>
              <a:t>Loading and using contributed packages</a:t>
            </a:r>
            <a:endParaRPr lang="en-GB" dirty="0"/>
          </a:p>
        </p:txBody>
      </p:sp>
    </p:spTree>
    <p:extLst>
      <p:ext uri="{BB962C8B-B14F-4D97-AF65-F5344CB8AC3E}">
        <p14:creationId xmlns:p14="http://schemas.microsoft.com/office/powerpoint/2010/main" val="297284686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3"/>
          </p:nvPr>
        </p:nvSpPr>
        <p:spPr/>
        <p:txBody>
          <a:bodyPr/>
          <a:lstStyle/>
          <a:p>
            <a:r>
              <a:rPr lang="en-GB" smtClean="0"/>
              <a:t>R Training - Basic</a:t>
            </a:r>
            <a:endParaRPr lang="en-GB" dirty="0"/>
          </a:p>
        </p:txBody>
      </p:sp>
      <p:sp>
        <p:nvSpPr>
          <p:cNvPr id="12" name="Content Placeholder 2"/>
          <p:cNvSpPr>
            <a:spLocks noGrp="1"/>
          </p:cNvSpPr>
          <p:nvPr>
            <p:ph sz="quarter" idx="15"/>
          </p:nvPr>
        </p:nvSpPr>
        <p:spPr>
          <a:xfrm>
            <a:off x="490755" y="1341866"/>
            <a:ext cx="8077200" cy="5541581"/>
          </a:xfrm>
        </p:spPr>
        <p:txBody>
          <a:bodyPr/>
          <a:lstStyle/>
          <a:p>
            <a:pPr marL="285750" lvl="1" indent="-285750">
              <a:buFont typeface="Arial" panose="020B0604020202020204" pitchFamily="34" charset="0"/>
              <a:buChar char="•"/>
            </a:pPr>
            <a:r>
              <a:rPr lang="en-GB" sz="1400" dirty="0"/>
              <a:t>To </a:t>
            </a:r>
            <a:r>
              <a:rPr lang="en-GB" sz="1400" b="1" i="1" dirty="0"/>
              <a:t>activate</a:t>
            </a:r>
            <a:r>
              <a:rPr lang="en-GB" sz="1400" dirty="0"/>
              <a:t> the </a:t>
            </a:r>
            <a:r>
              <a:rPr lang="en-GB" sz="1400" dirty="0" err="1">
                <a:solidFill>
                  <a:srgbClr val="0000FF"/>
                </a:solidFill>
                <a:latin typeface="Consolas" panose="020B0609020204030204" pitchFamily="49" charset="0"/>
                <a:cs typeface="Consolas" panose="020B0609020204030204" pitchFamily="49" charset="0"/>
              </a:rPr>
              <a:t>igraph</a:t>
            </a:r>
            <a:r>
              <a:rPr lang="en-GB" sz="1400" dirty="0"/>
              <a:t> package in your version of R, type the following into your script, and </a:t>
            </a:r>
            <a:r>
              <a:rPr lang="en-GB" sz="1400" b="1" i="1" dirty="0"/>
              <a:t>run the script</a:t>
            </a:r>
            <a:r>
              <a:rPr lang="en-GB" sz="1400" dirty="0"/>
              <a:t> by pressing </a:t>
            </a:r>
            <a:r>
              <a:rPr lang="en-GB" sz="1400" dirty="0" err="1"/>
              <a:t>Control+A</a:t>
            </a:r>
            <a:r>
              <a:rPr lang="en-GB" sz="1400" dirty="0"/>
              <a:t> followed by </a:t>
            </a:r>
            <a:r>
              <a:rPr lang="en-GB" sz="1400" dirty="0" err="1"/>
              <a:t>Control+Enter</a:t>
            </a:r>
            <a:r>
              <a:rPr lang="en-GB" sz="1400" dirty="0"/>
              <a:t>:</a:t>
            </a:r>
          </a:p>
          <a:p>
            <a:endParaRPr lang="en-GB" sz="1400" dirty="0" smtClean="0"/>
          </a:p>
        </p:txBody>
      </p:sp>
      <p:pic>
        <p:nvPicPr>
          <p:cNvPr id="15" name="Picture 14"/>
          <p:cNvPicPr>
            <a:picLocks noChangeAspect="1"/>
          </p:cNvPicPr>
          <p:nvPr/>
        </p:nvPicPr>
        <p:blipFill rotWithShape="1">
          <a:blip r:embed="rId3"/>
          <a:srcRect l="427" t="8116" r="67325" b="80663"/>
          <a:stretch/>
        </p:blipFill>
        <p:spPr>
          <a:xfrm>
            <a:off x="533400" y="2276872"/>
            <a:ext cx="7386000" cy="1445659"/>
          </a:xfrm>
          <a:prstGeom prst="rect">
            <a:avLst/>
          </a:prstGeom>
          <a:ln>
            <a:solidFill>
              <a:schemeClr val="tx1"/>
            </a:solidFill>
          </a:ln>
        </p:spPr>
      </p:pic>
      <p:sp>
        <p:nvSpPr>
          <p:cNvPr id="10" name="Title 1"/>
          <p:cNvSpPr>
            <a:spLocks noGrp="1"/>
          </p:cNvSpPr>
          <p:nvPr>
            <p:ph type="title"/>
          </p:nvPr>
        </p:nvSpPr>
        <p:spPr>
          <a:xfrm>
            <a:off x="502465" y="692697"/>
            <a:ext cx="8077200" cy="432048"/>
          </a:xfrm>
        </p:spPr>
        <p:txBody>
          <a:bodyPr/>
          <a:lstStyle/>
          <a:p>
            <a:r>
              <a:rPr lang="en-GB" dirty="0" smtClean="0"/>
              <a:t>Loading and using contributed packages</a:t>
            </a:r>
            <a:endParaRPr lang="en-GB" dirty="0"/>
          </a:p>
        </p:txBody>
      </p:sp>
    </p:spTree>
    <p:extLst>
      <p:ext uri="{BB962C8B-B14F-4D97-AF65-F5344CB8AC3E}">
        <p14:creationId xmlns:p14="http://schemas.microsoft.com/office/powerpoint/2010/main" val="321758116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3"/>
          </p:nvPr>
        </p:nvSpPr>
        <p:spPr/>
        <p:txBody>
          <a:bodyPr/>
          <a:lstStyle/>
          <a:p>
            <a:r>
              <a:rPr lang="en-GB" smtClean="0"/>
              <a:t>R Training - Basic</a:t>
            </a:r>
            <a:endParaRPr lang="en-GB" dirty="0"/>
          </a:p>
        </p:txBody>
      </p:sp>
      <p:sp>
        <p:nvSpPr>
          <p:cNvPr id="12" name="Content Placeholder 2"/>
          <p:cNvSpPr>
            <a:spLocks noGrp="1"/>
          </p:cNvSpPr>
          <p:nvPr>
            <p:ph sz="quarter" idx="15"/>
          </p:nvPr>
        </p:nvSpPr>
        <p:spPr>
          <a:xfrm>
            <a:off x="485751" y="1484784"/>
            <a:ext cx="8077200" cy="5541581"/>
          </a:xfrm>
        </p:spPr>
        <p:txBody>
          <a:bodyPr/>
          <a:lstStyle/>
          <a:p>
            <a:pPr marL="285750" lvl="1" indent="-285750">
              <a:buFont typeface="Arial" panose="020B0604020202020204" pitchFamily="34" charset="0"/>
              <a:buChar char="•"/>
            </a:pPr>
            <a:r>
              <a:rPr lang="en-GB" sz="1400" b="1" i="1" dirty="0" smtClean="0"/>
              <a:t>Add the following </a:t>
            </a:r>
            <a:r>
              <a:rPr lang="en-GB" sz="1400" dirty="0" smtClean="0"/>
              <a:t>to your script (lines 6-11). Then </a:t>
            </a:r>
            <a:r>
              <a:rPr lang="en-GB" sz="1400" b="1" i="1" dirty="0" smtClean="0"/>
              <a:t>execute</a:t>
            </a:r>
            <a:r>
              <a:rPr lang="en-GB" sz="1400" dirty="0" smtClean="0"/>
              <a:t> the whole script (</a:t>
            </a:r>
            <a:r>
              <a:rPr lang="en-GB" sz="1400" dirty="0" err="1" smtClean="0"/>
              <a:t>Control+A</a:t>
            </a:r>
            <a:r>
              <a:rPr lang="en-GB" sz="1400" dirty="0" smtClean="0"/>
              <a:t> followed by </a:t>
            </a:r>
            <a:r>
              <a:rPr lang="en-GB" sz="1400" dirty="0" err="1" smtClean="0"/>
              <a:t>Control+Enter</a:t>
            </a:r>
            <a:r>
              <a:rPr lang="en-GB" sz="1400" dirty="0" smtClean="0"/>
              <a:t>).</a:t>
            </a:r>
          </a:p>
          <a:p>
            <a:endParaRPr lang="en-GB" sz="1400" dirty="0" smtClean="0"/>
          </a:p>
        </p:txBody>
      </p:sp>
      <p:pic>
        <p:nvPicPr>
          <p:cNvPr id="13" name="Picture 12"/>
          <p:cNvPicPr>
            <a:picLocks noChangeAspect="1"/>
          </p:cNvPicPr>
          <p:nvPr/>
        </p:nvPicPr>
        <p:blipFill rotWithShape="1">
          <a:blip r:embed="rId3"/>
          <a:srcRect l="427" t="8116" r="67325" b="71693"/>
          <a:stretch/>
        </p:blipFill>
        <p:spPr>
          <a:xfrm>
            <a:off x="546010" y="2422711"/>
            <a:ext cx="7386000" cy="2601259"/>
          </a:xfrm>
          <a:prstGeom prst="rect">
            <a:avLst/>
          </a:prstGeom>
          <a:ln>
            <a:solidFill>
              <a:schemeClr val="tx1"/>
            </a:solidFill>
          </a:ln>
        </p:spPr>
      </p:pic>
      <p:sp>
        <p:nvSpPr>
          <p:cNvPr id="10" name="Title 1"/>
          <p:cNvSpPr>
            <a:spLocks noGrp="1"/>
          </p:cNvSpPr>
          <p:nvPr>
            <p:ph type="title"/>
          </p:nvPr>
        </p:nvSpPr>
        <p:spPr>
          <a:xfrm>
            <a:off x="502465" y="692697"/>
            <a:ext cx="8077200" cy="432048"/>
          </a:xfrm>
        </p:spPr>
        <p:txBody>
          <a:bodyPr/>
          <a:lstStyle/>
          <a:p>
            <a:r>
              <a:rPr lang="en-GB" dirty="0" smtClean="0"/>
              <a:t>Loading and using contributed packages</a:t>
            </a:r>
            <a:endParaRPr lang="en-GB" dirty="0"/>
          </a:p>
        </p:txBody>
      </p:sp>
    </p:spTree>
    <p:extLst>
      <p:ext uri="{BB962C8B-B14F-4D97-AF65-F5344CB8AC3E}">
        <p14:creationId xmlns:p14="http://schemas.microsoft.com/office/powerpoint/2010/main" val="406642400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3"/>
          </p:nvPr>
        </p:nvSpPr>
        <p:spPr/>
        <p:txBody>
          <a:bodyPr/>
          <a:lstStyle/>
          <a:p>
            <a:r>
              <a:rPr lang="en-GB" smtClean="0"/>
              <a:t>R Training - Basic</a:t>
            </a:r>
            <a:endParaRPr lang="en-GB" dirty="0"/>
          </a:p>
        </p:txBody>
      </p:sp>
      <p:sp>
        <p:nvSpPr>
          <p:cNvPr id="12" name="Content Placeholder 2"/>
          <p:cNvSpPr>
            <a:spLocks noGrp="1"/>
          </p:cNvSpPr>
          <p:nvPr>
            <p:ph sz="quarter" idx="15"/>
          </p:nvPr>
        </p:nvSpPr>
        <p:spPr>
          <a:xfrm>
            <a:off x="536120" y="4537127"/>
            <a:ext cx="5332024" cy="615310"/>
          </a:xfrm>
        </p:spPr>
        <p:txBody>
          <a:bodyPr/>
          <a:lstStyle/>
          <a:p>
            <a:pPr marL="285750" lvl="1" indent="-285750">
              <a:buFont typeface="Arial" panose="020B0604020202020204" pitchFamily="34" charset="0"/>
              <a:buChar char="•"/>
            </a:pPr>
            <a:r>
              <a:rPr lang="en-GB" sz="1400" dirty="0"/>
              <a:t>You will see a </a:t>
            </a:r>
            <a:r>
              <a:rPr lang="en-GB" sz="1400" b="1" i="1" dirty="0"/>
              <a:t>plot</a:t>
            </a:r>
            <a:r>
              <a:rPr lang="en-GB" sz="1400" dirty="0"/>
              <a:t> come up in the </a:t>
            </a:r>
            <a:r>
              <a:rPr lang="en-GB" sz="1400" i="1" dirty="0"/>
              <a:t>Plots</a:t>
            </a:r>
            <a:r>
              <a:rPr lang="en-GB" sz="1400" dirty="0"/>
              <a:t> tab, showing a </a:t>
            </a:r>
            <a:r>
              <a:rPr lang="en-GB" sz="1400" b="1" i="1" dirty="0"/>
              <a:t>network</a:t>
            </a:r>
            <a:r>
              <a:rPr lang="en-GB" sz="1400" dirty="0"/>
              <a:t> with 10 nodes (or </a:t>
            </a:r>
            <a:r>
              <a:rPr lang="en-GB" sz="1400" i="1" dirty="0"/>
              <a:t>vertices</a:t>
            </a:r>
            <a:r>
              <a:rPr lang="en-GB" sz="1400" dirty="0"/>
              <a:t>) and with a number of connections (or </a:t>
            </a:r>
            <a:r>
              <a:rPr lang="en-GB" sz="1400" i="1" dirty="0"/>
              <a:t>edges</a:t>
            </a:r>
            <a:r>
              <a:rPr lang="en-GB" sz="1400" dirty="0"/>
              <a:t>) between them, similar to the example </a:t>
            </a:r>
            <a:r>
              <a:rPr lang="en-GB" sz="1400" dirty="0" smtClean="0"/>
              <a:t>at the bottom.</a:t>
            </a:r>
            <a:endParaRPr lang="en-GB" sz="1400" dirty="0"/>
          </a:p>
          <a:p>
            <a:endParaRPr lang="en-GB" sz="1400" dirty="0" smtClean="0"/>
          </a:p>
        </p:txBody>
      </p:sp>
      <p:pic>
        <p:nvPicPr>
          <p:cNvPr id="11" name="Picture 10"/>
          <p:cNvPicPr>
            <a:picLocks noChangeAspect="1"/>
          </p:cNvPicPr>
          <p:nvPr/>
        </p:nvPicPr>
        <p:blipFill rotWithShape="1">
          <a:blip r:embed="rId3"/>
          <a:srcRect l="42519" t="33201" r="40943" b="39500"/>
          <a:stretch/>
        </p:blipFill>
        <p:spPr>
          <a:xfrm>
            <a:off x="6084168" y="4077072"/>
            <a:ext cx="2266984" cy="2105057"/>
          </a:xfrm>
          <a:prstGeom prst="rect">
            <a:avLst/>
          </a:prstGeom>
          <a:ln w="19050">
            <a:solidFill>
              <a:schemeClr val="tx1"/>
            </a:solidFill>
          </a:ln>
        </p:spPr>
      </p:pic>
      <p:pic>
        <p:nvPicPr>
          <p:cNvPr id="13" name="Picture 12"/>
          <p:cNvPicPr>
            <a:picLocks noChangeAspect="1"/>
          </p:cNvPicPr>
          <p:nvPr/>
        </p:nvPicPr>
        <p:blipFill rotWithShape="1">
          <a:blip r:embed="rId4"/>
          <a:srcRect l="427" t="8116" r="67325" b="71693"/>
          <a:stretch/>
        </p:blipFill>
        <p:spPr>
          <a:xfrm>
            <a:off x="755576" y="1540799"/>
            <a:ext cx="6768752" cy="2383872"/>
          </a:xfrm>
          <a:prstGeom prst="rect">
            <a:avLst/>
          </a:prstGeom>
          <a:ln>
            <a:solidFill>
              <a:schemeClr val="tx1"/>
            </a:solidFill>
          </a:ln>
        </p:spPr>
      </p:pic>
      <p:sp>
        <p:nvSpPr>
          <p:cNvPr id="10" name="Title 1"/>
          <p:cNvSpPr>
            <a:spLocks noGrp="1"/>
          </p:cNvSpPr>
          <p:nvPr>
            <p:ph type="title"/>
          </p:nvPr>
        </p:nvSpPr>
        <p:spPr>
          <a:xfrm>
            <a:off x="502465" y="692697"/>
            <a:ext cx="8077200" cy="432048"/>
          </a:xfrm>
        </p:spPr>
        <p:txBody>
          <a:bodyPr/>
          <a:lstStyle/>
          <a:p>
            <a:r>
              <a:rPr lang="en-GB" dirty="0" smtClean="0"/>
              <a:t>Loading and using contributed packages</a:t>
            </a:r>
            <a:endParaRPr lang="en-GB" dirty="0"/>
          </a:p>
        </p:txBody>
      </p:sp>
    </p:spTree>
    <p:extLst>
      <p:ext uri="{BB962C8B-B14F-4D97-AF65-F5344CB8AC3E}">
        <p14:creationId xmlns:p14="http://schemas.microsoft.com/office/powerpoint/2010/main" val="44006383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3"/>
          </p:nvPr>
        </p:nvSpPr>
        <p:spPr/>
        <p:txBody>
          <a:bodyPr/>
          <a:lstStyle/>
          <a:p>
            <a:r>
              <a:rPr lang="en-GB" smtClean="0"/>
              <a:t>R Training - Basic</a:t>
            </a:r>
            <a:endParaRPr lang="en-GB" dirty="0"/>
          </a:p>
        </p:txBody>
      </p:sp>
      <p:sp>
        <p:nvSpPr>
          <p:cNvPr id="12" name="Content Placeholder 2"/>
          <p:cNvSpPr>
            <a:spLocks noGrp="1"/>
          </p:cNvSpPr>
          <p:nvPr>
            <p:ph sz="quarter" idx="15"/>
          </p:nvPr>
        </p:nvSpPr>
        <p:spPr>
          <a:xfrm>
            <a:off x="536120" y="4537127"/>
            <a:ext cx="5332024" cy="615310"/>
          </a:xfrm>
        </p:spPr>
        <p:txBody>
          <a:bodyPr/>
          <a:lstStyle/>
          <a:p>
            <a:pPr marL="285750" lvl="1" indent="-285750">
              <a:buFont typeface="Arial" panose="020B0604020202020204" pitchFamily="34" charset="0"/>
              <a:buChar char="•"/>
            </a:pPr>
            <a:r>
              <a:rPr lang="en-GB" sz="1400" dirty="0"/>
              <a:t>So we can use R together with the </a:t>
            </a:r>
            <a:r>
              <a:rPr lang="en-GB" sz="1400" dirty="0" err="1">
                <a:solidFill>
                  <a:srgbClr val="0000FF"/>
                </a:solidFill>
                <a:latin typeface="Consolas" panose="020B0609020204030204" pitchFamily="49" charset="0"/>
                <a:cs typeface="Consolas" panose="020B0609020204030204" pitchFamily="49" charset="0"/>
              </a:rPr>
              <a:t>igraph</a:t>
            </a:r>
            <a:r>
              <a:rPr lang="en-GB" sz="1400" dirty="0"/>
              <a:t> package to </a:t>
            </a:r>
            <a:r>
              <a:rPr lang="en-GB" sz="1400" b="1" i="1" dirty="0"/>
              <a:t>model any kind of network</a:t>
            </a:r>
            <a:r>
              <a:rPr lang="en-GB" sz="1400" dirty="0"/>
              <a:t>, with applications in areas such as social media.</a:t>
            </a:r>
          </a:p>
          <a:p>
            <a:endParaRPr lang="en-GB" sz="1400" dirty="0" smtClean="0"/>
          </a:p>
        </p:txBody>
      </p:sp>
      <p:pic>
        <p:nvPicPr>
          <p:cNvPr id="11" name="Picture 10"/>
          <p:cNvPicPr>
            <a:picLocks noChangeAspect="1"/>
          </p:cNvPicPr>
          <p:nvPr/>
        </p:nvPicPr>
        <p:blipFill rotWithShape="1">
          <a:blip r:embed="rId3"/>
          <a:srcRect l="42519" t="33201" r="40943" b="39500"/>
          <a:stretch/>
        </p:blipFill>
        <p:spPr>
          <a:xfrm>
            <a:off x="6084168" y="4077072"/>
            <a:ext cx="2266984" cy="2105057"/>
          </a:xfrm>
          <a:prstGeom prst="rect">
            <a:avLst/>
          </a:prstGeom>
          <a:ln w="19050">
            <a:solidFill>
              <a:schemeClr val="tx1"/>
            </a:solidFill>
          </a:ln>
        </p:spPr>
      </p:pic>
      <p:pic>
        <p:nvPicPr>
          <p:cNvPr id="13" name="Picture 12"/>
          <p:cNvPicPr>
            <a:picLocks noChangeAspect="1"/>
          </p:cNvPicPr>
          <p:nvPr/>
        </p:nvPicPr>
        <p:blipFill rotWithShape="1">
          <a:blip r:embed="rId4"/>
          <a:srcRect l="427" t="8116" r="67325" b="71693"/>
          <a:stretch/>
        </p:blipFill>
        <p:spPr>
          <a:xfrm>
            <a:off x="755576" y="1540799"/>
            <a:ext cx="6768752" cy="2383872"/>
          </a:xfrm>
          <a:prstGeom prst="rect">
            <a:avLst/>
          </a:prstGeom>
          <a:ln>
            <a:solidFill>
              <a:schemeClr val="tx1"/>
            </a:solidFill>
          </a:ln>
        </p:spPr>
      </p:pic>
      <p:sp>
        <p:nvSpPr>
          <p:cNvPr id="10" name="Title 1"/>
          <p:cNvSpPr>
            <a:spLocks noGrp="1"/>
          </p:cNvSpPr>
          <p:nvPr>
            <p:ph type="title"/>
          </p:nvPr>
        </p:nvSpPr>
        <p:spPr>
          <a:xfrm>
            <a:off x="502465" y="692697"/>
            <a:ext cx="8077200" cy="432048"/>
          </a:xfrm>
        </p:spPr>
        <p:txBody>
          <a:bodyPr/>
          <a:lstStyle/>
          <a:p>
            <a:r>
              <a:rPr lang="en-GB" dirty="0" smtClean="0"/>
              <a:t>Loading and using contributed packages</a:t>
            </a:r>
            <a:endParaRPr lang="en-GB" dirty="0"/>
          </a:p>
        </p:txBody>
      </p:sp>
    </p:spTree>
    <p:extLst>
      <p:ext uri="{BB962C8B-B14F-4D97-AF65-F5344CB8AC3E}">
        <p14:creationId xmlns:p14="http://schemas.microsoft.com/office/powerpoint/2010/main" val="222557238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3"/>
          </p:nvPr>
        </p:nvSpPr>
        <p:spPr/>
        <p:txBody>
          <a:bodyPr/>
          <a:lstStyle/>
          <a:p>
            <a:r>
              <a:rPr lang="en-GB" smtClean="0"/>
              <a:t>R Training - Basic</a:t>
            </a:r>
            <a:endParaRPr lang="en-GB" dirty="0"/>
          </a:p>
        </p:txBody>
      </p:sp>
      <p:sp>
        <p:nvSpPr>
          <p:cNvPr id="12" name="Content Placeholder 2"/>
          <p:cNvSpPr>
            <a:spLocks noGrp="1"/>
          </p:cNvSpPr>
          <p:nvPr>
            <p:ph sz="quarter" idx="15"/>
          </p:nvPr>
        </p:nvSpPr>
        <p:spPr>
          <a:xfrm>
            <a:off x="536120" y="4537127"/>
            <a:ext cx="5332024" cy="615310"/>
          </a:xfrm>
        </p:spPr>
        <p:txBody>
          <a:bodyPr/>
          <a:lstStyle/>
          <a:p>
            <a:pPr marL="285750" lvl="1" indent="-285750">
              <a:buFont typeface="Arial" panose="020B0604020202020204" pitchFamily="34" charset="0"/>
              <a:buChar char="•"/>
            </a:pPr>
            <a:r>
              <a:rPr lang="en-GB" sz="1400" dirty="0"/>
              <a:t>The </a:t>
            </a:r>
            <a:r>
              <a:rPr lang="en-GB" sz="1400" dirty="0" err="1">
                <a:solidFill>
                  <a:srgbClr val="0000FF"/>
                </a:solidFill>
                <a:latin typeface="Consolas" panose="020B0609020204030204" pitchFamily="49" charset="0"/>
                <a:cs typeface="Consolas" panose="020B0609020204030204" pitchFamily="49" charset="0"/>
              </a:rPr>
              <a:t>igraph</a:t>
            </a:r>
            <a:r>
              <a:rPr lang="en-GB" sz="1400" dirty="0"/>
              <a:t> package comes with a number of tools and functions to </a:t>
            </a:r>
            <a:r>
              <a:rPr lang="en-GB" sz="1400" b="1" i="1" dirty="0"/>
              <a:t>analyse such networks</a:t>
            </a:r>
            <a:r>
              <a:rPr lang="en-GB" sz="1400" dirty="0"/>
              <a:t>.</a:t>
            </a:r>
          </a:p>
          <a:p>
            <a:endParaRPr lang="en-GB" sz="1400" dirty="0" smtClean="0"/>
          </a:p>
        </p:txBody>
      </p:sp>
      <p:pic>
        <p:nvPicPr>
          <p:cNvPr id="11" name="Picture 10"/>
          <p:cNvPicPr>
            <a:picLocks noChangeAspect="1"/>
          </p:cNvPicPr>
          <p:nvPr/>
        </p:nvPicPr>
        <p:blipFill rotWithShape="1">
          <a:blip r:embed="rId3"/>
          <a:srcRect l="42519" t="33201" r="40943" b="39500"/>
          <a:stretch/>
        </p:blipFill>
        <p:spPr>
          <a:xfrm>
            <a:off x="6084168" y="4077072"/>
            <a:ext cx="2266984" cy="2105057"/>
          </a:xfrm>
          <a:prstGeom prst="rect">
            <a:avLst/>
          </a:prstGeom>
          <a:ln w="19050">
            <a:solidFill>
              <a:schemeClr val="tx1"/>
            </a:solidFill>
          </a:ln>
        </p:spPr>
      </p:pic>
      <p:pic>
        <p:nvPicPr>
          <p:cNvPr id="13" name="Picture 12"/>
          <p:cNvPicPr>
            <a:picLocks noChangeAspect="1"/>
          </p:cNvPicPr>
          <p:nvPr/>
        </p:nvPicPr>
        <p:blipFill rotWithShape="1">
          <a:blip r:embed="rId4"/>
          <a:srcRect l="427" t="8116" r="67325" b="71693"/>
          <a:stretch/>
        </p:blipFill>
        <p:spPr>
          <a:xfrm>
            <a:off x="755576" y="1540799"/>
            <a:ext cx="6768752" cy="2383872"/>
          </a:xfrm>
          <a:prstGeom prst="rect">
            <a:avLst/>
          </a:prstGeom>
          <a:ln>
            <a:solidFill>
              <a:schemeClr val="tx1"/>
            </a:solidFill>
          </a:ln>
        </p:spPr>
      </p:pic>
      <p:sp>
        <p:nvSpPr>
          <p:cNvPr id="10" name="Title 1"/>
          <p:cNvSpPr>
            <a:spLocks noGrp="1"/>
          </p:cNvSpPr>
          <p:nvPr>
            <p:ph type="title"/>
          </p:nvPr>
        </p:nvSpPr>
        <p:spPr>
          <a:xfrm>
            <a:off x="502465" y="692697"/>
            <a:ext cx="8077200" cy="432048"/>
          </a:xfrm>
        </p:spPr>
        <p:txBody>
          <a:bodyPr/>
          <a:lstStyle/>
          <a:p>
            <a:r>
              <a:rPr lang="en-GB" dirty="0" smtClean="0"/>
              <a:t>Loading and using contributed packages</a:t>
            </a:r>
            <a:endParaRPr lang="en-GB" dirty="0"/>
          </a:p>
        </p:txBody>
      </p:sp>
    </p:spTree>
    <p:extLst>
      <p:ext uri="{BB962C8B-B14F-4D97-AF65-F5344CB8AC3E}">
        <p14:creationId xmlns:p14="http://schemas.microsoft.com/office/powerpoint/2010/main" val="10500525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z="4050" i="0" dirty="0"/>
              <a:t/>
            </a:r>
            <a:br>
              <a:rPr lang="en-GB" sz="4050" i="0" dirty="0"/>
            </a:br>
            <a:r>
              <a:rPr lang="en-GB" sz="4050" i="0" dirty="0"/>
              <a:t/>
            </a:r>
            <a:br>
              <a:rPr lang="en-GB" sz="4050" i="0" dirty="0"/>
            </a:br>
            <a:r>
              <a:rPr lang="en-GB" sz="4050" i="0" dirty="0"/>
              <a:t>Why Use R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0054" y="3986212"/>
            <a:ext cx="3283664" cy="1463603"/>
          </a:xfrm>
          <a:prstGeom prst="rect">
            <a:avLst/>
          </a:prstGeom>
        </p:spPr>
      </p:pic>
      <p:sp>
        <p:nvSpPr>
          <p:cNvPr id="5"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52099785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3"/>
          </p:nvPr>
        </p:nvSpPr>
        <p:spPr/>
        <p:txBody>
          <a:bodyPr/>
          <a:lstStyle/>
          <a:p>
            <a:r>
              <a:rPr lang="en-GB" smtClean="0"/>
              <a:t>R Training - Basic</a:t>
            </a:r>
            <a:endParaRPr lang="en-GB" dirty="0"/>
          </a:p>
        </p:txBody>
      </p:sp>
      <p:sp>
        <p:nvSpPr>
          <p:cNvPr id="12" name="Content Placeholder 2"/>
          <p:cNvSpPr>
            <a:spLocks noGrp="1"/>
          </p:cNvSpPr>
          <p:nvPr>
            <p:ph sz="quarter" idx="15"/>
          </p:nvPr>
        </p:nvSpPr>
        <p:spPr>
          <a:xfrm>
            <a:off x="536120" y="4537127"/>
            <a:ext cx="5332024" cy="615310"/>
          </a:xfrm>
        </p:spPr>
        <p:txBody>
          <a:bodyPr/>
          <a:lstStyle/>
          <a:p>
            <a:pPr marL="285750" lvl="1" indent="-285750">
              <a:buFont typeface="Arial" panose="020B0604020202020204" pitchFamily="34" charset="0"/>
              <a:buChar char="•"/>
            </a:pPr>
            <a:r>
              <a:rPr lang="en-GB" sz="1400" dirty="0"/>
              <a:t>For example, </a:t>
            </a:r>
            <a:r>
              <a:rPr lang="en-GB" sz="1400" b="1" i="1" dirty="0"/>
              <a:t>type</a:t>
            </a:r>
            <a:r>
              <a:rPr lang="en-GB" sz="1400" dirty="0"/>
              <a:t> the next command (lines 13-14) into your script, and </a:t>
            </a:r>
            <a:r>
              <a:rPr lang="en-GB" sz="1400" b="1" i="1" dirty="0"/>
              <a:t>execute just that line</a:t>
            </a:r>
            <a:r>
              <a:rPr lang="en-GB" sz="1400" i="1" dirty="0"/>
              <a:t> </a:t>
            </a:r>
            <a:r>
              <a:rPr lang="en-GB" sz="1400" dirty="0"/>
              <a:t>by highlighting it and pressing </a:t>
            </a:r>
            <a:r>
              <a:rPr lang="en-GB" sz="1400" dirty="0" err="1"/>
              <a:t>Control+Enter</a:t>
            </a:r>
            <a:r>
              <a:rPr lang="en-GB" sz="1400" dirty="0"/>
              <a:t>:</a:t>
            </a:r>
          </a:p>
          <a:p>
            <a:endParaRPr lang="en-GB" sz="1400" dirty="0" smtClean="0"/>
          </a:p>
        </p:txBody>
      </p:sp>
      <p:pic>
        <p:nvPicPr>
          <p:cNvPr id="11" name="Picture 10"/>
          <p:cNvPicPr>
            <a:picLocks noChangeAspect="1"/>
          </p:cNvPicPr>
          <p:nvPr/>
        </p:nvPicPr>
        <p:blipFill rotWithShape="1">
          <a:blip r:embed="rId3"/>
          <a:srcRect l="42519" t="33201" r="40943" b="39500"/>
          <a:stretch/>
        </p:blipFill>
        <p:spPr>
          <a:xfrm>
            <a:off x="6084168" y="4077072"/>
            <a:ext cx="2266984" cy="2105057"/>
          </a:xfrm>
          <a:prstGeom prst="rect">
            <a:avLst/>
          </a:prstGeom>
          <a:ln w="19050">
            <a:solidFill>
              <a:schemeClr val="tx1"/>
            </a:solidFill>
          </a:ln>
        </p:spPr>
      </p:pic>
      <p:sp>
        <p:nvSpPr>
          <p:cNvPr id="10" name="Title 1"/>
          <p:cNvSpPr>
            <a:spLocks noGrp="1"/>
          </p:cNvSpPr>
          <p:nvPr>
            <p:ph type="title"/>
          </p:nvPr>
        </p:nvSpPr>
        <p:spPr>
          <a:xfrm>
            <a:off x="502465" y="692697"/>
            <a:ext cx="8077200" cy="432048"/>
          </a:xfrm>
        </p:spPr>
        <p:txBody>
          <a:bodyPr/>
          <a:lstStyle/>
          <a:p>
            <a:r>
              <a:rPr lang="en-GB" dirty="0" smtClean="0"/>
              <a:t>Loading and using contributed packages</a:t>
            </a:r>
            <a:endParaRPr lang="en-GB" dirty="0"/>
          </a:p>
        </p:txBody>
      </p:sp>
      <p:pic>
        <p:nvPicPr>
          <p:cNvPr id="14" name="Picture 13"/>
          <p:cNvPicPr>
            <a:picLocks noChangeAspect="1"/>
          </p:cNvPicPr>
          <p:nvPr/>
        </p:nvPicPr>
        <p:blipFill rotWithShape="1">
          <a:blip r:embed="rId4"/>
          <a:srcRect l="388" t="8001" r="67325" b="66923"/>
          <a:stretch/>
        </p:blipFill>
        <p:spPr>
          <a:xfrm>
            <a:off x="1115616" y="1227261"/>
            <a:ext cx="6102044" cy="2665806"/>
          </a:xfrm>
          <a:prstGeom prst="rect">
            <a:avLst/>
          </a:prstGeom>
          <a:ln>
            <a:solidFill>
              <a:schemeClr val="tx1"/>
            </a:solidFill>
          </a:ln>
        </p:spPr>
      </p:pic>
    </p:spTree>
    <p:extLst>
      <p:ext uri="{BB962C8B-B14F-4D97-AF65-F5344CB8AC3E}">
        <p14:creationId xmlns:p14="http://schemas.microsoft.com/office/powerpoint/2010/main" val="359739938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3"/>
          </p:nvPr>
        </p:nvSpPr>
        <p:spPr/>
        <p:txBody>
          <a:bodyPr/>
          <a:lstStyle/>
          <a:p>
            <a:r>
              <a:rPr lang="en-GB" smtClean="0"/>
              <a:t>R Training - Basic</a:t>
            </a:r>
            <a:endParaRPr lang="en-GB" dirty="0"/>
          </a:p>
        </p:txBody>
      </p:sp>
      <p:sp>
        <p:nvSpPr>
          <p:cNvPr id="12" name="Content Placeholder 2"/>
          <p:cNvSpPr>
            <a:spLocks noGrp="1"/>
          </p:cNvSpPr>
          <p:nvPr>
            <p:ph sz="quarter" idx="15"/>
          </p:nvPr>
        </p:nvSpPr>
        <p:spPr>
          <a:xfrm>
            <a:off x="533400" y="1230923"/>
            <a:ext cx="7599008" cy="615310"/>
          </a:xfrm>
        </p:spPr>
        <p:txBody>
          <a:bodyPr/>
          <a:lstStyle/>
          <a:p>
            <a:pPr marL="285750" lvl="1" indent="-285750">
              <a:buFont typeface="Arial" panose="020B0604020202020204" pitchFamily="34" charset="0"/>
              <a:buChar char="•"/>
            </a:pPr>
            <a:r>
              <a:rPr lang="en-GB" sz="1400" dirty="0"/>
              <a:t>For example, </a:t>
            </a:r>
            <a:r>
              <a:rPr lang="en-GB" sz="1400" b="1" i="1" dirty="0"/>
              <a:t>type</a:t>
            </a:r>
            <a:r>
              <a:rPr lang="en-GB" sz="1400" dirty="0"/>
              <a:t> the next command (lines 13-14) into your script, and </a:t>
            </a:r>
            <a:r>
              <a:rPr lang="en-GB" sz="1400" b="1" i="1" dirty="0"/>
              <a:t>execute just that line</a:t>
            </a:r>
            <a:r>
              <a:rPr lang="en-GB" sz="1400" i="1" dirty="0"/>
              <a:t> </a:t>
            </a:r>
            <a:r>
              <a:rPr lang="en-GB" sz="1400" dirty="0"/>
              <a:t>by highlighting it and pressing </a:t>
            </a:r>
            <a:r>
              <a:rPr lang="en-GB" sz="1400" dirty="0" err="1"/>
              <a:t>Control+Enter</a:t>
            </a:r>
            <a:r>
              <a:rPr lang="en-GB" sz="1400" dirty="0"/>
              <a:t>:</a:t>
            </a:r>
          </a:p>
          <a:p>
            <a:endParaRPr lang="en-GB" sz="1400" dirty="0" smtClean="0"/>
          </a:p>
        </p:txBody>
      </p:sp>
      <p:pic>
        <p:nvPicPr>
          <p:cNvPr id="11" name="Picture 10"/>
          <p:cNvPicPr>
            <a:picLocks noChangeAspect="1"/>
          </p:cNvPicPr>
          <p:nvPr/>
        </p:nvPicPr>
        <p:blipFill rotWithShape="1">
          <a:blip r:embed="rId3"/>
          <a:srcRect l="42519" t="33201" r="40943" b="39500"/>
          <a:stretch/>
        </p:blipFill>
        <p:spPr>
          <a:xfrm>
            <a:off x="6084168" y="4077072"/>
            <a:ext cx="2266984" cy="2105057"/>
          </a:xfrm>
          <a:prstGeom prst="rect">
            <a:avLst/>
          </a:prstGeom>
          <a:ln w="19050">
            <a:solidFill>
              <a:schemeClr val="tx1"/>
            </a:solidFill>
          </a:ln>
        </p:spPr>
      </p:pic>
      <p:sp>
        <p:nvSpPr>
          <p:cNvPr id="10" name="Title 1"/>
          <p:cNvSpPr>
            <a:spLocks noGrp="1"/>
          </p:cNvSpPr>
          <p:nvPr>
            <p:ph type="title"/>
          </p:nvPr>
        </p:nvSpPr>
        <p:spPr>
          <a:xfrm>
            <a:off x="502465" y="692697"/>
            <a:ext cx="8077200" cy="432048"/>
          </a:xfrm>
        </p:spPr>
        <p:txBody>
          <a:bodyPr/>
          <a:lstStyle/>
          <a:p>
            <a:r>
              <a:rPr lang="en-GB" dirty="0" smtClean="0"/>
              <a:t>Loading and using contributed packages</a:t>
            </a:r>
            <a:endParaRPr lang="en-GB" dirty="0"/>
          </a:p>
        </p:txBody>
      </p:sp>
      <p:pic>
        <p:nvPicPr>
          <p:cNvPr id="14" name="Picture 13"/>
          <p:cNvPicPr>
            <a:picLocks noChangeAspect="1"/>
          </p:cNvPicPr>
          <p:nvPr/>
        </p:nvPicPr>
        <p:blipFill rotWithShape="1">
          <a:blip r:embed="rId4"/>
          <a:srcRect l="388" t="8001" r="67325" b="66923"/>
          <a:stretch/>
        </p:blipFill>
        <p:spPr>
          <a:xfrm>
            <a:off x="894656" y="1846232"/>
            <a:ext cx="5106402" cy="2230839"/>
          </a:xfrm>
          <a:prstGeom prst="rect">
            <a:avLst/>
          </a:prstGeom>
          <a:ln>
            <a:solidFill>
              <a:schemeClr val="tx1"/>
            </a:solidFill>
          </a:ln>
        </p:spPr>
      </p:pic>
      <p:pic>
        <p:nvPicPr>
          <p:cNvPr id="13" name="Picture 12"/>
          <p:cNvPicPr>
            <a:picLocks noChangeAspect="1"/>
          </p:cNvPicPr>
          <p:nvPr/>
        </p:nvPicPr>
        <p:blipFill rotWithShape="1">
          <a:blip r:embed="rId5"/>
          <a:srcRect l="49562" t="76600" r="22831" b="13284"/>
          <a:stretch/>
        </p:blipFill>
        <p:spPr>
          <a:xfrm>
            <a:off x="859078" y="4690596"/>
            <a:ext cx="5058192" cy="1042659"/>
          </a:xfrm>
          <a:prstGeom prst="rect">
            <a:avLst/>
          </a:prstGeom>
          <a:ln>
            <a:solidFill>
              <a:schemeClr val="tx1"/>
            </a:solidFill>
          </a:ln>
        </p:spPr>
      </p:pic>
      <p:sp>
        <p:nvSpPr>
          <p:cNvPr id="15" name="TextBox 14"/>
          <p:cNvSpPr txBox="1"/>
          <p:nvPr/>
        </p:nvSpPr>
        <p:spPr>
          <a:xfrm>
            <a:off x="843940" y="4260817"/>
            <a:ext cx="3584044" cy="320311"/>
          </a:xfrm>
          <a:prstGeom prst="rect">
            <a:avLst/>
          </a:prstGeom>
          <a:noFill/>
        </p:spPr>
        <p:txBody>
          <a:bodyPr wrap="none" lIns="0" tIns="0" rIns="0" bIns="0" rtlCol="0">
            <a:noAutofit/>
          </a:bodyPr>
          <a:lstStyle/>
          <a:p>
            <a:pPr marL="285750" lvl="1" indent="-285750">
              <a:spcAft>
                <a:spcPts val="900"/>
              </a:spcAft>
              <a:buClr>
                <a:schemeClr val="tx1"/>
              </a:buClr>
              <a:buFont typeface="Arial" panose="020B0604020202020204" pitchFamily="34" charset="0"/>
              <a:buChar char="•"/>
            </a:pPr>
            <a:r>
              <a:rPr lang="en-GB" sz="1400" dirty="0">
                <a:latin typeface="Georgia" pitchFamily="18" charset="0"/>
              </a:rPr>
              <a:t>In my Console, the following appears:</a:t>
            </a:r>
          </a:p>
          <a:p>
            <a:pPr indent="-274320">
              <a:spcAft>
                <a:spcPts val="900"/>
              </a:spcAft>
            </a:pPr>
            <a:endParaRPr lang="en-GB" sz="2000" dirty="0" err="1" smtClean="0">
              <a:latin typeface="Georgia" pitchFamily="18" charset="0"/>
            </a:endParaRPr>
          </a:p>
        </p:txBody>
      </p:sp>
    </p:spTree>
    <p:extLst>
      <p:ext uri="{BB962C8B-B14F-4D97-AF65-F5344CB8AC3E}">
        <p14:creationId xmlns:p14="http://schemas.microsoft.com/office/powerpoint/2010/main" val="101938352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3"/>
          </p:nvPr>
        </p:nvSpPr>
        <p:spPr/>
        <p:txBody>
          <a:bodyPr/>
          <a:lstStyle/>
          <a:p>
            <a:r>
              <a:rPr lang="en-GB" smtClean="0"/>
              <a:t>R Training - Basic</a:t>
            </a:r>
            <a:endParaRPr lang="en-GB" dirty="0"/>
          </a:p>
        </p:txBody>
      </p:sp>
      <p:sp>
        <p:nvSpPr>
          <p:cNvPr id="12" name="Content Placeholder 2"/>
          <p:cNvSpPr>
            <a:spLocks noGrp="1"/>
          </p:cNvSpPr>
          <p:nvPr>
            <p:ph sz="quarter" idx="15"/>
          </p:nvPr>
        </p:nvSpPr>
        <p:spPr>
          <a:xfrm>
            <a:off x="533400" y="1230923"/>
            <a:ext cx="7599008" cy="615310"/>
          </a:xfrm>
        </p:spPr>
        <p:txBody>
          <a:bodyPr/>
          <a:lstStyle/>
          <a:p>
            <a:pPr marL="285750" lvl="1" indent="-285750">
              <a:buFont typeface="Arial" panose="020B0604020202020204" pitchFamily="34" charset="0"/>
              <a:buChar char="•"/>
            </a:pPr>
            <a:r>
              <a:rPr lang="en-GB" sz="1400" dirty="0"/>
              <a:t>For example, </a:t>
            </a:r>
            <a:r>
              <a:rPr lang="en-GB" sz="1400" b="1" i="1" dirty="0"/>
              <a:t>type</a:t>
            </a:r>
            <a:r>
              <a:rPr lang="en-GB" sz="1400" dirty="0"/>
              <a:t> the next command (lines 13-14) into your script, and </a:t>
            </a:r>
            <a:r>
              <a:rPr lang="en-GB" sz="1400" b="1" i="1" dirty="0"/>
              <a:t>execute just that line</a:t>
            </a:r>
            <a:r>
              <a:rPr lang="en-GB" sz="1400" i="1" dirty="0"/>
              <a:t> </a:t>
            </a:r>
            <a:r>
              <a:rPr lang="en-GB" sz="1400" dirty="0"/>
              <a:t>by highlighting it and pressing </a:t>
            </a:r>
            <a:r>
              <a:rPr lang="en-GB" sz="1400" dirty="0" err="1"/>
              <a:t>Control+Enter</a:t>
            </a:r>
            <a:r>
              <a:rPr lang="en-GB" sz="1400" dirty="0"/>
              <a:t>:</a:t>
            </a:r>
          </a:p>
          <a:p>
            <a:endParaRPr lang="en-GB" sz="1400" dirty="0" smtClean="0"/>
          </a:p>
        </p:txBody>
      </p:sp>
      <p:pic>
        <p:nvPicPr>
          <p:cNvPr id="11" name="Picture 10"/>
          <p:cNvPicPr>
            <a:picLocks noChangeAspect="1"/>
          </p:cNvPicPr>
          <p:nvPr/>
        </p:nvPicPr>
        <p:blipFill rotWithShape="1">
          <a:blip r:embed="rId3"/>
          <a:srcRect l="42519" t="33201" r="40943" b="39500"/>
          <a:stretch/>
        </p:blipFill>
        <p:spPr>
          <a:xfrm>
            <a:off x="6084168" y="4077072"/>
            <a:ext cx="2266984" cy="2105057"/>
          </a:xfrm>
          <a:prstGeom prst="rect">
            <a:avLst/>
          </a:prstGeom>
          <a:ln w="19050">
            <a:solidFill>
              <a:schemeClr val="tx1"/>
            </a:solidFill>
          </a:ln>
        </p:spPr>
      </p:pic>
      <p:sp>
        <p:nvSpPr>
          <p:cNvPr id="10" name="Title 1"/>
          <p:cNvSpPr>
            <a:spLocks noGrp="1"/>
          </p:cNvSpPr>
          <p:nvPr>
            <p:ph type="title"/>
          </p:nvPr>
        </p:nvSpPr>
        <p:spPr>
          <a:xfrm>
            <a:off x="502465" y="692697"/>
            <a:ext cx="8077200" cy="432048"/>
          </a:xfrm>
        </p:spPr>
        <p:txBody>
          <a:bodyPr/>
          <a:lstStyle/>
          <a:p>
            <a:r>
              <a:rPr lang="en-GB" dirty="0" smtClean="0"/>
              <a:t>Loading and using contributed packages</a:t>
            </a:r>
            <a:endParaRPr lang="en-GB" dirty="0"/>
          </a:p>
        </p:txBody>
      </p:sp>
      <p:pic>
        <p:nvPicPr>
          <p:cNvPr id="14" name="Picture 13"/>
          <p:cNvPicPr>
            <a:picLocks noChangeAspect="1"/>
          </p:cNvPicPr>
          <p:nvPr/>
        </p:nvPicPr>
        <p:blipFill rotWithShape="1">
          <a:blip r:embed="rId4"/>
          <a:srcRect l="388" t="8001" r="67325" b="66923"/>
          <a:stretch/>
        </p:blipFill>
        <p:spPr>
          <a:xfrm>
            <a:off x="894656" y="1846232"/>
            <a:ext cx="5106402" cy="2230839"/>
          </a:xfrm>
          <a:prstGeom prst="rect">
            <a:avLst/>
          </a:prstGeom>
          <a:ln>
            <a:solidFill>
              <a:schemeClr val="tx1"/>
            </a:solidFill>
          </a:ln>
        </p:spPr>
      </p:pic>
      <p:pic>
        <p:nvPicPr>
          <p:cNvPr id="13" name="Picture 12"/>
          <p:cNvPicPr>
            <a:picLocks noChangeAspect="1"/>
          </p:cNvPicPr>
          <p:nvPr/>
        </p:nvPicPr>
        <p:blipFill rotWithShape="1">
          <a:blip r:embed="rId5"/>
          <a:srcRect l="49562" t="76600" r="22831" b="13284"/>
          <a:stretch/>
        </p:blipFill>
        <p:spPr>
          <a:xfrm>
            <a:off x="859078" y="4690596"/>
            <a:ext cx="5058192" cy="1042659"/>
          </a:xfrm>
          <a:prstGeom prst="rect">
            <a:avLst/>
          </a:prstGeom>
          <a:ln>
            <a:solidFill>
              <a:schemeClr val="tx1"/>
            </a:solidFill>
          </a:ln>
        </p:spPr>
      </p:pic>
      <p:sp>
        <p:nvSpPr>
          <p:cNvPr id="15" name="TextBox 14"/>
          <p:cNvSpPr txBox="1"/>
          <p:nvPr/>
        </p:nvSpPr>
        <p:spPr>
          <a:xfrm>
            <a:off x="843940" y="4260817"/>
            <a:ext cx="3584044" cy="320311"/>
          </a:xfrm>
          <a:prstGeom prst="rect">
            <a:avLst/>
          </a:prstGeom>
          <a:noFill/>
        </p:spPr>
        <p:txBody>
          <a:bodyPr wrap="none" lIns="0" tIns="0" rIns="0" bIns="0" rtlCol="0">
            <a:noAutofit/>
          </a:bodyPr>
          <a:lstStyle/>
          <a:p>
            <a:pPr marL="285750" lvl="1" indent="-285750">
              <a:spcAft>
                <a:spcPts val="900"/>
              </a:spcAft>
              <a:buClr>
                <a:schemeClr val="tx1"/>
              </a:buClr>
              <a:buFont typeface="Arial" panose="020B0604020202020204" pitchFamily="34" charset="0"/>
              <a:buChar char="•"/>
            </a:pPr>
            <a:r>
              <a:rPr lang="en-GB" sz="1400" dirty="0">
                <a:latin typeface="Georgia" pitchFamily="18" charset="0"/>
              </a:rPr>
              <a:t>In my Console, the following appears:</a:t>
            </a:r>
          </a:p>
          <a:p>
            <a:pPr indent="-274320">
              <a:spcAft>
                <a:spcPts val="900"/>
              </a:spcAft>
            </a:pPr>
            <a:endParaRPr lang="en-GB" sz="2000" dirty="0" err="1" smtClean="0">
              <a:latin typeface="Georgia" pitchFamily="18" charset="0"/>
            </a:endParaRPr>
          </a:p>
        </p:txBody>
      </p:sp>
      <p:sp>
        <p:nvSpPr>
          <p:cNvPr id="16" name="TextBox 15"/>
          <p:cNvSpPr txBox="1"/>
          <p:nvPr/>
        </p:nvSpPr>
        <p:spPr>
          <a:xfrm>
            <a:off x="1076159" y="5877328"/>
            <a:ext cx="4624029" cy="304801"/>
          </a:xfrm>
          <a:prstGeom prst="rect">
            <a:avLst/>
          </a:prstGeom>
          <a:noFill/>
          <a:ln w="19050">
            <a:solidFill>
              <a:schemeClr val="accent5">
                <a:lumMod val="60000"/>
                <a:lumOff val="40000"/>
              </a:schemeClr>
            </a:solidFill>
          </a:ln>
        </p:spPr>
        <p:txBody>
          <a:bodyPr wrap="none" lIns="0" tIns="0" rIns="0" bIns="0" rtlCol="0" anchor="ctr">
            <a:noAutofit/>
          </a:bodyPr>
          <a:lstStyle/>
          <a:p>
            <a:pPr marL="0" lvl="1" algn="ctr">
              <a:spcAft>
                <a:spcPts val="900"/>
              </a:spcAft>
              <a:buClr>
                <a:schemeClr val="tx1"/>
              </a:buClr>
            </a:pPr>
            <a:r>
              <a:rPr lang="en-GB" sz="1400" dirty="0">
                <a:latin typeface="Georgia" pitchFamily="18" charset="0"/>
              </a:rPr>
              <a:t>So we have identified the </a:t>
            </a:r>
            <a:r>
              <a:rPr lang="en-GB" sz="1400" b="1" i="1" dirty="0">
                <a:latin typeface="Georgia" pitchFamily="18" charset="0"/>
              </a:rPr>
              <a:t>isolated nodes</a:t>
            </a:r>
            <a:r>
              <a:rPr lang="en-GB" sz="1400" dirty="0">
                <a:latin typeface="Georgia" pitchFamily="18" charset="0"/>
              </a:rPr>
              <a:t> in the network</a:t>
            </a:r>
          </a:p>
        </p:txBody>
      </p:sp>
      <p:sp>
        <p:nvSpPr>
          <p:cNvPr id="17" name="Oval 16"/>
          <p:cNvSpPr/>
          <p:nvPr/>
        </p:nvSpPr>
        <p:spPr bwMode="ltGray">
          <a:xfrm>
            <a:off x="6744781" y="4098560"/>
            <a:ext cx="360040" cy="363760"/>
          </a:xfrm>
          <a:prstGeom prst="ellipse">
            <a:avLst/>
          </a:prstGeom>
          <a:noFill/>
          <a:ln w="28575">
            <a:solidFill>
              <a:schemeClr val="accent5">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sp>
        <p:nvSpPr>
          <p:cNvPr id="18" name="Oval 17"/>
          <p:cNvSpPr/>
          <p:nvPr/>
        </p:nvSpPr>
        <p:spPr bwMode="ltGray">
          <a:xfrm>
            <a:off x="7846144" y="4182429"/>
            <a:ext cx="360040" cy="363760"/>
          </a:xfrm>
          <a:prstGeom prst="ellipse">
            <a:avLst/>
          </a:prstGeom>
          <a:noFill/>
          <a:ln w="28575">
            <a:solidFill>
              <a:schemeClr val="accent5">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cxnSp>
        <p:nvCxnSpPr>
          <p:cNvPr id="19" name="Straight Arrow Connector 18"/>
          <p:cNvCxnSpPr>
            <a:endCxn id="17" idx="3"/>
          </p:cNvCxnSpPr>
          <p:nvPr/>
        </p:nvCxnSpPr>
        <p:spPr>
          <a:xfrm flipV="1">
            <a:off x="5241944" y="4409049"/>
            <a:ext cx="1555564" cy="1456166"/>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5700188" y="4536456"/>
            <a:ext cx="2145956" cy="1340874"/>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15483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3"/>
          </p:nvPr>
        </p:nvSpPr>
        <p:spPr/>
        <p:txBody>
          <a:bodyPr/>
          <a:lstStyle/>
          <a:p>
            <a:r>
              <a:rPr lang="en-GB" smtClean="0"/>
              <a:t>R Training - Basic</a:t>
            </a:r>
            <a:endParaRPr lang="en-GB" dirty="0"/>
          </a:p>
        </p:txBody>
      </p:sp>
      <p:sp>
        <p:nvSpPr>
          <p:cNvPr id="12" name="Content Placeholder 2"/>
          <p:cNvSpPr>
            <a:spLocks noGrp="1"/>
          </p:cNvSpPr>
          <p:nvPr>
            <p:ph sz="quarter" idx="15"/>
          </p:nvPr>
        </p:nvSpPr>
        <p:spPr>
          <a:xfrm>
            <a:off x="533400" y="1230923"/>
            <a:ext cx="7599008" cy="615310"/>
          </a:xfrm>
        </p:spPr>
        <p:txBody>
          <a:bodyPr/>
          <a:lstStyle/>
          <a:p>
            <a:pPr marL="285750" lvl="1" indent="-285750">
              <a:buFont typeface="Arial" panose="020B0604020202020204" pitchFamily="34" charset="0"/>
              <a:buChar char="•"/>
            </a:pPr>
            <a:r>
              <a:rPr lang="en-GB" sz="1400" dirty="0"/>
              <a:t>For example, </a:t>
            </a:r>
            <a:r>
              <a:rPr lang="en-GB" sz="1400" b="1" i="1" dirty="0"/>
              <a:t>type</a:t>
            </a:r>
            <a:r>
              <a:rPr lang="en-GB" sz="1400" dirty="0"/>
              <a:t> the next command (lines 13-14) into your script, and </a:t>
            </a:r>
            <a:r>
              <a:rPr lang="en-GB" sz="1400" b="1" i="1" dirty="0"/>
              <a:t>execute just that line</a:t>
            </a:r>
            <a:r>
              <a:rPr lang="en-GB" sz="1400" i="1" dirty="0"/>
              <a:t> </a:t>
            </a:r>
            <a:r>
              <a:rPr lang="en-GB" sz="1400" dirty="0"/>
              <a:t>by highlighting it and pressing </a:t>
            </a:r>
            <a:r>
              <a:rPr lang="en-GB" sz="1400" dirty="0" err="1"/>
              <a:t>Control+Enter</a:t>
            </a:r>
            <a:r>
              <a:rPr lang="en-GB" sz="1400" dirty="0"/>
              <a:t>:</a:t>
            </a:r>
          </a:p>
          <a:p>
            <a:endParaRPr lang="en-GB" sz="1400" dirty="0" smtClean="0"/>
          </a:p>
        </p:txBody>
      </p:sp>
      <p:pic>
        <p:nvPicPr>
          <p:cNvPr id="11" name="Picture 10"/>
          <p:cNvPicPr>
            <a:picLocks noChangeAspect="1"/>
          </p:cNvPicPr>
          <p:nvPr/>
        </p:nvPicPr>
        <p:blipFill rotWithShape="1">
          <a:blip r:embed="rId3"/>
          <a:srcRect l="42519" t="33201" r="40943" b="39500"/>
          <a:stretch/>
        </p:blipFill>
        <p:spPr>
          <a:xfrm>
            <a:off x="6084168" y="4077072"/>
            <a:ext cx="2266984" cy="2105057"/>
          </a:xfrm>
          <a:prstGeom prst="rect">
            <a:avLst/>
          </a:prstGeom>
          <a:ln w="19050">
            <a:solidFill>
              <a:schemeClr val="tx1"/>
            </a:solidFill>
          </a:ln>
        </p:spPr>
      </p:pic>
      <p:sp>
        <p:nvSpPr>
          <p:cNvPr id="10" name="Title 1"/>
          <p:cNvSpPr>
            <a:spLocks noGrp="1"/>
          </p:cNvSpPr>
          <p:nvPr>
            <p:ph type="title"/>
          </p:nvPr>
        </p:nvSpPr>
        <p:spPr>
          <a:xfrm>
            <a:off x="502465" y="692697"/>
            <a:ext cx="8077200" cy="432048"/>
          </a:xfrm>
        </p:spPr>
        <p:txBody>
          <a:bodyPr/>
          <a:lstStyle/>
          <a:p>
            <a:r>
              <a:rPr lang="en-GB" dirty="0" smtClean="0"/>
              <a:t>Loading and using contributed packages</a:t>
            </a:r>
            <a:endParaRPr lang="en-GB" dirty="0"/>
          </a:p>
        </p:txBody>
      </p:sp>
      <p:pic>
        <p:nvPicPr>
          <p:cNvPr id="14" name="Picture 13"/>
          <p:cNvPicPr>
            <a:picLocks noChangeAspect="1"/>
          </p:cNvPicPr>
          <p:nvPr/>
        </p:nvPicPr>
        <p:blipFill rotWithShape="1">
          <a:blip r:embed="rId4"/>
          <a:srcRect l="388" t="8001" r="67325" b="66923"/>
          <a:stretch/>
        </p:blipFill>
        <p:spPr>
          <a:xfrm>
            <a:off x="894656" y="1846232"/>
            <a:ext cx="5106402" cy="2230839"/>
          </a:xfrm>
          <a:prstGeom prst="rect">
            <a:avLst/>
          </a:prstGeom>
          <a:ln>
            <a:solidFill>
              <a:schemeClr val="tx1"/>
            </a:solidFill>
          </a:ln>
        </p:spPr>
      </p:pic>
      <p:pic>
        <p:nvPicPr>
          <p:cNvPr id="13" name="Picture 12"/>
          <p:cNvPicPr>
            <a:picLocks noChangeAspect="1"/>
          </p:cNvPicPr>
          <p:nvPr/>
        </p:nvPicPr>
        <p:blipFill rotWithShape="1">
          <a:blip r:embed="rId5"/>
          <a:srcRect l="49562" t="76600" r="22831" b="13284"/>
          <a:stretch/>
        </p:blipFill>
        <p:spPr>
          <a:xfrm>
            <a:off x="859078" y="4690596"/>
            <a:ext cx="5058192" cy="1042659"/>
          </a:xfrm>
          <a:prstGeom prst="rect">
            <a:avLst/>
          </a:prstGeom>
          <a:ln>
            <a:solidFill>
              <a:schemeClr val="tx1"/>
            </a:solidFill>
          </a:ln>
        </p:spPr>
      </p:pic>
      <p:sp>
        <p:nvSpPr>
          <p:cNvPr id="15" name="TextBox 14"/>
          <p:cNvSpPr txBox="1"/>
          <p:nvPr/>
        </p:nvSpPr>
        <p:spPr>
          <a:xfrm>
            <a:off x="843940" y="4260817"/>
            <a:ext cx="3584044" cy="320311"/>
          </a:xfrm>
          <a:prstGeom prst="rect">
            <a:avLst/>
          </a:prstGeom>
          <a:noFill/>
        </p:spPr>
        <p:txBody>
          <a:bodyPr wrap="none" lIns="0" tIns="0" rIns="0" bIns="0" rtlCol="0">
            <a:noAutofit/>
          </a:bodyPr>
          <a:lstStyle/>
          <a:p>
            <a:pPr marL="285750" lvl="1" indent="-285750">
              <a:spcAft>
                <a:spcPts val="900"/>
              </a:spcAft>
              <a:buClr>
                <a:schemeClr val="tx1"/>
              </a:buClr>
              <a:buFont typeface="Arial" panose="020B0604020202020204" pitchFamily="34" charset="0"/>
              <a:buChar char="•"/>
            </a:pPr>
            <a:r>
              <a:rPr lang="en-GB" sz="1400" dirty="0">
                <a:latin typeface="Georgia" pitchFamily="18" charset="0"/>
              </a:rPr>
              <a:t>In my Console, the following appears:</a:t>
            </a:r>
          </a:p>
          <a:p>
            <a:pPr indent="-274320">
              <a:spcAft>
                <a:spcPts val="900"/>
              </a:spcAft>
            </a:pPr>
            <a:endParaRPr lang="en-GB" sz="2000" dirty="0" err="1" smtClean="0">
              <a:latin typeface="Georgia" pitchFamily="18" charset="0"/>
            </a:endParaRPr>
          </a:p>
        </p:txBody>
      </p:sp>
      <p:sp>
        <p:nvSpPr>
          <p:cNvPr id="16" name="TextBox 15"/>
          <p:cNvSpPr txBox="1"/>
          <p:nvPr/>
        </p:nvSpPr>
        <p:spPr>
          <a:xfrm>
            <a:off x="1076159" y="5877328"/>
            <a:ext cx="4624029" cy="304801"/>
          </a:xfrm>
          <a:prstGeom prst="rect">
            <a:avLst/>
          </a:prstGeom>
          <a:noFill/>
          <a:ln w="19050">
            <a:solidFill>
              <a:schemeClr val="accent5">
                <a:lumMod val="60000"/>
                <a:lumOff val="40000"/>
              </a:schemeClr>
            </a:solidFill>
          </a:ln>
        </p:spPr>
        <p:txBody>
          <a:bodyPr wrap="none" lIns="0" tIns="0" rIns="0" bIns="0" rtlCol="0" anchor="ctr">
            <a:noAutofit/>
          </a:bodyPr>
          <a:lstStyle/>
          <a:p>
            <a:pPr marL="0" lvl="1" algn="ctr">
              <a:spcAft>
                <a:spcPts val="900"/>
              </a:spcAft>
              <a:buClr>
                <a:schemeClr val="tx1"/>
              </a:buClr>
            </a:pPr>
            <a:r>
              <a:rPr lang="en-GB" sz="1400" dirty="0">
                <a:latin typeface="Georgia" pitchFamily="18" charset="0"/>
              </a:rPr>
              <a:t>So we have identified the </a:t>
            </a:r>
            <a:r>
              <a:rPr lang="en-GB" sz="1400" b="1" i="1" dirty="0">
                <a:latin typeface="Georgia" pitchFamily="18" charset="0"/>
              </a:rPr>
              <a:t>isolated nodes</a:t>
            </a:r>
            <a:r>
              <a:rPr lang="en-GB" sz="1400" dirty="0">
                <a:latin typeface="Georgia" pitchFamily="18" charset="0"/>
              </a:rPr>
              <a:t> in the network</a:t>
            </a:r>
          </a:p>
        </p:txBody>
      </p:sp>
      <p:sp>
        <p:nvSpPr>
          <p:cNvPr id="17" name="Oval 16"/>
          <p:cNvSpPr/>
          <p:nvPr/>
        </p:nvSpPr>
        <p:spPr bwMode="ltGray">
          <a:xfrm>
            <a:off x="6744781" y="4098560"/>
            <a:ext cx="360040" cy="363760"/>
          </a:xfrm>
          <a:prstGeom prst="ellipse">
            <a:avLst/>
          </a:prstGeom>
          <a:noFill/>
          <a:ln w="28575">
            <a:solidFill>
              <a:schemeClr val="accent5">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sp>
        <p:nvSpPr>
          <p:cNvPr id="18" name="Oval 17"/>
          <p:cNvSpPr/>
          <p:nvPr/>
        </p:nvSpPr>
        <p:spPr bwMode="ltGray">
          <a:xfrm>
            <a:off x="7846144" y="4182429"/>
            <a:ext cx="360040" cy="363760"/>
          </a:xfrm>
          <a:prstGeom prst="ellipse">
            <a:avLst/>
          </a:prstGeom>
          <a:noFill/>
          <a:ln w="28575">
            <a:solidFill>
              <a:schemeClr val="accent5">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cxnSp>
        <p:nvCxnSpPr>
          <p:cNvPr id="19" name="Straight Arrow Connector 18"/>
          <p:cNvCxnSpPr>
            <a:endCxn id="17" idx="3"/>
          </p:cNvCxnSpPr>
          <p:nvPr/>
        </p:nvCxnSpPr>
        <p:spPr>
          <a:xfrm flipV="1">
            <a:off x="5241944" y="4409049"/>
            <a:ext cx="1555564" cy="1456166"/>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5700188" y="4536456"/>
            <a:ext cx="2145956" cy="1340874"/>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112650" y="1633840"/>
            <a:ext cx="3369716" cy="2339102"/>
          </a:xfrm>
          <a:prstGeom prst="rect">
            <a:avLst/>
          </a:prstGeom>
          <a:solidFill>
            <a:schemeClr val="bg1"/>
          </a:solidFill>
          <a:ln w="28575">
            <a:solidFill>
              <a:schemeClr val="accent5">
                <a:lumMod val="60000"/>
                <a:lumOff val="40000"/>
              </a:schemeClr>
            </a:solidFill>
          </a:ln>
        </p:spPr>
        <p:txBody>
          <a:bodyPr wrap="square" lIns="0" tIns="0" rIns="0" bIns="0" rtlCol="0" anchor="b">
            <a:spAutoFit/>
          </a:bodyPr>
          <a:lstStyle/>
          <a:p>
            <a:pPr marL="0" lvl="4" indent="-274320">
              <a:spcAft>
                <a:spcPts val="900"/>
              </a:spcAft>
            </a:pPr>
            <a:endParaRPr lang="en-GB" sz="100" dirty="0" smtClean="0">
              <a:latin typeface="Georgia" pitchFamily="18" charset="0"/>
            </a:endParaRPr>
          </a:p>
          <a:p>
            <a:pPr marL="0" lvl="4" indent="-274320">
              <a:spcAft>
                <a:spcPts val="900"/>
              </a:spcAft>
            </a:pPr>
            <a:r>
              <a:rPr lang="en-GB" sz="1400" dirty="0" smtClean="0">
                <a:latin typeface="Georgia" pitchFamily="18" charset="0"/>
              </a:rPr>
              <a:t>As </a:t>
            </a:r>
            <a:r>
              <a:rPr lang="en-GB" sz="1400" dirty="0">
                <a:latin typeface="Georgia" pitchFamily="18" charset="0"/>
              </a:rPr>
              <a:t>the </a:t>
            </a:r>
            <a:r>
              <a:rPr lang="en-GB" sz="1400" dirty="0" err="1">
                <a:solidFill>
                  <a:srgbClr val="0000FF"/>
                </a:solidFill>
                <a:latin typeface="Consolas" panose="020B0609020204030204" pitchFamily="49" charset="0"/>
                <a:cs typeface="Consolas" panose="020B0609020204030204" pitchFamily="49" charset="0"/>
              </a:rPr>
              <a:t>igraph</a:t>
            </a:r>
            <a:r>
              <a:rPr lang="en-GB" sz="1400" dirty="0"/>
              <a:t> </a:t>
            </a:r>
            <a:r>
              <a:rPr lang="en-GB" sz="1400" dirty="0" smtClean="0">
                <a:latin typeface="Georgia" pitchFamily="18" charset="0"/>
              </a:rPr>
              <a:t>package </a:t>
            </a:r>
            <a:r>
              <a:rPr lang="en-GB" sz="1400" dirty="0">
                <a:latin typeface="Georgia" pitchFamily="18" charset="0"/>
              </a:rPr>
              <a:t>is widely used, there are a number of online tutorials where you can find out more on how to make use of its contents, and there is also the </a:t>
            </a:r>
            <a:r>
              <a:rPr lang="en-GB" sz="1400" i="1" dirty="0">
                <a:latin typeface="Georgia" pitchFamily="18" charset="0"/>
              </a:rPr>
              <a:t>Help</a:t>
            </a:r>
            <a:r>
              <a:rPr lang="en-GB" sz="1400" dirty="0">
                <a:latin typeface="Georgia" pitchFamily="18" charset="0"/>
              </a:rPr>
              <a:t> tab built into R</a:t>
            </a:r>
            <a:r>
              <a:rPr lang="en-GB" sz="1400" dirty="0" smtClean="0">
                <a:latin typeface="Georgia" pitchFamily="18" charset="0"/>
              </a:rPr>
              <a:t>.</a:t>
            </a:r>
          </a:p>
          <a:p>
            <a:pPr marL="0" lvl="4" indent="-274320">
              <a:spcAft>
                <a:spcPts val="900"/>
              </a:spcAft>
            </a:pPr>
            <a:endParaRPr lang="en-GB" sz="100" dirty="0" smtClean="0">
              <a:latin typeface="Georgia" pitchFamily="18" charset="0"/>
            </a:endParaRPr>
          </a:p>
          <a:p>
            <a:pPr marL="0" lvl="4" indent="-274320">
              <a:spcAft>
                <a:spcPts val="900"/>
              </a:spcAft>
            </a:pPr>
            <a:r>
              <a:rPr lang="en-GB" sz="1400" dirty="0" smtClean="0">
                <a:latin typeface="Georgia" pitchFamily="18" charset="0"/>
              </a:rPr>
              <a:t>There are also some further examples of simple network analysis in the demonstrator’s script.</a:t>
            </a:r>
          </a:p>
          <a:p>
            <a:pPr marL="0" lvl="4" indent="-274320">
              <a:spcAft>
                <a:spcPts val="900"/>
              </a:spcAft>
            </a:pPr>
            <a:endParaRPr lang="en-GB" sz="800" dirty="0">
              <a:latin typeface="Georgia" pitchFamily="18" charset="0"/>
            </a:endParaRPr>
          </a:p>
        </p:txBody>
      </p:sp>
    </p:spTree>
    <p:extLst>
      <p:ext uri="{BB962C8B-B14F-4D97-AF65-F5344CB8AC3E}">
        <p14:creationId xmlns:p14="http://schemas.microsoft.com/office/powerpoint/2010/main" val="84125333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692696"/>
            <a:ext cx="8077200" cy="1066800"/>
          </a:xfrm>
        </p:spPr>
        <p:txBody>
          <a:bodyPr/>
          <a:lstStyle/>
          <a:p>
            <a:r>
              <a:rPr lang="en-GB" dirty="0" smtClean="0"/>
              <a:t>Importing/exporting data</a:t>
            </a:r>
            <a:endParaRPr lang="en-GB" dirty="0"/>
          </a:p>
        </p:txBody>
      </p:sp>
      <p:sp>
        <p:nvSpPr>
          <p:cNvPr id="4" name="Footer Placeholder 3"/>
          <p:cNvSpPr>
            <a:spLocks noGrp="1"/>
          </p:cNvSpPr>
          <p:nvPr>
            <p:ph type="ftr" sz="quarter" idx="3"/>
          </p:nvPr>
        </p:nvSpPr>
        <p:spPr/>
        <p:txBody>
          <a:bodyPr/>
          <a:lstStyle/>
          <a:p>
            <a:r>
              <a:rPr lang="en-GB" smtClean="0"/>
              <a:t>R Training - Basic</a:t>
            </a:r>
            <a:endParaRPr lang="en-GB" dirty="0"/>
          </a:p>
        </p:txBody>
      </p:sp>
    </p:spTree>
    <p:extLst>
      <p:ext uri="{BB962C8B-B14F-4D97-AF65-F5344CB8AC3E}">
        <p14:creationId xmlns:p14="http://schemas.microsoft.com/office/powerpoint/2010/main" val="311645313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Importing/exporting data</a:t>
            </a:r>
            <a:endParaRPr lang="en-GB" dirty="0"/>
          </a:p>
        </p:txBody>
      </p:sp>
      <p:sp>
        <p:nvSpPr>
          <p:cNvPr id="3" name="Content Placeholder 2"/>
          <p:cNvSpPr>
            <a:spLocks noGrp="1"/>
          </p:cNvSpPr>
          <p:nvPr>
            <p:ph sz="quarter" idx="15"/>
          </p:nvPr>
        </p:nvSpPr>
        <p:spPr/>
        <p:txBody>
          <a:bodyPr/>
          <a:lstStyle/>
          <a:p>
            <a:pPr marL="182880" indent="-457200">
              <a:buFont typeface="+mj-lt"/>
              <a:buAutoNum type="arabicPeriod"/>
            </a:pPr>
            <a:r>
              <a:rPr lang="en-GB" sz="1400" dirty="0" smtClean="0"/>
              <a:t>Importing methods</a:t>
            </a:r>
          </a:p>
          <a:p>
            <a:pPr lvl="3"/>
            <a:r>
              <a:rPr lang="en-GB" sz="1400" dirty="0" smtClean="0"/>
              <a:t>Using the wizard</a:t>
            </a:r>
          </a:p>
          <a:p>
            <a:pPr lvl="3"/>
            <a:r>
              <a:rPr lang="en-GB" sz="1400" dirty="0" smtClean="0"/>
              <a:t>Using pre-defined functions in a script</a:t>
            </a:r>
          </a:p>
          <a:p>
            <a:pPr marL="182880" indent="-457200">
              <a:buFont typeface="+mj-lt"/>
              <a:buAutoNum type="arabicPeriod"/>
            </a:pPr>
            <a:endParaRPr lang="en-GB" sz="1400" dirty="0" smtClean="0"/>
          </a:p>
          <a:p>
            <a:pPr marL="182880" indent="-457200">
              <a:buFont typeface="+mj-lt"/>
              <a:buAutoNum type="arabicPeriod"/>
            </a:pPr>
            <a:r>
              <a:rPr lang="en-GB" sz="1400" dirty="0" smtClean="0"/>
              <a:t>Exporting methods</a:t>
            </a:r>
          </a:p>
          <a:p>
            <a:pPr lvl="3"/>
            <a:r>
              <a:rPr lang="en-GB" sz="1400" dirty="0" smtClean="0"/>
              <a:t>Copy and paste from the table viewer</a:t>
            </a:r>
          </a:p>
          <a:p>
            <a:pPr lvl="3"/>
            <a:r>
              <a:rPr lang="en-GB" sz="1400" dirty="0" smtClean="0"/>
              <a:t>Using pre-defined functions in a script</a:t>
            </a:r>
          </a:p>
          <a:p>
            <a:endParaRPr lang="en-GB" dirty="0"/>
          </a:p>
        </p:txBody>
      </p:sp>
      <p:sp>
        <p:nvSpPr>
          <p:cNvPr id="9" name="Footer Placeholder 8"/>
          <p:cNvSpPr>
            <a:spLocks noGrp="1"/>
          </p:cNvSpPr>
          <p:nvPr>
            <p:ph type="ftr" sz="quarter" idx="3"/>
          </p:nvPr>
        </p:nvSpPr>
        <p:spPr/>
        <p:txBody>
          <a:bodyPr/>
          <a:lstStyle/>
          <a:p>
            <a:r>
              <a:rPr lang="en-GB" smtClean="0"/>
              <a:t>R Training - Basic</a:t>
            </a:r>
            <a:endParaRPr lang="en-GB"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 b="1707"/>
          <a:stretch/>
        </p:blipFill>
        <p:spPr>
          <a:xfrm>
            <a:off x="5796136" y="1700808"/>
            <a:ext cx="2438095" cy="2396480"/>
          </a:xfrm>
          <a:prstGeom prst="rect">
            <a:avLst/>
          </a:prstGeom>
        </p:spPr>
      </p:pic>
    </p:spTree>
    <p:extLst>
      <p:ext uri="{BB962C8B-B14F-4D97-AF65-F5344CB8AC3E}">
        <p14:creationId xmlns:p14="http://schemas.microsoft.com/office/powerpoint/2010/main" val="20257995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169" y="692696"/>
            <a:ext cx="8077200" cy="458853"/>
          </a:xfrm>
        </p:spPr>
        <p:txBody>
          <a:bodyPr/>
          <a:lstStyle/>
          <a:p>
            <a:r>
              <a:rPr lang="en-GB" dirty="0" smtClean="0"/>
              <a:t>Importing methods: using the Wizard</a:t>
            </a:r>
            <a:endParaRPr lang="en-GB" dirty="0"/>
          </a:p>
        </p:txBody>
      </p:sp>
      <p:sp>
        <p:nvSpPr>
          <p:cNvPr id="9" name="Footer Placeholder 8"/>
          <p:cNvSpPr>
            <a:spLocks noGrp="1"/>
          </p:cNvSpPr>
          <p:nvPr>
            <p:ph type="ftr" sz="quarter" idx="3"/>
          </p:nvPr>
        </p:nvSpPr>
        <p:spPr/>
        <p:txBody>
          <a:bodyPr/>
          <a:lstStyle/>
          <a:p>
            <a:r>
              <a:rPr lang="en-GB" smtClean="0"/>
              <a:t>R Training - Basic</a:t>
            </a:r>
            <a:endParaRPr lang="en-GB" dirty="0"/>
          </a:p>
        </p:txBody>
      </p:sp>
    </p:spTree>
    <p:extLst>
      <p:ext uri="{BB962C8B-B14F-4D97-AF65-F5344CB8AC3E}">
        <p14:creationId xmlns:p14="http://schemas.microsoft.com/office/powerpoint/2010/main" val="130896532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3"/>
          </p:nvPr>
        </p:nvSpPr>
        <p:spPr/>
        <p:txBody>
          <a:bodyPr/>
          <a:lstStyle/>
          <a:p>
            <a:r>
              <a:rPr lang="en-GB" smtClean="0"/>
              <a:t>R Training - Basic</a:t>
            </a:r>
            <a:endParaRPr lang="en-GB" dirty="0"/>
          </a:p>
        </p:txBody>
      </p:sp>
      <p:sp>
        <p:nvSpPr>
          <p:cNvPr id="6" name="Content Placeholder 2"/>
          <p:cNvSpPr>
            <a:spLocks noGrp="1"/>
          </p:cNvSpPr>
          <p:nvPr>
            <p:ph sz="quarter" idx="15"/>
          </p:nvPr>
        </p:nvSpPr>
        <p:spPr>
          <a:xfrm>
            <a:off x="480727" y="1316419"/>
            <a:ext cx="8077200" cy="5541581"/>
          </a:xfrm>
        </p:spPr>
        <p:txBody>
          <a:bodyPr/>
          <a:lstStyle/>
          <a:p>
            <a:pPr marL="11430" indent="-285750">
              <a:buFont typeface="Arial" panose="020B0604020202020204" pitchFamily="34" charset="0"/>
              <a:buChar char="•"/>
            </a:pPr>
            <a:r>
              <a:rPr lang="en-GB" sz="1400" dirty="0"/>
              <a:t>R </a:t>
            </a:r>
            <a:r>
              <a:rPr lang="en-GB" sz="1400" dirty="0" smtClean="0"/>
              <a:t>Studio comes with a </a:t>
            </a:r>
            <a:r>
              <a:rPr lang="en-GB" sz="1400" b="1" i="1" dirty="0" smtClean="0"/>
              <a:t>wizard</a:t>
            </a:r>
            <a:r>
              <a:rPr lang="en-GB" sz="1400" dirty="0" smtClean="0"/>
              <a:t> that allows you to import delimited text files.</a:t>
            </a:r>
          </a:p>
          <a:p>
            <a:pPr marL="11430" indent="-285750">
              <a:buFont typeface="Arial" panose="020B0604020202020204" pitchFamily="34" charset="0"/>
              <a:buChar char="•"/>
            </a:pPr>
            <a:endParaRPr lang="en-GB" sz="500" dirty="0" smtClean="0"/>
          </a:p>
          <a:p>
            <a:pPr marL="11430" indent="-285750">
              <a:buFont typeface="Arial" panose="020B0604020202020204" pitchFamily="34" charset="0"/>
              <a:buChar char="•"/>
            </a:pPr>
            <a:r>
              <a:rPr lang="en-GB" sz="1400" dirty="0" smtClean="0"/>
              <a:t>The wizard allows you to import data into R from a number of </a:t>
            </a:r>
            <a:r>
              <a:rPr lang="en-GB" sz="1400" b="1" i="1" dirty="0" smtClean="0"/>
              <a:t>different formats of delimited text file</a:t>
            </a:r>
            <a:r>
              <a:rPr lang="en-GB" sz="1400" dirty="0" smtClean="0"/>
              <a:t> including:</a:t>
            </a:r>
          </a:p>
          <a:p>
            <a:pPr lvl="3">
              <a:buFont typeface="Georgia" panose="02040502050405020303" pitchFamily="18" charset="0"/>
              <a:buChar char=","/>
            </a:pPr>
            <a:r>
              <a:rPr lang="en-GB" sz="1400" dirty="0" smtClean="0"/>
              <a:t>Comma delimited</a:t>
            </a:r>
          </a:p>
          <a:p>
            <a:pPr lvl="3">
              <a:buFont typeface="Georgia" panose="02040502050405020303" pitchFamily="18" charset="0"/>
              <a:buChar char=";"/>
            </a:pPr>
            <a:r>
              <a:rPr lang="en-GB" sz="1400" dirty="0" smtClean="0"/>
              <a:t>Semicolon delimited</a:t>
            </a:r>
          </a:p>
          <a:p>
            <a:pPr lvl="3">
              <a:buFont typeface="Georgia" panose="02040502050405020303" pitchFamily="18" charset="0"/>
              <a:buChar char=" "/>
            </a:pPr>
            <a:r>
              <a:rPr lang="en-GB" sz="1400" dirty="0" smtClean="0"/>
              <a:t>Tab delimited</a:t>
            </a:r>
          </a:p>
          <a:p>
            <a:pPr marL="548640" lvl="3" indent="0">
              <a:buNone/>
            </a:pPr>
            <a:endParaRPr lang="en-GB" sz="500" dirty="0" smtClean="0"/>
          </a:p>
          <a:p>
            <a:pPr marL="11430" indent="-285750">
              <a:buFont typeface="Arial" panose="020B0604020202020204" pitchFamily="34" charset="0"/>
              <a:buChar char="•"/>
            </a:pPr>
            <a:r>
              <a:rPr lang="en-GB" sz="1400" dirty="0" smtClean="0"/>
              <a:t>The wizard can be located in the </a:t>
            </a:r>
            <a:r>
              <a:rPr lang="en-GB" sz="1400" i="1" dirty="0" smtClean="0"/>
              <a:t>Environment</a:t>
            </a:r>
            <a:r>
              <a:rPr lang="en-GB" sz="1400" dirty="0" smtClean="0"/>
              <a:t> tab in the top right of R Studio:</a:t>
            </a:r>
          </a:p>
          <a:p>
            <a:pPr marL="11430" indent="-285750">
              <a:buFont typeface="Arial" panose="020B0604020202020204" pitchFamily="34" charset="0"/>
              <a:buChar char="•"/>
            </a:pPr>
            <a:endParaRPr lang="en-GB" sz="1600" dirty="0"/>
          </a:p>
          <a:p>
            <a:pPr marL="11430" indent="-285750">
              <a:buFont typeface="Arial" panose="020B0604020202020204" pitchFamily="34" charset="0"/>
              <a:buChar char="•"/>
            </a:pPr>
            <a:endParaRPr lang="en-GB" sz="1600" dirty="0" smtClean="0"/>
          </a:p>
          <a:p>
            <a:pPr marL="11430" indent="-285750">
              <a:buFont typeface="Arial" panose="020B0604020202020204" pitchFamily="34" charset="0"/>
              <a:buChar char="•"/>
            </a:pPr>
            <a:endParaRPr lang="en-GB" sz="1400" dirty="0">
              <a:solidFill>
                <a:srgbClr val="0000FF"/>
              </a:solidFill>
              <a:latin typeface="Consolas" panose="020B0609020204030204" pitchFamily="49" charset="0"/>
              <a:cs typeface="Consolas" panose="020B0609020204030204" pitchFamily="49"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288" y="2366810"/>
            <a:ext cx="144016" cy="144016"/>
          </a:xfrm>
          <a:prstGeom prst="rect">
            <a:avLst/>
          </a:prstGeom>
        </p:spPr>
      </p:pic>
      <p:pic>
        <p:nvPicPr>
          <p:cNvPr id="4" name="Picture 3"/>
          <p:cNvPicPr>
            <a:picLocks noChangeAspect="1"/>
          </p:cNvPicPr>
          <p:nvPr/>
        </p:nvPicPr>
        <p:blipFill rotWithShape="1">
          <a:blip r:embed="rId4"/>
          <a:srcRect l="79531" t="7300" b="68200"/>
          <a:stretch/>
        </p:blipFill>
        <p:spPr>
          <a:xfrm>
            <a:off x="2851626" y="3801256"/>
            <a:ext cx="3728780" cy="2510438"/>
          </a:xfrm>
          <a:prstGeom prst="rect">
            <a:avLst/>
          </a:prstGeom>
        </p:spPr>
      </p:pic>
      <p:sp>
        <p:nvSpPr>
          <p:cNvPr id="10" name="Rectangle 9"/>
          <p:cNvSpPr/>
          <p:nvPr/>
        </p:nvSpPr>
        <p:spPr bwMode="ltGray">
          <a:xfrm>
            <a:off x="3453486" y="4087209"/>
            <a:ext cx="1118514" cy="2058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sp>
        <p:nvSpPr>
          <p:cNvPr id="11" name="Title 1"/>
          <p:cNvSpPr>
            <a:spLocks noGrp="1"/>
          </p:cNvSpPr>
          <p:nvPr>
            <p:ph type="title"/>
          </p:nvPr>
        </p:nvSpPr>
        <p:spPr>
          <a:xfrm>
            <a:off x="509169" y="692696"/>
            <a:ext cx="8077200" cy="458853"/>
          </a:xfrm>
        </p:spPr>
        <p:txBody>
          <a:bodyPr/>
          <a:lstStyle/>
          <a:p>
            <a:r>
              <a:rPr lang="en-GB" dirty="0" smtClean="0"/>
              <a:t>Importing methods: using the Wizard</a:t>
            </a:r>
            <a:endParaRPr lang="en-GB" dirty="0"/>
          </a:p>
        </p:txBody>
      </p:sp>
    </p:spTree>
    <p:extLst>
      <p:ext uri="{BB962C8B-B14F-4D97-AF65-F5344CB8AC3E}">
        <p14:creationId xmlns:p14="http://schemas.microsoft.com/office/powerpoint/2010/main" val="224448817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8812" y="692696"/>
            <a:ext cx="8077200" cy="458853"/>
          </a:xfrm>
        </p:spPr>
        <p:txBody>
          <a:bodyPr/>
          <a:lstStyle/>
          <a:p>
            <a:r>
              <a:rPr lang="en-GB" dirty="0" smtClean="0"/>
              <a:t>Importing methods: using functions in scripts</a:t>
            </a:r>
            <a:endParaRPr lang="en-GB" dirty="0"/>
          </a:p>
        </p:txBody>
      </p:sp>
      <p:sp>
        <p:nvSpPr>
          <p:cNvPr id="9" name="Footer Placeholder 8"/>
          <p:cNvSpPr>
            <a:spLocks noGrp="1"/>
          </p:cNvSpPr>
          <p:nvPr>
            <p:ph type="ftr" sz="quarter" idx="3"/>
          </p:nvPr>
        </p:nvSpPr>
        <p:spPr/>
        <p:txBody>
          <a:bodyPr/>
          <a:lstStyle/>
          <a:p>
            <a:r>
              <a:rPr lang="en-GB" smtClean="0"/>
              <a:t>R Training - Basic</a:t>
            </a:r>
            <a:endParaRPr lang="en-GB" dirty="0"/>
          </a:p>
        </p:txBody>
      </p:sp>
    </p:spTree>
    <p:extLst>
      <p:ext uri="{BB962C8B-B14F-4D97-AF65-F5344CB8AC3E}">
        <p14:creationId xmlns:p14="http://schemas.microsoft.com/office/powerpoint/2010/main" val="115243575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3"/>
          </p:nvPr>
        </p:nvSpPr>
        <p:spPr/>
        <p:txBody>
          <a:bodyPr/>
          <a:lstStyle/>
          <a:p>
            <a:r>
              <a:rPr lang="en-GB" smtClean="0"/>
              <a:t>R Training - Basic</a:t>
            </a:r>
            <a:endParaRPr lang="en-GB" dirty="0"/>
          </a:p>
        </p:txBody>
      </p:sp>
      <p:sp>
        <p:nvSpPr>
          <p:cNvPr id="6" name="Content Placeholder 2"/>
          <p:cNvSpPr>
            <a:spLocks noGrp="1"/>
          </p:cNvSpPr>
          <p:nvPr>
            <p:ph sz="quarter" idx="15"/>
          </p:nvPr>
        </p:nvSpPr>
        <p:spPr>
          <a:xfrm>
            <a:off x="490629" y="1311197"/>
            <a:ext cx="8077200" cy="5541581"/>
          </a:xfrm>
        </p:spPr>
        <p:txBody>
          <a:bodyPr/>
          <a:lstStyle/>
          <a:p>
            <a:pPr marL="11430" indent="-285750">
              <a:buFont typeface="Arial" panose="020B0604020202020204" pitchFamily="34" charset="0"/>
              <a:buChar char="•"/>
            </a:pPr>
            <a:r>
              <a:rPr lang="en-GB" sz="1400" dirty="0" smtClean="0"/>
              <a:t>There are functions and packages that let you import data into R, from </a:t>
            </a:r>
            <a:r>
              <a:rPr lang="en-GB" sz="1400" b="1" i="1" dirty="0" smtClean="0">
                <a:solidFill>
                  <a:schemeClr val="accent5">
                    <a:lumMod val="75000"/>
                  </a:schemeClr>
                </a:solidFill>
              </a:rPr>
              <a:t>different formats and file types</a:t>
            </a:r>
            <a:r>
              <a:rPr lang="en-GB" sz="1400" dirty="0" smtClean="0"/>
              <a:t>, giving flexibility and allowing you to work between R and lots of other software tools. Some examples are listed in the table below.</a:t>
            </a:r>
            <a:endParaRPr lang="en-GB" sz="1600" dirty="0"/>
          </a:p>
          <a:p>
            <a:pPr marL="11430" indent="-285750">
              <a:buFont typeface="Arial" panose="020B0604020202020204" pitchFamily="34" charset="0"/>
              <a:buChar char="•"/>
            </a:pPr>
            <a:endParaRPr lang="en-GB" sz="1600" dirty="0" smtClean="0"/>
          </a:p>
          <a:p>
            <a:pPr marL="11430" indent="-285750">
              <a:buFont typeface="Arial" panose="020B0604020202020204" pitchFamily="34" charset="0"/>
              <a:buChar char="•"/>
            </a:pPr>
            <a:endParaRPr lang="en-GB" sz="1400" dirty="0">
              <a:solidFill>
                <a:srgbClr val="0000FF"/>
              </a:solidFill>
              <a:latin typeface="Consolas" panose="020B0609020204030204" pitchFamily="49" charset="0"/>
              <a:cs typeface="Consolas" panose="020B0609020204030204" pitchFamily="49"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2583546043"/>
              </p:ext>
            </p:extLst>
          </p:nvPr>
        </p:nvGraphicFramePr>
        <p:xfrm>
          <a:off x="327037" y="2082646"/>
          <a:ext cx="8548678" cy="3383280"/>
        </p:xfrm>
        <a:graphic>
          <a:graphicData uri="http://schemas.openxmlformats.org/drawingml/2006/table">
            <a:tbl>
              <a:tblPr firstRow="1" bandRow="1">
                <a:tableStyleId>{0E3FDE45-AF77-4B5C-9715-49D594BDF05E}</a:tableStyleId>
              </a:tblPr>
              <a:tblGrid>
                <a:gridCol w="1806893"/>
                <a:gridCol w="1413193"/>
                <a:gridCol w="5328592"/>
              </a:tblGrid>
              <a:tr h="0">
                <a:tc>
                  <a:txBody>
                    <a:bodyPr/>
                    <a:lstStyle/>
                    <a:p>
                      <a:r>
                        <a:rPr lang="en-GB" sz="1600" dirty="0" smtClean="0">
                          <a:latin typeface="+mj-lt"/>
                        </a:rPr>
                        <a:t>Function</a:t>
                      </a:r>
                      <a:endParaRPr lang="en-GB" sz="1600" dirty="0">
                        <a:latin typeface="+mj-lt"/>
                      </a:endParaRPr>
                    </a:p>
                  </a:txBody>
                  <a:tcPr/>
                </a:tc>
                <a:tc>
                  <a:txBody>
                    <a:bodyPr/>
                    <a:lstStyle/>
                    <a:p>
                      <a:r>
                        <a:rPr lang="en-GB" sz="1600" dirty="0" smtClean="0">
                          <a:latin typeface="+mj-lt"/>
                        </a:rPr>
                        <a:t>Package</a:t>
                      </a:r>
                      <a:endParaRPr lang="en-GB" sz="1600" dirty="0">
                        <a:latin typeface="+mj-lt"/>
                      </a:endParaRPr>
                    </a:p>
                  </a:txBody>
                  <a:tcPr/>
                </a:tc>
                <a:tc>
                  <a:txBody>
                    <a:bodyPr/>
                    <a:lstStyle/>
                    <a:p>
                      <a:r>
                        <a:rPr lang="en-GB" sz="1600" dirty="0" smtClean="0">
                          <a:latin typeface="+mj-lt"/>
                        </a:rPr>
                        <a:t>Description</a:t>
                      </a:r>
                      <a:endParaRPr lang="en-GB" sz="1600" dirty="0">
                        <a:latin typeface="+mj-lt"/>
                      </a:endParaRPr>
                    </a:p>
                  </a:txBody>
                  <a:tcPr/>
                </a:tc>
              </a:tr>
              <a:tr h="0">
                <a:tc>
                  <a:txBody>
                    <a:bodyPr/>
                    <a:lstStyle/>
                    <a:p>
                      <a:r>
                        <a:rPr lang="en-GB" sz="1400" dirty="0" smtClean="0">
                          <a:solidFill>
                            <a:srgbClr val="0000FF"/>
                          </a:solidFill>
                          <a:latin typeface="Consolas" panose="020B0609020204030204" pitchFamily="49" charset="0"/>
                          <a:cs typeface="Consolas" panose="020B0609020204030204" pitchFamily="49" charset="0"/>
                        </a:rPr>
                        <a:t>scan</a:t>
                      </a:r>
                      <a:endParaRPr lang="en-GB" sz="1400" dirty="0"/>
                    </a:p>
                  </a:txBody>
                  <a:tcPr/>
                </a:tc>
                <a:tc>
                  <a:txBody>
                    <a:bodyPr/>
                    <a:lstStyle/>
                    <a:p>
                      <a:r>
                        <a:rPr lang="en-GB" sz="1400" dirty="0" smtClean="0">
                          <a:solidFill>
                            <a:srgbClr val="0000FF"/>
                          </a:solidFill>
                          <a:latin typeface="Consolas" panose="020B0609020204030204" pitchFamily="49" charset="0"/>
                          <a:cs typeface="Consolas" panose="020B0609020204030204" pitchFamily="49" charset="0"/>
                        </a:rPr>
                        <a:t>base</a:t>
                      </a:r>
                      <a:endParaRPr lang="en-GB" sz="1400" dirty="0"/>
                    </a:p>
                  </a:txBody>
                  <a:tcPr/>
                </a:tc>
                <a:tc>
                  <a:txBody>
                    <a:bodyPr/>
                    <a:lstStyle/>
                    <a:p>
                      <a:r>
                        <a:rPr lang="en-GB" sz="1400" dirty="0" smtClean="0">
                          <a:latin typeface="+mj-lt"/>
                        </a:rPr>
                        <a:t>Reads data into a vector</a:t>
                      </a:r>
                      <a:endParaRPr lang="en-GB" sz="1400" dirty="0">
                        <a:latin typeface="+mj-lt"/>
                      </a:endParaRPr>
                    </a:p>
                  </a:txBody>
                  <a:tcPr/>
                </a:tc>
              </a:tr>
              <a:tr h="0">
                <a:tc>
                  <a:txBody>
                    <a:bodyPr/>
                    <a:lstStyle/>
                    <a:p>
                      <a:r>
                        <a:rPr lang="en-GB" sz="1400" dirty="0" err="1" smtClean="0">
                          <a:solidFill>
                            <a:srgbClr val="0000FF"/>
                          </a:solidFill>
                          <a:latin typeface="Consolas" panose="020B0609020204030204" pitchFamily="49" charset="0"/>
                          <a:cs typeface="Consolas" panose="020B0609020204030204" pitchFamily="49" charset="0"/>
                        </a:rPr>
                        <a:t>read.table</a:t>
                      </a:r>
                      <a:endParaRPr lang="en-GB" sz="1400" dirty="0"/>
                    </a:p>
                  </a:txBody>
                  <a:tcPr/>
                </a:tc>
                <a:tc>
                  <a:txBody>
                    <a:bodyPr/>
                    <a:lstStyle/>
                    <a:p>
                      <a:r>
                        <a:rPr lang="en-GB" sz="1400" dirty="0" err="1" smtClean="0">
                          <a:solidFill>
                            <a:srgbClr val="0000FF"/>
                          </a:solidFill>
                          <a:latin typeface="Consolas" panose="020B0609020204030204" pitchFamily="49" charset="0"/>
                          <a:cs typeface="Consolas" panose="020B0609020204030204" pitchFamily="49" charset="0"/>
                        </a:rPr>
                        <a:t>utils</a:t>
                      </a:r>
                      <a:endParaRPr lang="en-GB" sz="1400" dirty="0"/>
                    </a:p>
                  </a:txBody>
                  <a:tcPr/>
                </a:tc>
                <a:tc>
                  <a:txBody>
                    <a:bodyPr/>
                    <a:lstStyle/>
                    <a:p>
                      <a:r>
                        <a:rPr lang="en-GB" sz="1400" dirty="0" smtClean="0">
                          <a:latin typeface="+mj-lt"/>
                        </a:rPr>
                        <a:t>Reads a file, in a table format, and creates a data frame in R</a:t>
                      </a:r>
                      <a:endParaRPr lang="en-GB" sz="1400" dirty="0">
                        <a:latin typeface="+mj-lt"/>
                      </a:endParaRPr>
                    </a:p>
                  </a:txBody>
                  <a:tcPr/>
                </a:tc>
              </a:tr>
              <a:tr h="0">
                <a:tc>
                  <a:txBody>
                    <a:bodyPr/>
                    <a:lstStyle/>
                    <a:p>
                      <a:r>
                        <a:rPr lang="en-GB" sz="1400" dirty="0" smtClean="0">
                          <a:solidFill>
                            <a:srgbClr val="0000FF"/>
                          </a:solidFill>
                          <a:latin typeface="Consolas" panose="020B0609020204030204" pitchFamily="49" charset="0"/>
                          <a:cs typeface="Consolas" panose="020B0609020204030204" pitchFamily="49" charset="0"/>
                        </a:rPr>
                        <a:t>read.csv</a:t>
                      </a:r>
                      <a:endParaRPr lang="en-GB" sz="1400" dirty="0"/>
                    </a:p>
                  </a:txBody>
                  <a:tcPr/>
                </a:tc>
                <a:tc>
                  <a:txBody>
                    <a:bodyPr/>
                    <a:lstStyle/>
                    <a:p>
                      <a:r>
                        <a:rPr lang="en-GB" sz="1400" dirty="0" err="1" smtClean="0">
                          <a:solidFill>
                            <a:srgbClr val="0000FF"/>
                          </a:solidFill>
                          <a:latin typeface="Consolas" panose="020B0609020204030204" pitchFamily="49" charset="0"/>
                          <a:cs typeface="Consolas" panose="020B0609020204030204" pitchFamily="49" charset="0"/>
                        </a:rPr>
                        <a:t>utils</a:t>
                      </a:r>
                      <a:endParaRPr lang="en-GB" sz="1400" dirty="0"/>
                    </a:p>
                  </a:txBody>
                  <a:tcPr/>
                </a:tc>
                <a:tc>
                  <a:txBody>
                    <a:bodyPr/>
                    <a:lstStyle/>
                    <a:p>
                      <a:r>
                        <a:rPr lang="en-GB" sz="1400" dirty="0" smtClean="0">
                          <a:latin typeface="+mj-lt"/>
                        </a:rPr>
                        <a:t>Reads</a:t>
                      </a:r>
                      <a:r>
                        <a:rPr lang="en-GB" sz="1400" baseline="0" dirty="0" smtClean="0">
                          <a:latin typeface="+mj-lt"/>
                        </a:rPr>
                        <a:t> a csv file and creates a data frame in R</a:t>
                      </a:r>
                      <a:endParaRPr lang="en-GB" sz="1400" dirty="0">
                        <a:latin typeface="+mj-lt"/>
                      </a:endParaRPr>
                    </a:p>
                  </a:txBody>
                  <a:tcPr/>
                </a:tc>
              </a:tr>
              <a:tr h="0">
                <a:tc>
                  <a:txBody>
                    <a:bodyPr/>
                    <a:lstStyle/>
                    <a:p>
                      <a:r>
                        <a:rPr lang="en-GB" sz="1400" dirty="0" err="1" smtClean="0">
                          <a:solidFill>
                            <a:srgbClr val="0000FF"/>
                          </a:solidFill>
                          <a:latin typeface="Consolas" panose="020B0609020204030204" pitchFamily="49" charset="0"/>
                          <a:cs typeface="Consolas" panose="020B0609020204030204" pitchFamily="49" charset="0"/>
                        </a:rPr>
                        <a:t>read.fwf</a:t>
                      </a:r>
                      <a:endParaRPr lang="en-GB" sz="1400" dirty="0"/>
                    </a:p>
                  </a:txBody>
                  <a:tcPr/>
                </a:tc>
                <a:tc>
                  <a:txBody>
                    <a:bodyPr/>
                    <a:lstStyle/>
                    <a:p>
                      <a:r>
                        <a:rPr lang="en-GB" sz="1400" dirty="0" err="1" smtClean="0">
                          <a:solidFill>
                            <a:srgbClr val="0000FF"/>
                          </a:solidFill>
                          <a:latin typeface="Consolas" panose="020B0609020204030204" pitchFamily="49" charset="0"/>
                          <a:cs typeface="Consolas" panose="020B0609020204030204" pitchFamily="49" charset="0"/>
                        </a:rPr>
                        <a:t>utils</a:t>
                      </a:r>
                      <a:endParaRPr lang="en-GB" sz="1400" dirty="0"/>
                    </a:p>
                  </a:txBody>
                  <a:tcPr/>
                </a:tc>
                <a:tc>
                  <a:txBody>
                    <a:bodyPr/>
                    <a:lstStyle/>
                    <a:p>
                      <a:r>
                        <a:rPr lang="en-GB" sz="1400" dirty="0" smtClean="0">
                          <a:latin typeface="+mj-lt"/>
                        </a:rPr>
                        <a:t>Reads</a:t>
                      </a:r>
                      <a:r>
                        <a:rPr lang="en-GB" sz="1400" baseline="0" dirty="0" smtClean="0">
                          <a:latin typeface="+mj-lt"/>
                        </a:rPr>
                        <a:t> a fixed width file</a:t>
                      </a:r>
                      <a:endParaRPr lang="en-GB" sz="1400" dirty="0">
                        <a:latin typeface="+mj-lt"/>
                      </a:endParaRPr>
                    </a:p>
                  </a:txBody>
                  <a:tcPr/>
                </a:tc>
              </a:tr>
              <a:tr h="0">
                <a:tc>
                  <a:txBody>
                    <a:bodyPr/>
                    <a:lstStyle/>
                    <a:p>
                      <a:r>
                        <a:rPr lang="en-GB" sz="1400" dirty="0" smtClean="0">
                          <a:solidFill>
                            <a:srgbClr val="0000FF"/>
                          </a:solidFill>
                          <a:latin typeface="Consolas" panose="020B0609020204030204" pitchFamily="49" charset="0"/>
                          <a:cs typeface="Consolas" panose="020B0609020204030204" pitchFamily="49" charset="0"/>
                        </a:rPr>
                        <a:t>read.xlsx</a:t>
                      </a:r>
                      <a:endParaRPr lang="en-GB" sz="1400" dirty="0"/>
                    </a:p>
                  </a:txBody>
                  <a:tcPr/>
                </a:tc>
                <a:tc>
                  <a:txBody>
                    <a:bodyPr/>
                    <a:lstStyle/>
                    <a:p>
                      <a:r>
                        <a:rPr lang="en-GB" sz="1400" dirty="0" err="1" smtClean="0">
                          <a:solidFill>
                            <a:srgbClr val="0000FF"/>
                          </a:solidFill>
                          <a:latin typeface="Consolas" panose="020B0609020204030204" pitchFamily="49" charset="0"/>
                          <a:cs typeface="Consolas" panose="020B0609020204030204" pitchFamily="49" charset="0"/>
                        </a:rPr>
                        <a:t>xlsx</a:t>
                      </a:r>
                      <a:endParaRPr lang="en-GB" sz="1400" dirty="0"/>
                    </a:p>
                  </a:txBody>
                  <a:tcPr/>
                </a:tc>
                <a:tc>
                  <a:txBody>
                    <a:bodyPr/>
                    <a:lstStyle/>
                    <a:p>
                      <a:r>
                        <a:rPr lang="en-GB" sz="1400" dirty="0" smtClean="0">
                          <a:latin typeface="+mj-lt"/>
                        </a:rPr>
                        <a:t>Reads</a:t>
                      </a:r>
                      <a:r>
                        <a:rPr lang="en-GB" sz="1400" baseline="0" dirty="0" smtClean="0">
                          <a:latin typeface="+mj-lt"/>
                        </a:rPr>
                        <a:t> an Excel worksheet and creates a data frame in R</a:t>
                      </a:r>
                      <a:endParaRPr lang="en-GB" sz="1400" dirty="0">
                        <a:latin typeface="+mj-lt"/>
                      </a:endParaRPr>
                    </a:p>
                  </a:txBody>
                  <a:tcPr/>
                </a:tc>
              </a:tr>
              <a:tr h="0">
                <a:tc>
                  <a:txBody>
                    <a:bodyPr/>
                    <a:lstStyle/>
                    <a:p>
                      <a:r>
                        <a:rPr lang="en-GB" sz="1400" dirty="0" err="1" smtClean="0">
                          <a:solidFill>
                            <a:srgbClr val="0000FF"/>
                          </a:solidFill>
                          <a:latin typeface="Consolas" panose="020B0609020204030204" pitchFamily="49" charset="0"/>
                          <a:cs typeface="Consolas" panose="020B0609020204030204" pitchFamily="49" charset="0"/>
                        </a:rPr>
                        <a:t>readClipboard</a:t>
                      </a:r>
                      <a:endParaRPr lang="en-GB" sz="1400" dirty="0"/>
                    </a:p>
                  </a:txBody>
                  <a:tcPr/>
                </a:tc>
                <a:tc>
                  <a:txBody>
                    <a:bodyPr/>
                    <a:lstStyle/>
                    <a:p>
                      <a:r>
                        <a:rPr lang="en-GB" sz="1400" dirty="0" err="1" smtClean="0">
                          <a:solidFill>
                            <a:srgbClr val="0000FF"/>
                          </a:solidFill>
                          <a:latin typeface="Consolas" panose="020B0609020204030204" pitchFamily="49" charset="0"/>
                          <a:cs typeface="Consolas" panose="020B0609020204030204" pitchFamily="49" charset="0"/>
                        </a:rPr>
                        <a:t>utils</a:t>
                      </a:r>
                      <a:endParaRPr lang="en-GB" sz="1400" dirty="0"/>
                    </a:p>
                  </a:txBody>
                  <a:tcPr/>
                </a:tc>
                <a:tc>
                  <a:txBody>
                    <a:bodyPr/>
                    <a:lstStyle/>
                    <a:p>
                      <a:r>
                        <a:rPr lang="en-GB" sz="1400" dirty="0" smtClean="0">
                          <a:latin typeface="+mj-lt"/>
                        </a:rPr>
                        <a:t>Reads</a:t>
                      </a:r>
                      <a:r>
                        <a:rPr lang="en-GB" sz="1400" baseline="0" dirty="0" smtClean="0">
                          <a:latin typeface="+mj-lt"/>
                        </a:rPr>
                        <a:t> a table from the Clipboard</a:t>
                      </a:r>
                      <a:endParaRPr lang="en-GB" sz="1400" dirty="0">
                        <a:latin typeface="+mj-lt"/>
                      </a:endParaRPr>
                    </a:p>
                  </a:txBody>
                  <a:tcPr/>
                </a:tc>
              </a:tr>
              <a:tr h="0">
                <a:tc>
                  <a:txBody>
                    <a:bodyPr/>
                    <a:lstStyle/>
                    <a:p>
                      <a:r>
                        <a:rPr lang="en-GB" sz="1400" dirty="0" err="1" smtClean="0">
                          <a:solidFill>
                            <a:srgbClr val="0000FF"/>
                          </a:solidFill>
                          <a:latin typeface="Consolas" panose="020B0609020204030204" pitchFamily="49" charset="0"/>
                          <a:cs typeface="Consolas" panose="020B0609020204030204" pitchFamily="49" charset="0"/>
                        </a:rPr>
                        <a:t>read_gs</a:t>
                      </a:r>
                      <a:endParaRPr lang="en-GB" sz="1400" dirty="0"/>
                    </a:p>
                  </a:txBody>
                  <a:tcPr/>
                </a:tc>
                <a:tc>
                  <a:txBody>
                    <a:bodyPr/>
                    <a:lstStyle/>
                    <a:p>
                      <a:r>
                        <a:rPr lang="en-GB" sz="1400" dirty="0" err="1" smtClean="0">
                          <a:solidFill>
                            <a:srgbClr val="0000FF"/>
                          </a:solidFill>
                          <a:latin typeface="Consolas" panose="020B0609020204030204" pitchFamily="49" charset="0"/>
                          <a:cs typeface="Consolas" panose="020B0609020204030204" pitchFamily="49" charset="0"/>
                        </a:rPr>
                        <a:t>googlesheets</a:t>
                      </a:r>
                      <a:endParaRPr lang="en-GB" sz="1400" dirty="0"/>
                    </a:p>
                  </a:txBody>
                  <a:tcPr/>
                </a:tc>
                <a:tc>
                  <a:txBody>
                    <a:bodyPr/>
                    <a:lstStyle/>
                    <a:p>
                      <a:r>
                        <a:rPr lang="en-GB" sz="1400" dirty="0" smtClean="0">
                          <a:latin typeface="+mj-lt"/>
                        </a:rPr>
                        <a:t>Reads</a:t>
                      </a:r>
                      <a:r>
                        <a:rPr lang="en-GB" sz="1400" baseline="0" dirty="0" smtClean="0">
                          <a:latin typeface="+mj-lt"/>
                        </a:rPr>
                        <a:t> in a Google Spreadsheet</a:t>
                      </a:r>
                      <a:endParaRPr lang="en-GB" sz="1400" dirty="0">
                        <a:latin typeface="+mj-lt"/>
                      </a:endParaRPr>
                    </a:p>
                  </a:txBody>
                  <a:tcPr/>
                </a:tc>
              </a:tr>
              <a:tr h="0">
                <a:tc>
                  <a:txBody>
                    <a:bodyPr/>
                    <a:lstStyle/>
                    <a:p>
                      <a:r>
                        <a:rPr lang="en-GB" sz="1400" dirty="0" err="1" smtClean="0">
                          <a:solidFill>
                            <a:srgbClr val="0000FF"/>
                          </a:solidFill>
                          <a:latin typeface="Consolas" panose="020B0609020204030204" pitchFamily="49" charset="0"/>
                          <a:cs typeface="Consolas" panose="020B0609020204030204" pitchFamily="49" charset="0"/>
                        </a:rPr>
                        <a:t>read_spss</a:t>
                      </a:r>
                      <a:endParaRPr lang="en-GB" sz="1400" dirty="0"/>
                    </a:p>
                  </a:txBody>
                  <a:tcPr/>
                </a:tc>
                <a:tc>
                  <a:txBody>
                    <a:bodyPr/>
                    <a:lstStyle/>
                    <a:p>
                      <a:r>
                        <a:rPr lang="en-GB" sz="1400" dirty="0" smtClean="0">
                          <a:solidFill>
                            <a:srgbClr val="0000FF"/>
                          </a:solidFill>
                          <a:latin typeface="Consolas" panose="020B0609020204030204" pitchFamily="49" charset="0"/>
                          <a:cs typeface="Consolas" panose="020B0609020204030204" pitchFamily="49" charset="0"/>
                        </a:rPr>
                        <a:t>foreign</a:t>
                      </a:r>
                      <a:endParaRPr lang="en-GB" sz="1400" dirty="0"/>
                    </a:p>
                  </a:txBody>
                  <a:tcPr/>
                </a:tc>
                <a:tc>
                  <a:txBody>
                    <a:bodyPr/>
                    <a:lstStyle/>
                    <a:p>
                      <a:r>
                        <a:rPr lang="en-GB" sz="1400" dirty="0" smtClean="0">
                          <a:latin typeface="+mj-lt"/>
                        </a:rPr>
                        <a:t>Reads in</a:t>
                      </a:r>
                      <a:r>
                        <a:rPr lang="en-GB" sz="1400" baseline="0" dirty="0" smtClean="0">
                          <a:latin typeface="+mj-lt"/>
                        </a:rPr>
                        <a:t> a SPSS file</a:t>
                      </a:r>
                      <a:endParaRPr lang="en-GB" sz="1400" dirty="0">
                        <a:latin typeface="+mj-lt"/>
                      </a:endParaRPr>
                    </a:p>
                  </a:txBody>
                  <a:tcPr/>
                </a:tc>
              </a:tr>
              <a:tr h="0">
                <a:tc>
                  <a:txBody>
                    <a:bodyPr/>
                    <a:lstStyle/>
                    <a:p>
                      <a:r>
                        <a:rPr lang="en-GB" sz="1400" dirty="0" err="1" smtClean="0">
                          <a:solidFill>
                            <a:srgbClr val="0000FF"/>
                          </a:solidFill>
                          <a:latin typeface="Consolas" panose="020B0609020204030204" pitchFamily="49" charset="0"/>
                          <a:cs typeface="Consolas" panose="020B0609020204030204" pitchFamily="49" charset="0"/>
                        </a:rPr>
                        <a:t>read_dta</a:t>
                      </a:r>
                      <a:endParaRPr lang="en-GB" sz="1400" dirty="0"/>
                    </a:p>
                  </a:txBody>
                  <a:tcPr/>
                </a:tc>
                <a:tc>
                  <a:txBody>
                    <a:bodyPr/>
                    <a:lstStyle/>
                    <a:p>
                      <a:r>
                        <a:rPr lang="en-GB" sz="1400" dirty="0" smtClean="0">
                          <a:solidFill>
                            <a:srgbClr val="0000FF"/>
                          </a:solidFill>
                          <a:latin typeface="Consolas" panose="020B0609020204030204" pitchFamily="49" charset="0"/>
                          <a:cs typeface="Consolas" panose="020B0609020204030204" pitchFamily="49" charset="0"/>
                        </a:rPr>
                        <a:t>foreign</a:t>
                      </a:r>
                      <a:endParaRPr lang="en-GB" sz="1400" dirty="0"/>
                    </a:p>
                  </a:txBody>
                  <a:tcPr/>
                </a:tc>
                <a:tc>
                  <a:txBody>
                    <a:bodyPr/>
                    <a:lstStyle/>
                    <a:p>
                      <a:r>
                        <a:rPr lang="en-GB" sz="1400" dirty="0" smtClean="0">
                          <a:latin typeface="+mj-lt"/>
                        </a:rPr>
                        <a:t>Reads</a:t>
                      </a:r>
                      <a:r>
                        <a:rPr lang="en-GB" sz="1400" baseline="0" dirty="0" smtClean="0">
                          <a:latin typeface="+mj-lt"/>
                        </a:rPr>
                        <a:t> in a STATA file</a:t>
                      </a:r>
                      <a:endParaRPr lang="en-GB" sz="1400" dirty="0">
                        <a:latin typeface="+mj-lt"/>
                      </a:endParaRPr>
                    </a:p>
                  </a:txBody>
                  <a:tcPr/>
                </a:tc>
              </a:tr>
              <a:tr h="0">
                <a:tc>
                  <a:txBody>
                    <a:bodyPr/>
                    <a:lstStyle/>
                    <a:p>
                      <a:r>
                        <a:rPr lang="en-GB" sz="1400" dirty="0" err="1" smtClean="0">
                          <a:solidFill>
                            <a:srgbClr val="0000FF"/>
                          </a:solidFill>
                          <a:latin typeface="Consolas" panose="020B0609020204030204" pitchFamily="49" charset="0"/>
                          <a:cs typeface="Consolas" panose="020B0609020204030204" pitchFamily="49" charset="0"/>
                        </a:rPr>
                        <a:t>read.xport</a:t>
                      </a:r>
                      <a:endParaRPr lang="en-GB" sz="1400" dirty="0"/>
                    </a:p>
                  </a:txBody>
                  <a:tcPr/>
                </a:tc>
                <a:tc>
                  <a:txBody>
                    <a:bodyPr/>
                    <a:lstStyle/>
                    <a:p>
                      <a:r>
                        <a:rPr lang="en-GB" sz="1400" dirty="0" err="1" smtClean="0">
                          <a:solidFill>
                            <a:srgbClr val="0000FF"/>
                          </a:solidFill>
                          <a:latin typeface="Consolas" panose="020B0609020204030204" pitchFamily="49" charset="0"/>
                          <a:cs typeface="Consolas" panose="020B0609020204030204" pitchFamily="49" charset="0"/>
                        </a:rPr>
                        <a:t>SASxport</a:t>
                      </a:r>
                      <a:endParaRPr lang="en-GB" sz="1400" dirty="0"/>
                    </a:p>
                  </a:txBody>
                  <a:tcPr/>
                </a:tc>
                <a:tc>
                  <a:txBody>
                    <a:bodyPr/>
                    <a:lstStyle/>
                    <a:p>
                      <a:r>
                        <a:rPr lang="en-GB" sz="1400" dirty="0" smtClean="0">
                          <a:latin typeface="+mj-lt"/>
                        </a:rPr>
                        <a:t>Reads</a:t>
                      </a:r>
                      <a:r>
                        <a:rPr lang="en-GB" sz="1400" baseline="0" dirty="0" smtClean="0">
                          <a:latin typeface="+mj-lt"/>
                        </a:rPr>
                        <a:t> in a SAS </a:t>
                      </a:r>
                      <a:r>
                        <a:rPr lang="en-GB" sz="1400" baseline="0" dirty="0" err="1" smtClean="0">
                          <a:latin typeface="+mj-lt"/>
                        </a:rPr>
                        <a:t>xport</a:t>
                      </a:r>
                      <a:r>
                        <a:rPr lang="en-GB" sz="1400" baseline="0" dirty="0" smtClean="0">
                          <a:latin typeface="+mj-lt"/>
                        </a:rPr>
                        <a:t> file</a:t>
                      </a:r>
                      <a:endParaRPr lang="en-GB" sz="1400" dirty="0">
                        <a:latin typeface="+mj-lt"/>
                      </a:endParaRPr>
                    </a:p>
                  </a:txBody>
                  <a:tcPr/>
                </a:tc>
              </a:tr>
            </a:tbl>
          </a:graphicData>
        </a:graphic>
      </p:graphicFrame>
      <p:pic>
        <p:nvPicPr>
          <p:cNvPr id="5" name="Picture 4"/>
          <p:cNvPicPr>
            <a:picLocks noChangeAspect="1"/>
          </p:cNvPicPr>
          <p:nvPr/>
        </p:nvPicPr>
        <p:blipFill>
          <a:blip r:embed="rId3"/>
          <a:stretch>
            <a:fillRect/>
          </a:stretch>
        </p:blipFill>
        <p:spPr>
          <a:xfrm>
            <a:off x="1297969" y="5707905"/>
            <a:ext cx="1007331" cy="413164"/>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178" y="5572000"/>
            <a:ext cx="618968" cy="607886"/>
          </a:xfrm>
          <a:prstGeom prst="rect">
            <a:avLst/>
          </a:prstGeom>
        </p:spPr>
      </p:pic>
      <p:pic>
        <p:nvPicPr>
          <p:cNvPr id="15" name="Picture 14"/>
          <p:cNvPicPr>
            <a:picLocks noChangeAspect="1"/>
          </p:cNvPicPr>
          <p:nvPr/>
        </p:nvPicPr>
        <p:blipFill rotWithShape="1">
          <a:blip r:embed="rId5" cstate="print">
            <a:extLst>
              <a:ext uri="{28A0092B-C50C-407E-A947-70E740481C1C}">
                <a14:useLocalDpi xmlns:a14="http://schemas.microsoft.com/office/drawing/2010/main" val="0"/>
              </a:ext>
            </a:extLst>
          </a:blip>
          <a:srcRect l="14301" t="33200" r="13250" b="30050"/>
          <a:stretch/>
        </p:blipFill>
        <p:spPr>
          <a:xfrm>
            <a:off x="2803042" y="5670479"/>
            <a:ext cx="957041" cy="485456"/>
          </a:xfrm>
          <a:prstGeom prst="rect">
            <a:avLst/>
          </a:prstGeom>
        </p:spPr>
      </p:pic>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62512" y="5652954"/>
            <a:ext cx="1646155" cy="519246"/>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22752" y="5500904"/>
            <a:ext cx="1416870" cy="708435"/>
          </a:xfrm>
          <a:prstGeom prst="rect">
            <a:avLst/>
          </a:prstGeom>
        </p:spPr>
      </p:pic>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85187" y="5603129"/>
            <a:ext cx="589797" cy="589797"/>
          </a:xfrm>
          <a:prstGeom prst="rect">
            <a:avLst/>
          </a:prstGeom>
        </p:spPr>
      </p:pic>
      <p:sp>
        <p:nvSpPr>
          <p:cNvPr id="19" name="Title 1"/>
          <p:cNvSpPr>
            <a:spLocks noGrp="1"/>
          </p:cNvSpPr>
          <p:nvPr>
            <p:ph type="title"/>
          </p:nvPr>
        </p:nvSpPr>
        <p:spPr>
          <a:xfrm>
            <a:off x="528812" y="692696"/>
            <a:ext cx="8077200" cy="458853"/>
          </a:xfrm>
        </p:spPr>
        <p:txBody>
          <a:bodyPr/>
          <a:lstStyle/>
          <a:p>
            <a:r>
              <a:rPr lang="en-GB" dirty="0" smtClean="0"/>
              <a:t>Importing methods: using functions in scripts</a:t>
            </a:r>
            <a:endParaRPr lang="en-GB" dirty="0"/>
          </a:p>
        </p:txBody>
      </p:sp>
    </p:spTree>
    <p:extLst>
      <p:ext uri="{BB962C8B-B14F-4D97-AF65-F5344CB8AC3E}">
        <p14:creationId xmlns:p14="http://schemas.microsoft.com/office/powerpoint/2010/main" val="27803034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100" i="0" dirty="0"/>
              <a:t>Benefits of using R</a:t>
            </a:r>
          </a:p>
        </p:txBody>
      </p:sp>
      <p:graphicFrame>
        <p:nvGraphicFramePr>
          <p:cNvPr id="22" name="Diagram 21"/>
          <p:cNvGraphicFramePr/>
          <p:nvPr>
            <p:extLst>
              <p:ext uri="{D42A27DB-BD31-4B8C-83A1-F6EECF244321}">
                <p14:modId xmlns:p14="http://schemas.microsoft.com/office/powerpoint/2010/main" val="860644607"/>
              </p:ext>
            </p:extLst>
          </p:nvPr>
        </p:nvGraphicFramePr>
        <p:xfrm>
          <a:off x="888423" y="1724314"/>
          <a:ext cx="6995945" cy="41529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8424" y="1838217"/>
            <a:ext cx="3013418" cy="2268790"/>
          </a:xfrm>
          <a:prstGeom prst="rect">
            <a:avLst/>
          </a:prstGeom>
        </p:spPr>
      </p:pic>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23955" y="2057401"/>
            <a:ext cx="3456265" cy="2353596"/>
          </a:xfrm>
          <a:prstGeom prst="rect">
            <a:avLst/>
          </a:prstGeom>
        </p:spPr>
      </p:pic>
      <p:sp>
        <p:nvSpPr>
          <p:cNvPr id="6"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396203695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a:spLocks noGrp="1"/>
          </p:cNvSpPr>
          <p:nvPr>
            <p:ph sz="quarter" idx="15"/>
          </p:nvPr>
        </p:nvSpPr>
        <p:spPr>
          <a:xfrm>
            <a:off x="533400" y="1556792"/>
            <a:ext cx="8077200" cy="5541581"/>
          </a:xfrm>
        </p:spPr>
        <p:txBody>
          <a:bodyPr/>
          <a:lstStyle/>
          <a:p>
            <a:pPr marL="11430" indent="-285750">
              <a:buFont typeface="Arial" panose="020B0604020202020204" pitchFamily="34" charset="0"/>
              <a:buChar char="•"/>
            </a:pPr>
            <a:r>
              <a:rPr lang="en-GB" sz="1400" dirty="0" smtClean="0"/>
              <a:t>For each of the different functions used to import data into R, there is a particular syntax, which you can find out more about through the </a:t>
            </a:r>
            <a:r>
              <a:rPr lang="en-GB" sz="1400" i="1" dirty="0" smtClean="0"/>
              <a:t>Help</a:t>
            </a:r>
            <a:r>
              <a:rPr lang="en-GB" sz="1400" dirty="0" smtClean="0"/>
              <a:t> tab or via the Internet. An example of how to use </a:t>
            </a:r>
            <a:r>
              <a:rPr lang="en-GB" sz="1400" dirty="0" smtClean="0">
                <a:solidFill>
                  <a:srgbClr val="0000FF"/>
                </a:solidFill>
                <a:latin typeface="Consolas" panose="020B0609020204030204" pitchFamily="49" charset="0"/>
                <a:cs typeface="Consolas" panose="020B0609020204030204" pitchFamily="49" charset="0"/>
              </a:rPr>
              <a:t>scan</a:t>
            </a:r>
            <a:r>
              <a:rPr lang="en-GB" sz="1400" dirty="0" smtClean="0"/>
              <a:t>,</a:t>
            </a:r>
            <a:r>
              <a:rPr lang="en-GB" sz="1400" dirty="0" smtClean="0">
                <a:solidFill>
                  <a:srgbClr val="0000FF"/>
                </a:solidFill>
                <a:latin typeface="Consolas" panose="020B0609020204030204" pitchFamily="49" charset="0"/>
                <a:cs typeface="Consolas" panose="020B0609020204030204" pitchFamily="49" charset="0"/>
              </a:rPr>
              <a:t> read.csv</a:t>
            </a:r>
            <a:r>
              <a:rPr lang="en-GB" sz="1400" dirty="0" smtClean="0">
                <a:solidFill>
                  <a:srgbClr val="0000FF"/>
                </a:solidFill>
                <a:latin typeface="+mj-lt"/>
                <a:cs typeface="Consolas" panose="020B0609020204030204" pitchFamily="49" charset="0"/>
              </a:rPr>
              <a:t> </a:t>
            </a:r>
            <a:r>
              <a:rPr lang="en-GB" sz="1400" dirty="0" smtClean="0"/>
              <a:t>and</a:t>
            </a:r>
            <a:r>
              <a:rPr lang="en-GB" sz="1400" dirty="0" smtClean="0">
                <a:solidFill>
                  <a:srgbClr val="0000FF"/>
                </a:solidFill>
                <a:latin typeface="+mj-lt"/>
                <a:cs typeface="Consolas" panose="020B0609020204030204" pitchFamily="49" charset="0"/>
              </a:rPr>
              <a:t> </a:t>
            </a:r>
            <a:r>
              <a:rPr lang="en-GB" sz="1400" dirty="0" smtClean="0">
                <a:solidFill>
                  <a:srgbClr val="0000FF"/>
                </a:solidFill>
                <a:latin typeface="Consolas" panose="020B0609020204030204" pitchFamily="49" charset="0"/>
                <a:cs typeface="Consolas" panose="020B0609020204030204" pitchFamily="49" charset="0"/>
              </a:rPr>
              <a:t>read.xlsx</a:t>
            </a:r>
            <a:r>
              <a:rPr lang="en-GB" sz="1400" dirty="0">
                <a:solidFill>
                  <a:srgbClr val="0000FF"/>
                </a:solidFill>
                <a:cs typeface="Consolas" panose="020B0609020204030204" pitchFamily="49" charset="0"/>
              </a:rPr>
              <a:t> </a:t>
            </a:r>
            <a:r>
              <a:rPr lang="en-GB" sz="1400" dirty="0" smtClean="0"/>
              <a:t>is displayed below.</a:t>
            </a:r>
          </a:p>
          <a:p>
            <a:pPr marL="11430" indent="-285750">
              <a:buFont typeface="Arial" panose="020B0604020202020204" pitchFamily="34" charset="0"/>
              <a:buChar char="•"/>
            </a:pPr>
            <a:endParaRPr lang="en-GB" sz="1400" dirty="0" smtClean="0"/>
          </a:p>
          <a:p>
            <a:pPr lvl="2">
              <a:buFont typeface="Wingdings" panose="05000000000000000000" pitchFamily="2" charset="2"/>
              <a:buChar char="q"/>
            </a:pPr>
            <a:r>
              <a:rPr lang="en-GB" sz="1400" dirty="0" smtClean="0"/>
              <a:t>Using </a:t>
            </a:r>
            <a:r>
              <a:rPr lang="en-GB" sz="1400" dirty="0" smtClean="0">
                <a:solidFill>
                  <a:srgbClr val="0000FF"/>
                </a:solidFill>
                <a:latin typeface="Consolas" panose="020B0609020204030204" pitchFamily="49" charset="0"/>
                <a:cs typeface="Consolas" panose="020B0609020204030204" pitchFamily="49" charset="0"/>
              </a:rPr>
              <a:t>scan</a:t>
            </a:r>
            <a:r>
              <a:rPr lang="en-GB" sz="1400" dirty="0" smtClean="0">
                <a:solidFill>
                  <a:srgbClr val="0000FF"/>
                </a:solidFill>
                <a:latin typeface="+mj-lt"/>
                <a:cs typeface="Consolas" panose="020B0609020204030204" pitchFamily="49" charset="0"/>
              </a:rPr>
              <a:t> </a:t>
            </a:r>
            <a:r>
              <a:rPr lang="en-GB" sz="1400" dirty="0" smtClean="0"/>
              <a:t>:</a:t>
            </a:r>
            <a:endParaRPr lang="en-GB" sz="1400" dirty="0" smtClean="0">
              <a:solidFill>
                <a:srgbClr val="0000FF"/>
              </a:solidFill>
              <a:latin typeface="Consolas" panose="020B0609020204030204" pitchFamily="49" charset="0"/>
              <a:cs typeface="Consolas" panose="020B0609020204030204" pitchFamily="49" charset="0"/>
            </a:endParaRPr>
          </a:p>
          <a:p>
            <a:pPr lvl="2">
              <a:buFont typeface="Wingdings" panose="05000000000000000000" pitchFamily="2" charset="2"/>
              <a:buChar char="q"/>
            </a:pPr>
            <a:endParaRPr lang="en-GB" sz="1400" dirty="0">
              <a:solidFill>
                <a:srgbClr val="0000FF"/>
              </a:solidFill>
              <a:latin typeface="Consolas" panose="020B0609020204030204" pitchFamily="49" charset="0"/>
              <a:cs typeface="Consolas" panose="020B0609020204030204" pitchFamily="49" charset="0"/>
            </a:endParaRPr>
          </a:p>
          <a:p>
            <a:pPr lvl="2">
              <a:buFont typeface="Wingdings" panose="05000000000000000000" pitchFamily="2" charset="2"/>
              <a:buChar char="q"/>
            </a:pPr>
            <a:endParaRPr lang="en-GB" sz="1400" dirty="0" smtClean="0">
              <a:solidFill>
                <a:srgbClr val="0000FF"/>
              </a:solidFill>
              <a:latin typeface="Consolas" panose="020B0609020204030204" pitchFamily="49" charset="0"/>
              <a:cs typeface="Consolas" panose="020B0609020204030204" pitchFamily="49" charset="0"/>
            </a:endParaRPr>
          </a:p>
          <a:p>
            <a:pPr lvl="2">
              <a:buFont typeface="Wingdings" panose="05000000000000000000" pitchFamily="2" charset="2"/>
              <a:buChar char="q"/>
            </a:pPr>
            <a:endParaRPr lang="en-GB" sz="1400" dirty="0">
              <a:solidFill>
                <a:srgbClr val="0000FF"/>
              </a:solidFill>
              <a:latin typeface="Consolas" panose="020B0609020204030204" pitchFamily="49" charset="0"/>
              <a:cs typeface="Consolas" panose="020B0609020204030204" pitchFamily="49" charset="0"/>
            </a:endParaRPr>
          </a:p>
          <a:p>
            <a:pPr lvl="2">
              <a:buFont typeface="Wingdings" panose="05000000000000000000" pitchFamily="2" charset="2"/>
              <a:buChar char="q"/>
            </a:pPr>
            <a:r>
              <a:rPr lang="en-GB" sz="1400" dirty="0"/>
              <a:t>Using </a:t>
            </a:r>
            <a:r>
              <a:rPr lang="en-GB" sz="1400" dirty="0" smtClean="0">
                <a:solidFill>
                  <a:srgbClr val="0000FF"/>
                </a:solidFill>
                <a:latin typeface="Consolas" panose="020B0609020204030204" pitchFamily="49" charset="0"/>
                <a:cs typeface="Consolas" panose="020B0609020204030204" pitchFamily="49" charset="0"/>
              </a:rPr>
              <a:t>read.csv</a:t>
            </a:r>
            <a:r>
              <a:rPr lang="en-GB" sz="1400" dirty="0"/>
              <a:t> :</a:t>
            </a:r>
          </a:p>
          <a:p>
            <a:pPr lvl="2">
              <a:buFont typeface="Wingdings" panose="05000000000000000000" pitchFamily="2" charset="2"/>
              <a:buChar char="q"/>
            </a:pPr>
            <a:endParaRPr lang="en-GB" sz="1400" dirty="0"/>
          </a:p>
          <a:p>
            <a:pPr lvl="2">
              <a:buFont typeface="Wingdings" panose="05000000000000000000" pitchFamily="2" charset="2"/>
              <a:buChar char="q"/>
            </a:pPr>
            <a:endParaRPr lang="en-GB" sz="1600" dirty="0" smtClean="0"/>
          </a:p>
          <a:p>
            <a:pPr lvl="2">
              <a:buFont typeface="Wingdings" panose="05000000000000000000" pitchFamily="2" charset="2"/>
              <a:buChar char="q"/>
            </a:pPr>
            <a:endParaRPr lang="en-GB" sz="1400" dirty="0" smtClean="0">
              <a:solidFill>
                <a:srgbClr val="0000FF"/>
              </a:solidFill>
              <a:latin typeface="Consolas" panose="020B0609020204030204" pitchFamily="49" charset="0"/>
              <a:cs typeface="Consolas" panose="020B0609020204030204" pitchFamily="49" charset="0"/>
            </a:endParaRPr>
          </a:p>
          <a:p>
            <a:pPr lvl="2">
              <a:buFont typeface="Wingdings" panose="05000000000000000000" pitchFamily="2" charset="2"/>
              <a:buChar char="q"/>
            </a:pPr>
            <a:r>
              <a:rPr lang="en-GB" sz="1400" dirty="0"/>
              <a:t>Using </a:t>
            </a:r>
            <a:r>
              <a:rPr lang="en-GB" sz="1400" dirty="0" smtClean="0">
                <a:solidFill>
                  <a:srgbClr val="0000FF"/>
                </a:solidFill>
                <a:latin typeface="Consolas" panose="020B0609020204030204" pitchFamily="49" charset="0"/>
                <a:cs typeface="Consolas" panose="020B0609020204030204" pitchFamily="49" charset="0"/>
              </a:rPr>
              <a:t>read.xlsx</a:t>
            </a:r>
            <a:r>
              <a:rPr lang="en-GB" sz="1400" dirty="0"/>
              <a:t> :</a:t>
            </a:r>
          </a:p>
          <a:p>
            <a:pPr marL="11430" indent="-285750">
              <a:buFont typeface="Arial" panose="020B0604020202020204" pitchFamily="34" charset="0"/>
              <a:buChar char="•"/>
            </a:pPr>
            <a:endParaRPr lang="en-GB" sz="1400" dirty="0">
              <a:solidFill>
                <a:srgbClr val="0000FF"/>
              </a:solidFill>
              <a:latin typeface="Consolas" panose="020B0609020204030204" pitchFamily="49" charset="0"/>
              <a:cs typeface="Consolas" panose="020B0609020204030204" pitchFamily="49" charset="0"/>
            </a:endParaRPr>
          </a:p>
        </p:txBody>
      </p:sp>
      <p:sp>
        <p:nvSpPr>
          <p:cNvPr id="9" name="Footer Placeholder 8"/>
          <p:cNvSpPr>
            <a:spLocks noGrp="1"/>
          </p:cNvSpPr>
          <p:nvPr>
            <p:ph type="ftr" sz="quarter" idx="3"/>
          </p:nvPr>
        </p:nvSpPr>
        <p:spPr/>
        <p:txBody>
          <a:bodyPr/>
          <a:lstStyle/>
          <a:p>
            <a:r>
              <a:rPr lang="en-GB" smtClean="0"/>
              <a:t>R Training - Basic</a:t>
            </a:r>
            <a:endParaRPr lang="en-GB" dirty="0"/>
          </a:p>
        </p:txBody>
      </p:sp>
      <p:pic>
        <p:nvPicPr>
          <p:cNvPr id="3" name="Picture 2"/>
          <p:cNvPicPr>
            <a:picLocks noChangeAspect="1"/>
          </p:cNvPicPr>
          <p:nvPr/>
        </p:nvPicPr>
        <p:blipFill rotWithShape="1">
          <a:blip r:embed="rId3"/>
          <a:srcRect l="4325" t="26900" r="35825" b="66100"/>
          <a:stretch/>
        </p:blipFill>
        <p:spPr>
          <a:xfrm>
            <a:off x="181337" y="2994552"/>
            <a:ext cx="8756173" cy="576064"/>
          </a:xfrm>
          <a:prstGeom prst="rect">
            <a:avLst/>
          </a:prstGeom>
          <a:ln>
            <a:solidFill>
              <a:schemeClr val="accent1"/>
            </a:solidFill>
          </a:ln>
        </p:spPr>
      </p:pic>
      <p:pic>
        <p:nvPicPr>
          <p:cNvPr id="5" name="Picture 4"/>
          <p:cNvPicPr>
            <a:picLocks noChangeAspect="1"/>
          </p:cNvPicPr>
          <p:nvPr/>
        </p:nvPicPr>
        <p:blipFill rotWithShape="1">
          <a:blip r:embed="rId4"/>
          <a:srcRect l="4720" t="40900" r="36218" b="53500"/>
          <a:stretch/>
        </p:blipFill>
        <p:spPr>
          <a:xfrm>
            <a:off x="193913" y="4327756"/>
            <a:ext cx="8756173" cy="466996"/>
          </a:xfrm>
          <a:prstGeom prst="rect">
            <a:avLst/>
          </a:prstGeom>
          <a:ln>
            <a:solidFill>
              <a:schemeClr val="accent1"/>
            </a:solidFill>
          </a:ln>
        </p:spPr>
      </p:pic>
      <p:pic>
        <p:nvPicPr>
          <p:cNvPr id="6" name="Picture 5"/>
          <p:cNvPicPr>
            <a:picLocks noChangeAspect="1"/>
          </p:cNvPicPr>
          <p:nvPr/>
        </p:nvPicPr>
        <p:blipFill rotWithShape="1">
          <a:blip r:embed="rId5"/>
          <a:srcRect l="4719" t="42300" r="35038" b="50700"/>
          <a:stretch/>
        </p:blipFill>
        <p:spPr>
          <a:xfrm>
            <a:off x="193913" y="5655083"/>
            <a:ext cx="8756173" cy="572299"/>
          </a:xfrm>
          <a:prstGeom prst="rect">
            <a:avLst/>
          </a:prstGeom>
          <a:ln>
            <a:solidFill>
              <a:schemeClr val="accent1"/>
            </a:solidFill>
          </a:ln>
        </p:spPr>
      </p:pic>
      <p:sp>
        <p:nvSpPr>
          <p:cNvPr id="11" name="Title 1"/>
          <p:cNvSpPr>
            <a:spLocks noGrp="1"/>
          </p:cNvSpPr>
          <p:nvPr>
            <p:ph type="title"/>
          </p:nvPr>
        </p:nvSpPr>
        <p:spPr>
          <a:xfrm>
            <a:off x="528812" y="692696"/>
            <a:ext cx="8077200" cy="458853"/>
          </a:xfrm>
        </p:spPr>
        <p:txBody>
          <a:bodyPr/>
          <a:lstStyle/>
          <a:p>
            <a:r>
              <a:rPr lang="en-GB" dirty="0" smtClean="0"/>
              <a:t>Importing methods: using functions in scripts</a:t>
            </a:r>
            <a:endParaRPr lang="en-GB" dirty="0"/>
          </a:p>
        </p:txBody>
      </p:sp>
    </p:spTree>
    <p:extLst>
      <p:ext uri="{BB962C8B-B14F-4D97-AF65-F5344CB8AC3E}">
        <p14:creationId xmlns:p14="http://schemas.microsoft.com/office/powerpoint/2010/main" val="167494742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2696"/>
            <a:ext cx="8077200" cy="458853"/>
          </a:xfrm>
        </p:spPr>
        <p:txBody>
          <a:bodyPr/>
          <a:lstStyle/>
          <a:p>
            <a:r>
              <a:rPr lang="en-GB" dirty="0" smtClean="0"/>
              <a:t>Exporting methods: from the table viewer</a:t>
            </a:r>
            <a:endParaRPr lang="en-GB" dirty="0"/>
          </a:p>
        </p:txBody>
      </p:sp>
      <p:sp>
        <p:nvSpPr>
          <p:cNvPr id="9" name="Footer Placeholder 8"/>
          <p:cNvSpPr>
            <a:spLocks noGrp="1"/>
          </p:cNvSpPr>
          <p:nvPr>
            <p:ph type="ftr" sz="quarter" idx="3"/>
          </p:nvPr>
        </p:nvSpPr>
        <p:spPr/>
        <p:txBody>
          <a:bodyPr/>
          <a:lstStyle/>
          <a:p>
            <a:r>
              <a:rPr lang="en-GB" smtClean="0"/>
              <a:t>R Training - Basic</a:t>
            </a:r>
            <a:endParaRPr lang="en-GB" dirty="0"/>
          </a:p>
        </p:txBody>
      </p:sp>
    </p:spTree>
    <p:extLst>
      <p:ext uri="{BB962C8B-B14F-4D97-AF65-F5344CB8AC3E}">
        <p14:creationId xmlns:p14="http://schemas.microsoft.com/office/powerpoint/2010/main" val="303078601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r="65356" b="37400"/>
          <a:stretch/>
        </p:blipFill>
        <p:spPr>
          <a:xfrm>
            <a:off x="4944163" y="2276872"/>
            <a:ext cx="3477697" cy="3534759"/>
          </a:xfrm>
          <a:prstGeom prst="rect">
            <a:avLst/>
          </a:prstGeom>
          <a:ln>
            <a:solidFill>
              <a:schemeClr val="tx2"/>
            </a:solidFill>
          </a:ln>
        </p:spPr>
      </p:pic>
      <p:sp>
        <p:nvSpPr>
          <p:cNvPr id="10" name="Right Arrow 9"/>
          <p:cNvSpPr/>
          <p:nvPr/>
        </p:nvSpPr>
        <p:spPr bwMode="ltGray">
          <a:xfrm>
            <a:off x="3312487" y="3579383"/>
            <a:ext cx="1593576" cy="1728192"/>
          </a:xfrm>
          <a:prstGeom prst="rightArrow">
            <a:avLst/>
          </a:prstGeom>
          <a:solidFill>
            <a:srgbClr val="F5F5F5"/>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sp>
        <p:nvSpPr>
          <p:cNvPr id="9" name="Footer Placeholder 8"/>
          <p:cNvSpPr>
            <a:spLocks noGrp="1"/>
          </p:cNvSpPr>
          <p:nvPr>
            <p:ph type="ftr" sz="quarter" idx="3"/>
          </p:nvPr>
        </p:nvSpPr>
        <p:spPr/>
        <p:txBody>
          <a:bodyPr/>
          <a:lstStyle/>
          <a:p>
            <a:r>
              <a:rPr lang="en-GB" smtClean="0"/>
              <a:t>R Training - Basic</a:t>
            </a:r>
            <a:endParaRPr lang="en-GB" dirty="0"/>
          </a:p>
        </p:txBody>
      </p:sp>
      <p:sp>
        <p:nvSpPr>
          <p:cNvPr id="6" name="Content Placeholder 2"/>
          <p:cNvSpPr>
            <a:spLocks noGrp="1"/>
          </p:cNvSpPr>
          <p:nvPr>
            <p:ph sz="quarter" idx="15"/>
          </p:nvPr>
        </p:nvSpPr>
        <p:spPr>
          <a:xfrm>
            <a:off x="490755" y="1276144"/>
            <a:ext cx="8077200" cy="1286214"/>
          </a:xfrm>
        </p:spPr>
        <p:txBody>
          <a:bodyPr/>
          <a:lstStyle/>
          <a:p>
            <a:pPr marL="11430" indent="-285750">
              <a:buFont typeface="Arial" panose="020B0604020202020204" pitchFamily="34" charset="0"/>
              <a:buChar char="•"/>
            </a:pPr>
            <a:r>
              <a:rPr lang="en-GB" sz="1400" dirty="0" smtClean="0"/>
              <a:t>If we have a table of data stored as a matrix/data frame in R, we can use the </a:t>
            </a:r>
            <a:r>
              <a:rPr lang="en-GB" sz="1400" dirty="0">
                <a:solidFill>
                  <a:srgbClr val="0000FF"/>
                </a:solidFill>
                <a:latin typeface="Consolas" panose="020B0609020204030204" pitchFamily="49" charset="0"/>
                <a:cs typeface="Consolas" panose="020B0609020204030204" pitchFamily="49" charset="0"/>
              </a:rPr>
              <a:t>V</a:t>
            </a:r>
            <a:r>
              <a:rPr lang="en-GB" sz="1400" dirty="0" smtClean="0">
                <a:solidFill>
                  <a:srgbClr val="0000FF"/>
                </a:solidFill>
                <a:latin typeface="Consolas" panose="020B0609020204030204" pitchFamily="49" charset="0"/>
                <a:cs typeface="Consolas" panose="020B0609020204030204" pitchFamily="49" charset="0"/>
              </a:rPr>
              <a:t>iew</a:t>
            </a:r>
            <a:r>
              <a:rPr lang="en-GB" sz="1400" dirty="0" smtClean="0"/>
              <a:t> function in R to bring it up in a spreadsheet display. We can </a:t>
            </a:r>
            <a:r>
              <a:rPr lang="en-GB" sz="1400" b="1" i="1" dirty="0" smtClean="0"/>
              <a:t>highlight the display</a:t>
            </a:r>
            <a:r>
              <a:rPr lang="en-GB" sz="1400" dirty="0" smtClean="0"/>
              <a:t> and then </a:t>
            </a:r>
            <a:r>
              <a:rPr lang="en-GB" sz="1400" b="1" i="1" dirty="0" smtClean="0"/>
              <a:t>copy and paste</a:t>
            </a:r>
            <a:r>
              <a:rPr lang="en-GB" sz="1400" dirty="0" smtClean="0"/>
              <a:t> these spreadsheet views directly into Microsoft Excel as needed.</a:t>
            </a:r>
            <a:endParaRPr lang="en-GB" sz="1400" dirty="0"/>
          </a:p>
          <a:p>
            <a:pPr marL="11430" indent="-285750">
              <a:buFont typeface="Arial" panose="020B0604020202020204" pitchFamily="34" charset="0"/>
              <a:buChar char="•"/>
            </a:pPr>
            <a:endParaRPr lang="en-GB" sz="1400" dirty="0">
              <a:solidFill>
                <a:srgbClr val="0000FF"/>
              </a:solidFill>
              <a:latin typeface="Consolas" panose="020B0609020204030204" pitchFamily="49" charset="0"/>
              <a:cs typeface="Consolas" panose="020B0609020204030204" pitchFamily="49" charset="0"/>
            </a:endParaRPr>
          </a:p>
        </p:txBody>
      </p:sp>
      <p:pic>
        <p:nvPicPr>
          <p:cNvPr id="3" name="Picture 2"/>
          <p:cNvPicPr>
            <a:picLocks noChangeAspect="1"/>
          </p:cNvPicPr>
          <p:nvPr/>
        </p:nvPicPr>
        <p:blipFill rotWithShape="1">
          <a:blip r:embed="rId4"/>
          <a:srcRect r="82287" b="59100"/>
          <a:stretch/>
        </p:blipFill>
        <p:spPr>
          <a:xfrm>
            <a:off x="542961" y="2283239"/>
            <a:ext cx="2716568" cy="3528392"/>
          </a:xfrm>
          <a:prstGeom prst="rect">
            <a:avLst/>
          </a:prstGeom>
          <a:ln>
            <a:solidFill>
              <a:schemeClr val="tx2"/>
            </a:solidFill>
          </a:ln>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02946" y="4127855"/>
            <a:ext cx="1088625" cy="648072"/>
          </a:xfrm>
          <a:prstGeom prst="rect">
            <a:avLst/>
          </a:prstGeom>
        </p:spPr>
      </p:pic>
      <p:sp>
        <p:nvSpPr>
          <p:cNvPr id="12" name="Title 1"/>
          <p:cNvSpPr>
            <a:spLocks noGrp="1"/>
          </p:cNvSpPr>
          <p:nvPr>
            <p:ph type="title"/>
          </p:nvPr>
        </p:nvSpPr>
        <p:spPr>
          <a:xfrm>
            <a:off x="467544" y="692696"/>
            <a:ext cx="8077200" cy="458853"/>
          </a:xfrm>
        </p:spPr>
        <p:txBody>
          <a:bodyPr/>
          <a:lstStyle/>
          <a:p>
            <a:r>
              <a:rPr lang="en-GB" dirty="0" smtClean="0"/>
              <a:t>Exporting methods: from the table viewer</a:t>
            </a:r>
            <a:endParaRPr lang="en-GB" dirty="0"/>
          </a:p>
        </p:txBody>
      </p:sp>
    </p:spTree>
    <p:extLst>
      <p:ext uri="{BB962C8B-B14F-4D97-AF65-F5344CB8AC3E}">
        <p14:creationId xmlns:p14="http://schemas.microsoft.com/office/powerpoint/2010/main" val="175715287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262" y="692696"/>
            <a:ext cx="8077200" cy="458853"/>
          </a:xfrm>
        </p:spPr>
        <p:txBody>
          <a:bodyPr/>
          <a:lstStyle/>
          <a:p>
            <a:r>
              <a:rPr lang="en-GB" dirty="0" smtClean="0"/>
              <a:t>Exporting methods: using functions in scripts</a:t>
            </a:r>
            <a:endParaRPr lang="en-GB" dirty="0"/>
          </a:p>
        </p:txBody>
      </p:sp>
      <p:sp>
        <p:nvSpPr>
          <p:cNvPr id="9" name="Footer Placeholder 8"/>
          <p:cNvSpPr>
            <a:spLocks noGrp="1"/>
          </p:cNvSpPr>
          <p:nvPr>
            <p:ph type="ftr" sz="quarter" idx="3"/>
          </p:nvPr>
        </p:nvSpPr>
        <p:spPr/>
        <p:txBody>
          <a:bodyPr/>
          <a:lstStyle/>
          <a:p>
            <a:r>
              <a:rPr lang="en-GB" smtClean="0"/>
              <a:t>R Training - Basic</a:t>
            </a:r>
            <a:endParaRPr lang="en-GB" dirty="0"/>
          </a:p>
        </p:txBody>
      </p:sp>
      <p:pic>
        <p:nvPicPr>
          <p:cNvPr id="129026" name="Picture 2" descr="https://encrypted-tbn1.gstatic.com/images?q=tbn:ANd9GcRnE58CTUK2--3tMyM21o0EjcL277-J0SpJmtER5phYVtDzGUJ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389" y="1772816"/>
            <a:ext cx="6629899" cy="1799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59810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3"/>
          </p:nvPr>
        </p:nvSpPr>
        <p:spPr/>
        <p:txBody>
          <a:bodyPr/>
          <a:lstStyle/>
          <a:p>
            <a:r>
              <a:rPr lang="en-GB" smtClean="0"/>
              <a:t>R Training - Basic</a:t>
            </a:r>
            <a:endParaRPr lang="en-GB" dirty="0"/>
          </a:p>
        </p:txBody>
      </p:sp>
      <p:sp>
        <p:nvSpPr>
          <p:cNvPr id="6" name="Content Placeholder 2"/>
          <p:cNvSpPr>
            <a:spLocks noGrp="1"/>
          </p:cNvSpPr>
          <p:nvPr>
            <p:ph sz="quarter" idx="15"/>
          </p:nvPr>
        </p:nvSpPr>
        <p:spPr>
          <a:xfrm>
            <a:off x="510103" y="1312185"/>
            <a:ext cx="8077200" cy="722895"/>
          </a:xfrm>
        </p:spPr>
        <p:txBody>
          <a:bodyPr/>
          <a:lstStyle/>
          <a:p>
            <a:pPr marL="11430" indent="-285750">
              <a:buFont typeface="Arial" panose="020B0604020202020204" pitchFamily="34" charset="0"/>
              <a:buChar char="•"/>
            </a:pPr>
            <a:r>
              <a:rPr lang="en-GB" sz="1400" dirty="0" smtClean="0"/>
              <a:t>Like importing data, there are functions and packages that let you export data from R, into </a:t>
            </a:r>
            <a:r>
              <a:rPr lang="en-GB" sz="1400" b="1" i="1" dirty="0" smtClean="0">
                <a:solidFill>
                  <a:schemeClr val="accent5">
                    <a:lumMod val="75000"/>
                  </a:schemeClr>
                </a:solidFill>
              </a:rPr>
              <a:t>different formats and file types</a:t>
            </a:r>
            <a:r>
              <a:rPr lang="en-GB" sz="1400" dirty="0" smtClean="0"/>
              <a:t>, giving flexibility and allowing you to work between R and lots of other software tools. Some examples are listed in the table below.</a:t>
            </a:r>
            <a:endParaRPr lang="en-GB" sz="1600" dirty="0"/>
          </a:p>
          <a:p>
            <a:pPr marL="11430" indent="-285750">
              <a:buFont typeface="Arial" panose="020B0604020202020204" pitchFamily="34" charset="0"/>
              <a:buChar char="•"/>
            </a:pPr>
            <a:endParaRPr lang="en-GB" sz="1600" dirty="0" smtClean="0"/>
          </a:p>
          <a:p>
            <a:pPr marL="11430" indent="-285750">
              <a:buFont typeface="Arial" panose="020B0604020202020204" pitchFamily="34" charset="0"/>
              <a:buChar char="•"/>
            </a:pPr>
            <a:endParaRPr lang="en-GB" sz="1400" dirty="0">
              <a:solidFill>
                <a:srgbClr val="0000FF"/>
              </a:solidFill>
              <a:latin typeface="Consolas" panose="020B0609020204030204" pitchFamily="49" charset="0"/>
              <a:cs typeface="Consolas" panose="020B0609020204030204" pitchFamily="49"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2419323000"/>
              </p:ext>
            </p:extLst>
          </p:nvPr>
        </p:nvGraphicFramePr>
        <p:xfrm>
          <a:off x="323528" y="2029730"/>
          <a:ext cx="8548678" cy="1859280"/>
        </p:xfrm>
        <a:graphic>
          <a:graphicData uri="http://schemas.openxmlformats.org/drawingml/2006/table">
            <a:tbl>
              <a:tblPr firstRow="1" bandRow="1">
                <a:tableStyleId>{0E3FDE45-AF77-4B5C-9715-49D594BDF05E}</a:tableStyleId>
              </a:tblPr>
              <a:tblGrid>
                <a:gridCol w="1806893"/>
                <a:gridCol w="1413193"/>
                <a:gridCol w="5328592"/>
              </a:tblGrid>
              <a:tr h="168019">
                <a:tc>
                  <a:txBody>
                    <a:bodyPr/>
                    <a:lstStyle/>
                    <a:p>
                      <a:r>
                        <a:rPr lang="en-GB" sz="1600" dirty="0" smtClean="0">
                          <a:latin typeface="+mj-lt"/>
                        </a:rPr>
                        <a:t>Function</a:t>
                      </a:r>
                      <a:endParaRPr lang="en-GB" sz="1600" dirty="0">
                        <a:latin typeface="+mj-lt"/>
                      </a:endParaRPr>
                    </a:p>
                  </a:txBody>
                  <a:tcPr/>
                </a:tc>
                <a:tc>
                  <a:txBody>
                    <a:bodyPr/>
                    <a:lstStyle/>
                    <a:p>
                      <a:r>
                        <a:rPr lang="en-GB" sz="1600" dirty="0" smtClean="0">
                          <a:latin typeface="+mj-lt"/>
                        </a:rPr>
                        <a:t>Package</a:t>
                      </a:r>
                      <a:endParaRPr lang="en-GB" sz="1600" dirty="0">
                        <a:latin typeface="+mj-lt"/>
                      </a:endParaRPr>
                    </a:p>
                  </a:txBody>
                  <a:tcPr/>
                </a:tc>
                <a:tc>
                  <a:txBody>
                    <a:bodyPr/>
                    <a:lstStyle/>
                    <a:p>
                      <a:r>
                        <a:rPr lang="en-GB" sz="1600" dirty="0" smtClean="0">
                          <a:latin typeface="+mj-lt"/>
                        </a:rPr>
                        <a:t>Description</a:t>
                      </a:r>
                      <a:endParaRPr lang="en-GB" sz="1600" dirty="0">
                        <a:latin typeface="+mj-lt"/>
                      </a:endParaRPr>
                    </a:p>
                  </a:txBody>
                  <a:tcPr/>
                </a:tc>
              </a:tr>
              <a:tr h="168019">
                <a:tc>
                  <a:txBody>
                    <a:bodyPr/>
                    <a:lstStyle/>
                    <a:p>
                      <a:r>
                        <a:rPr lang="en-GB" sz="1400" dirty="0" err="1" smtClean="0">
                          <a:solidFill>
                            <a:srgbClr val="0000FF"/>
                          </a:solidFill>
                          <a:latin typeface="Consolas" panose="020B0609020204030204" pitchFamily="49" charset="0"/>
                          <a:cs typeface="Consolas" panose="020B0609020204030204" pitchFamily="49" charset="0"/>
                        </a:rPr>
                        <a:t>write.table</a:t>
                      </a:r>
                      <a:endParaRPr lang="en-GB" sz="1400" dirty="0"/>
                    </a:p>
                  </a:txBody>
                  <a:tcPr/>
                </a:tc>
                <a:tc>
                  <a:txBody>
                    <a:bodyPr/>
                    <a:lstStyle/>
                    <a:p>
                      <a:r>
                        <a:rPr lang="en-GB" sz="1400" dirty="0" err="1" smtClean="0">
                          <a:solidFill>
                            <a:srgbClr val="0000FF"/>
                          </a:solidFill>
                          <a:latin typeface="Consolas" panose="020B0609020204030204" pitchFamily="49" charset="0"/>
                          <a:cs typeface="Consolas" panose="020B0609020204030204" pitchFamily="49" charset="0"/>
                        </a:rPr>
                        <a:t>utils</a:t>
                      </a:r>
                      <a:endParaRPr lang="en-GB" sz="1400" dirty="0"/>
                    </a:p>
                  </a:txBody>
                  <a:tcPr/>
                </a:tc>
                <a:tc>
                  <a:txBody>
                    <a:bodyPr/>
                    <a:lstStyle/>
                    <a:p>
                      <a:r>
                        <a:rPr lang="en-GB" sz="1400" dirty="0" smtClean="0">
                          <a:latin typeface="+mj-lt"/>
                        </a:rPr>
                        <a:t>Writes a file, in a table format, from a data frame in R</a:t>
                      </a:r>
                      <a:endParaRPr lang="en-GB" sz="1400" dirty="0">
                        <a:latin typeface="+mj-lt"/>
                      </a:endParaRPr>
                    </a:p>
                  </a:txBody>
                  <a:tcPr/>
                </a:tc>
              </a:tr>
              <a:tr h="168019">
                <a:tc>
                  <a:txBody>
                    <a:bodyPr/>
                    <a:lstStyle/>
                    <a:p>
                      <a:r>
                        <a:rPr lang="en-GB" sz="1400" dirty="0" smtClean="0">
                          <a:solidFill>
                            <a:srgbClr val="0000FF"/>
                          </a:solidFill>
                          <a:latin typeface="Consolas" panose="020B0609020204030204" pitchFamily="49" charset="0"/>
                          <a:cs typeface="Consolas" panose="020B0609020204030204" pitchFamily="49" charset="0"/>
                        </a:rPr>
                        <a:t>write.csv</a:t>
                      </a:r>
                      <a:endParaRPr lang="en-GB" sz="1400" dirty="0"/>
                    </a:p>
                  </a:txBody>
                  <a:tcPr/>
                </a:tc>
                <a:tc>
                  <a:txBody>
                    <a:bodyPr/>
                    <a:lstStyle/>
                    <a:p>
                      <a:r>
                        <a:rPr lang="en-GB" sz="1400" dirty="0" err="1" smtClean="0">
                          <a:solidFill>
                            <a:srgbClr val="0000FF"/>
                          </a:solidFill>
                          <a:latin typeface="Consolas" panose="020B0609020204030204" pitchFamily="49" charset="0"/>
                          <a:cs typeface="Consolas" panose="020B0609020204030204" pitchFamily="49" charset="0"/>
                        </a:rPr>
                        <a:t>utils</a:t>
                      </a:r>
                      <a:endParaRPr lang="en-GB" sz="1400" dirty="0"/>
                    </a:p>
                  </a:txBody>
                  <a:tcPr/>
                </a:tc>
                <a:tc>
                  <a:txBody>
                    <a:bodyPr/>
                    <a:lstStyle/>
                    <a:p>
                      <a:r>
                        <a:rPr lang="en-GB" sz="1400" dirty="0" smtClean="0">
                          <a:latin typeface="+mj-lt"/>
                        </a:rPr>
                        <a:t>Writes </a:t>
                      </a:r>
                      <a:r>
                        <a:rPr lang="en-GB" sz="1400" baseline="0" dirty="0" smtClean="0">
                          <a:latin typeface="+mj-lt"/>
                        </a:rPr>
                        <a:t>a csv file</a:t>
                      </a:r>
                      <a:endParaRPr lang="en-GB" sz="1400" dirty="0">
                        <a:latin typeface="+mj-lt"/>
                      </a:endParaRPr>
                    </a:p>
                  </a:txBody>
                  <a:tcPr/>
                </a:tc>
              </a:tr>
              <a:tr h="168019">
                <a:tc>
                  <a:txBody>
                    <a:bodyPr/>
                    <a:lstStyle/>
                    <a:p>
                      <a:r>
                        <a:rPr lang="en-GB" sz="1400" dirty="0" smtClean="0">
                          <a:solidFill>
                            <a:srgbClr val="0000FF"/>
                          </a:solidFill>
                          <a:latin typeface="Consolas" panose="020B0609020204030204" pitchFamily="49" charset="0"/>
                          <a:cs typeface="Consolas" panose="020B0609020204030204" pitchFamily="49" charset="0"/>
                        </a:rPr>
                        <a:t>write.xlsx</a:t>
                      </a:r>
                      <a:endParaRPr lang="en-GB" sz="1400" dirty="0"/>
                    </a:p>
                  </a:txBody>
                  <a:tcPr/>
                </a:tc>
                <a:tc>
                  <a:txBody>
                    <a:bodyPr/>
                    <a:lstStyle/>
                    <a:p>
                      <a:r>
                        <a:rPr lang="en-GB" sz="1400" dirty="0" err="1" smtClean="0">
                          <a:solidFill>
                            <a:srgbClr val="0000FF"/>
                          </a:solidFill>
                          <a:latin typeface="Consolas" panose="020B0609020204030204" pitchFamily="49" charset="0"/>
                          <a:cs typeface="Consolas" panose="020B0609020204030204" pitchFamily="49" charset="0"/>
                        </a:rPr>
                        <a:t>xlsx</a:t>
                      </a:r>
                      <a:endParaRPr lang="en-GB" sz="1400" dirty="0"/>
                    </a:p>
                  </a:txBody>
                  <a:tcPr/>
                </a:tc>
                <a:tc>
                  <a:txBody>
                    <a:bodyPr/>
                    <a:lstStyle/>
                    <a:p>
                      <a:r>
                        <a:rPr lang="en-GB" sz="1400" dirty="0" smtClean="0">
                          <a:latin typeface="+mj-lt"/>
                        </a:rPr>
                        <a:t>Writes </a:t>
                      </a:r>
                      <a:r>
                        <a:rPr lang="en-GB" sz="1400" baseline="0" dirty="0" smtClean="0">
                          <a:latin typeface="+mj-lt"/>
                        </a:rPr>
                        <a:t>an Excel worksheet from data frame in R</a:t>
                      </a:r>
                      <a:endParaRPr lang="en-GB" sz="1400" dirty="0">
                        <a:latin typeface="+mj-lt"/>
                      </a:endParaRPr>
                    </a:p>
                  </a:txBody>
                  <a:tcPr/>
                </a:tc>
              </a:tr>
              <a:tr h="168019">
                <a:tc>
                  <a:txBody>
                    <a:bodyPr/>
                    <a:lstStyle/>
                    <a:p>
                      <a:r>
                        <a:rPr lang="en-GB" sz="1400" dirty="0" err="1" smtClean="0">
                          <a:solidFill>
                            <a:srgbClr val="0000FF"/>
                          </a:solidFill>
                          <a:latin typeface="Consolas" panose="020B0609020204030204" pitchFamily="49" charset="0"/>
                          <a:cs typeface="Consolas" panose="020B0609020204030204" pitchFamily="49" charset="0"/>
                        </a:rPr>
                        <a:t>writeClipboard</a:t>
                      </a:r>
                      <a:endParaRPr lang="en-GB" sz="1400" dirty="0"/>
                    </a:p>
                  </a:txBody>
                  <a:tcPr/>
                </a:tc>
                <a:tc>
                  <a:txBody>
                    <a:bodyPr/>
                    <a:lstStyle/>
                    <a:p>
                      <a:r>
                        <a:rPr lang="en-GB" sz="1400" dirty="0" err="1" smtClean="0">
                          <a:solidFill>
                            <a:srgbClr val="0000FF"/>
                          </a:solidFill>
                          <a:latin typeface="Consolas" panose="020B0609020204030204" pitchFamily="49" charset="0"/>
                          <a:cs typeface="Consolas" panose="020B0609020204030204" pitchFamily="49" charset="0"/>
                        </a:rPr>
                        <a:t>utils</a:t>
                      </a:r>
                      <a:endParaRPr lang="en-GB" sz="1400" dirty="0"/>
                    </a:p>
                  </a:txBody>
                  <a:tcPr/>
                </a:tc>
                <a:tc>
                  <a:txBody>
                    <a:bodyPr/>
                    <a:lstStyle/>
                    <a:p>
                      <a:r>
                        <a:rPr lang="en-GB" sz="1400" dirty="0" smtClean="0">
                          <a:latin typeface="+mj-lt"/>
                        </a:rPr>
                        <a:t>Writes</a:t>
                      </a:r>
                      <a:r>
                        <a:rPr lang="en-GB" sz="1400" baseline="0" dirty="0" smtClean="0">
                          <a:latin typeface="+mj-lt"/>
                        </a:rPr>
                        <a:t> a vector to the Clipboard</a:t>
                      </a:r>
                      <a:endParaRPr lang="en-GB" sz="1400" dirty="0">
                        <a:latin typeface="+mj-lt"/>
                      </a:endParaRPr>
                    </a:p>
                  </a:txBody>
                  <a:tcPr/>
                </a:tc>
              </a:tr>
              <a:tr h="168019">
                <a:tc>
                  <a:txBody>
                    <a:bodyPr/>
                    <a:lstStyle/>
                    <a:p>
                      <a:r>
                        <a:rPr lang="en-GB" sz="1400" dirty="0" err="1" smtClean="0">
                          <a:solidFill>
                            <a:srgbClr val="0000FF"/>
                          </a:solidFill>
                          <a:latin typeface="Consolas" panose="020B0609020204030204" pitchFamily="49" charset="0"/>
                          <a:cs typeface="Consolas" panose="020B0609020204030204" pitchFamily="49" charset="0"/>
                        </a:rPr>
                        <a:t>write.foreign</a:t>
                      </a:r>
                      <a:endParaRPr lang="en-GB" sz="1400" dirty="0"/>
                    </a:p>
                  </a:txBody>
                  <a:tcPr/>
                </a:tc>
                <a:tc>
                  <a:txBody>
                    <a:bodyPr/>
                    <a:lstStyle/>
                    <a:p>
                      <a:r>
                        <a:rPr lang="en-GB" sz="1400" dirty="0" smtClean="0">
                          <a:solidFill>
                            <a:srgbClr val="0000FF"/>
                          </a:solidFill>
                          <a:latin typeface="Consolas" panose="020B0609020204030204" pitchFamily="49" charset="0"/>
                          <a:cs typeface="Consolas" panose="020B0609020204030204" pitchFamily="49" charset="0"/>
                        </a:rPr>
                        <a:t>foreign</a:t>
                      </a:r>
                      <a:endParaRPr lang="en-GB" sz="1400" dirty="0"/>
                    </a:p>
                  </a:txBody>
                  <a:tcPr/>
                </a:tc>
                <a:tc>
                  <a:txBody>
                    <a:bodyPr/>
                    <a:lstStyle/>
                    <a:p>
                      <a:r>
                        <a:rPr lang="en-GB" sz="1400" dirty="0" smtClean="0">
                          <a:latin typeface="+mj-lt"/>
                        </a:rPr>
                        <a:t>Writes</a:t>
                      </a:r>
                      <a:r>
                        <a:rPr lang="en-GB" sz="1400" baseline="0" dirty="0" smtClean="0">
                          <a:latin typeface="+mj-lt"/>
                        </a:rPr>
                        <a:t> to different file formats, e.g. STATA, SAS, SPSS</a:t>
                      </a:r>
                      <a:endParaRPr lang="en-GB" sz="1400" dirty="0">
                        <a:latin typeface="+mj-lt"/>
                      </a:endParaRPr>
                    </a:p>
                  </a:txBody>
                  <a:tcPr/>
                </a:tc>
              </a:tr>
            </a:tbl>
          </a:graphicData>
        </a:graphic>
      </p:graphicFrame>
      <p:pic>
        <p:nvPicPr>
          <p:cNvPr id="14" name="Picture 13"/>
          <p:cNvPicPr>
            <a:picLocks noChangeAspect="1"/>
          </p:cNvPicPr>
          <p:nvPr/>
        </p:nvPicPr>
        <p:blipFill>
          <a:blip r:embed="rId3"/>
          <a:stretch>
            <a:fillRect/>
          </a:stretch>
        </p:blipFill>
        <p:spPr>
          <a:xfrm>
            <a:off x="2012208" y="5630390"/>
            <a:ext cx="1079927" cy="442939"/>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167" y="5620865"/>
            <a:ext cx="663576" cy="651696"/>
          </a:xfrm>
          <a:prstGeom prst="rect">
            <a:avLst/>
          </a:prstGeom>
        </p:spPr>
      </p:pic>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14301" t="33200" r="13250" b="30050"/>
          <a:stretch/>
        </p:blipFill>
        <p:spPr>
          <a:xfrm>
            <a:off x="3902103" y="5692873"/>
            <a:ext cx="1026014" cy="520442"/>
          </a:xfrm>
          <a:prstGeom prst="rect">
            <a:avLst/>
          </a:prstGeom>
        </p:spPr>
      </p:pic>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20272" y="5615532"/>
            <a:ext cx="1764790" cy="556668"/>
          </a:xfrm>
          <a:prstGeom prst="rect">
            <a:avLst/>
          </a:prstGeom>
        </p:spPr>
      </p:pic>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41677" y="5608219"/>
            <a:ext cx="632302" cy="632302"/>
          </a:xfrm>
          <a:prstGeom prst="rect">
            <a:avLst/>
          </a:prstGeom>
        </p:spPr>
      </p:pic>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872622" y="3993256"/>
            <a:ext cx="1075167" cy="815644"/>
          </a:xfrm>
          <a:prstGeom prst="rect">
            <a:avLst/>
          </a:prstGeom>
        </p:spPr>
      </p:pic>
      <p:cxnSp>
        <p:nvCxnSpPr>
          <p:cNvPr id="12" name="Elbow Connector 11"/>
          <p:cNvCxnSpPr>
            <a:stCxn id="3" idx="2"/>
            <a:endCxn id="21" idx="0"/>
          </p:cNvCxnSpPr>
          <p:nvPr/>
        </p:nvCxnSpPr>
        <p:spPr>
          <a:xfrm rot="16200000" flipH="1">
            <a:off x="5753120" y="3465985"/>
            <a:ext cx="806632" cy="3492461"/>
          </a:xfrm>
          <a:prstGeom prst="bentConnector3">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3" idx="2"/>
            <a:endCxn id="23" idx="0"/>
          </p:cNvCxnSpPr>
          <p:nvPr/>
        </p:nvCxnSpPr>
        <p:spPr>
          <a:xfrm rot="16200000" flipH="1">
            <a:off x="4834358" y="4384748"/>
            <a:ext cx="799319" cy="1647622"/>
          </a:xfrm>
          <a:prstGeom prst="bentConnector3">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3" idx="2"/>
            <a:endCxn id="20" idx="0"/>
          </p:cNvCxnSpPr>
          <p:nvPr/>
        </p:nvCxnSpPr>
        <p:spPr>
          <a:xfrm rot="16200000" flipH="1">
            <a:off x="3970672" y="5248434"/>
            <a:ext cx="883973" cy="4904"/>
          </a:xfrm>
          <a:prstGeom prst="bentConnector3">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3" idx="2"/>
            <a:endCxn id="14" idx="0"/>
          </p:cNvCxnSpPr>
          <p:nvPr/>
        </p:nvCxnSpPr>
        <p:spPr>
          <a:xfrm rot="5400000">
            <a:off x="3070444" y="4290628"/>
            <a:ext cx="821490" cy="1858034"/>
          </a:xfrm>
          <a:prstGeom prst="bentConnector3">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3" idx="2"/>
            <a:endCxn id="19" idx="0"/>
          </p:cNvCxnSpPr>
          <p:nvPr/>
        </p:nvCxnSpPr>
        <p:spPr>
          <a:xfrm rot="5400000">
            <a:off x="2325099" y="3535757"/>
            <a:ext cx="811965" cy="3358251"/>
          </a:xfrm>
          <a:prstGeom prst="bentConnector3">
            <a:avLst>
              <a:gd name="adj1" fmla="val 50000"/>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2" name="Title 1"/>
          <p:cNvSpPr>
            <a:spLocks noGrp="1"/>
          </p:cNvSpPr>
          <p:nvPr>
            <p:ph type="title"/>
          </p:nvPr>
        </p:nvSpPr>
        <p:spPr>
          <a:xfrm>
            <a:off x="518262" y="692696"/>
            <a:ext cx="8077200" cy="458853"/>
          </a:xfrm>
        </p:spPr>
        <p:txBody>
          <a:bodyPr/>
          <a:lstStyle/>
          <a:p>
            <a:r>
              <a:rPr lang="en-GB" dirty="0" smtClean="0"/>
              <a:t>Exporting methods: using functions in scripts</a:t>
            </a:r>
            <a:endParaRPr lang="en-GB" dirty="0"/>
          </a:p>
        </p:txBody>
      </p:sp>
    </p:spTree>
    <p:extLst>
      <p:ext uri="{BB962C8B-B14F-4D97-AF65-F5344CB8AC3E}">
        <p14:creationId xmlns:p14="http://schemas.microsoft.com/office/powerpoint/2010/main" val="270277964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3"/>
          </p:nvPr>
        </p:nvSpPr>
        <p:spPr/>
        <p:txBody>
          <a:bodyPr/>
          <a:lstStyle/>
          <a:p>
            <a:r>
              <a:rPr lang="en-GB" smtClean="0"/>
              <a:t>R Training - Basic</a:t>
            </a:r>
            <a:endParaRPr lang="en-GB" dirty="0"/>
          </a:p>
        </p:txBody>
      </p:sp>
      <p:sp>
        <p:nvSpPr>
          <p:cNvPr id="6" name="Content Placeholder 2"/>
          <p:cNvSpPr>
            <a:spLocks noGrp="1"/>
          </p:cNvSpPr>
          <p:nvPr>
            <p:ph sz="quarter" idx="15"/>
          </p:nvPr>
        </p:nvSpPr>
        <p:spPr>
          <a:xfrm>
            <a:off x="474821" y="1200429"/>
            <a:ext cx="8077200" cy="5541581"/>
          </a:xfrm>
        </p:spPr>
        <p:txBody>
          <a:bodyPr/>
          <a:lstStyle/>
          <a:p>
            <a:pPr marL="11430" indent="-285750">
              <a:buFont typeface="Arial" panose="020B0604020202020204" pitchFamily="34" charset="0"/>
              <a:buChar char="•"/>
            </a:pPr>
            <a:r>
              <a:rPr lang="en-GB" sz="1400" dirty="0" smtClean="0"/>
              <a:t>For each of the different functions used to export data from R, there is a particular syntax, which you can find out more about through the </a:t>
            </a:r>
            <a:r>
              <a:rPr lang="en-GB" sz="1400" i="1" dirty="0" smtClean="0"/>
              <a:t>Help</a:t>
            </a:r>
            <a:r>
              <a:rPr lang="en-GB" sz="1400" dirty="0" smtClean="0"/>
              <a:t> tab or via the Internet. An example of how to use </a:t>
            </a:r>
            <a:r>
              <a:rPr lang="en-GB" sz="1400" dirty="0" smtClean="0">
                <a:solidFill>
                  <a:srgbClr val="0000FF"/>
                </a:solidFill>
                <a:latin typeface="Consolas" panose="020B0609020204030204" pitchFamily="49" charset="0"/>
                <a:cs typeface="Consolas" panose="020B0609020204030204" pitchFamily="49" charset="0"/>
              </a:rPr>
              <a:t>write.csv</a:t>
            </a:r>
            <a:r>
              <a:rPr lang="en-GB" sz="1400" dirty="0" smtClean="0"/>
              <a:t>,</a:t>
            </a:r>
            <a:r>
              <a:rPr lang="en-GB" sz="1400" dirty="0" smtClean="0">
                <a:solidFill>
                  <a:srgbClr val="0000FF"/>
                </a:solidFill>
                <a:latin typeface="Consolas" panose="020B0609020204030204" pitchFamily="49" charset="0"/>
                <a:cs typeface="Consolas" panose="020B0609020204030204" pitchFamily="49" charset="0"/>
              </a:rPr>
              <a:t> </a:t>
            </a:r>
            <a:r>
              <a:rPr lang="en-GB" sz="1400" dirty="0" err="1" smtClean="0">
                <a:solidFill>
                  <a:srgbClr val="0000FF"/>
                </a:solidFill>
                <a:latin typeface="Consolas" panose="020B0609020204030204" pitchFamily="49" charset="0"/>
                <a:cs typeface="Consolas" panose="020B0609020204030204" pitchFamily="49" charset="0"/>
              </a:rPr>
              <a:t>write.table</a:t>
            </a:r>
            <a:r>
              <a:rPr lang="en-GB" sz="1400" dirty="0" smtClean="0">
                <a:solidFill>
                  <a:srgbClr val="0000FF"/>
                </a:solidFill>
                <a:latin typeface="+mj-lt"/>
                <a:cs typeface="Consolas" panose="020B0609020204030204" pitchFamily="49" charset="0"/>
              </a:rPr>
              <a:t> </a:t>
            </a:r>
            <a:r>
              <a:rPr lang="en-GB" sz="1400" dirty="0" smtClean="0"/>
              <a:t>and</a:t>
            </a:r>
            <a:r>
              <a:rPr lang="en-GB" sz="1400" dirty="0" smtClean="0">
                <a:solidFill>
                  <a:srgbClr val="0000FF"/>
                </a:solidFill>
                <a:latin typeface="+mj-lt"/>
                <a:cs typeface="Consolas" panose="020B0609020204030204" pitchFamily="49" charset="0"/>
              </a:rPr>
              <a:t> </a:t>
            </a:r>
            <a:r>
              <a:rPr lang="en-GB" sz="1400" dirty="0" smtClean="0">
                <a:solidFill>
                  <a:srgbClr val="0000FF"/>
                </a:solidFill>
                <a:latin typeface="Consolas" panose="020B0609020204030204" pitchFamily="49" charset="0"/>
                <a:cs typeface="Consolas" panose="020B0609020204030204" pitchFamily="49" charset="0"/>
              </a:rPr>
              <a:t>write.xlsx</a:t>
            </a:r>
            <a:r>
              <a:rPr lang="en-GB" sz="1400" dirty="0" smtClean="0">
                <a:solidFill>
                  <a:srgbClr val="0000FF"/>
                </a:solidFill>
                <a:cs typeface="Consolas" panose="020B0609020204030204" pitchFamily="49" charset="0"/>
              </a:rPr>
              <a:t> </a:t>
            </a:r>
            <a:r>
              <a:rPr lang="en-GB" sz="1400" dirty="0" smtClean="0"/>
              <a:t>is displayed below.</a:t>
            </a:r>
          </a:p>
          <a:p>
            <a:pPr marL="11430" indent="-285750">
              <a:buFont typeface="Arial" panose="020B0604020202020204" pitchFamily="34" charset="0"/>
              <a:buChar char="•"/>
            </a:pPr>
            <a:endParaRPr lang="en-GB" sz="1400" dirty="0" smtClean="0"/>
          </a:p>
          <a:p>
            <a:pPr lvl="2">
              <a:buFont typeface="Wingdings" panose="05000000000000000000" pitchFamily="2" charset="2"/>
              <a:buChar char="q"/>
            </a:pPr>
            <a:r>
              <a:rPr lang="en-GB" sz="1400" dirty="0" smtClean="0"/>
              <a:t>Using </a:t>
            </a:r>
            <a:r>
              <a:rPr lang="en-GB" sz="1400" dirty="0" smtClean="0">
                <a:solidFill>
                  <a:srgbClr val="0000FF"/>
                </a:solidFill>
                <a:latin typeface="Consolas" panose="020B0609020204030204" pitchFamily="49" charset="0"/>
                <a:cs typeface="Consolas" panose="020B0609020204030204" pitchFamily="49" charset="0"/>
              </a:rPr>
              <a:t>write.csv</a:t>
            </a:r>
            <a:r>
              <a:rPr lang="en-GB" sz="1400" dirty="0" smtClean="0">
                <a:solidFill>
                  <a:srgbClr val="0000FF"/>
                </a:solidFill>
                <a:latin typeface="+mj-lt"/>
                <a:cs typeface="Consolas" panose="020B0609020204030204" pitchFamily="49" charset="0"/>
              </a:rPr>
              <a:t> </a:t>
            </a:r>
            <a:r>
              <a:rPr lang="en-GB" sz="1400" dirty="0" smtClean="0"/>
              <a:t>:</a:t>
            </a:r>
            <a:endParaRPr lang="en-GB" sz="1400" dirty="0" smtClean="0">
              <a:solidFill>
                <a:srgbClr val="0000FF"/>
              </a:solidFill>
              <a:latin typeface="Consolas" panose="020B0609020204030204" pitchFamily="49" charset="0"/>
              <a:cs typeface="Consolas" panose="020B0609020204030204" pitchFamily="49" charset="0"/>
            </a:endParaRPr>
          </a:p>
          <a:p>
            <a:pPr lvl="2">
              <a:buFont typeface="Wingdings" panose="05000000000000000000" pitchFamily="2" charset="2"/>
              <a:buChar char="q"/>
            </a:pPr>
            <a:endParaRPr lang="en-GB" sz="1400" dirty="0">
              <a:solidFill>
                <a:srgbClr val="0000FF"/>
              </a:solidFill>
              <a:latin typeface="Consolas" panose="020B0609020204030204" pitchFamily="49" charset="0"/>
              <a:cs typeface="Consolas" panose="020B0609020204030204" pitchFamily="49" charset="0"/>
            </a:endParaRPr>
          </a:p>
          <a:p>
            <a:pPr lvl="2">
              <a:buFont typeface="Wingdings" panose="05000000000000000000" pitchFamily="2" charset="2"/>
              <a:buChar char="q"/>
            </a:pPr>
            <a:endParaRPr lang="en-GB" sz="1400" dirty="0" smtClean="0">
              <a:solidFill>
                <a:srgbClr val="0000FF"/>
              </a:solidFill>
              <a:latin typeface="Consolas" panose="020B0609020204030204" pitchFamily="49" charset="0"/>
              <a:cs typeface="Consolas" panose="020B0609020204030204" pitchFamily="49" charset="0"/>
            </a:endParaRPr>
          </a:p>
          <a:p>
            <a:pPr lvl="2">
              <a:buFont typeface="Wingdings" panose="05000000000000000000" pitchFamily="2" charset="2"/>
              <a:buChar char="q"/>
            </a:pPr>
            <a:endParaRPr lang="en-GB" sz="1400" dirty="0">
              <a:solidFill>
                <a:srgbClr val="0000FF"/>
              </a:solidFill>
              <a:latin typeface="Consolas" panose="020B0609020204030204" pitchFamily="49" charset="0"/>
              <a:cs typeface="Consolas" panose="020B0609020204030204" pitchFamily="49" charset="0"/>
            </a:endParaRPr>
          </a:p>
          <a:p>
            <a:pPr lvl="2">
              <a:buFont typeface="Wingdings" panose="05000000000000000000" pitchFamily="2" charset="2"/>
              <a:buChar char="q"/>
            </a:pPr>
            <a:r>
              <a:rPr lang="en-GB" sz="1400" dirty="0"/>
              <a:t>Using </a:t>
            </a:r>
            <a:r>
              <a:rPr lang="en-GB" sz="1400" dirty="0" err="1" smtClean="0">
                <a:solidFill>
                  <a:srgbClr val="0000FF"/>
                </a:solidFill>
                <a:latin typeface="Consolas" panose="020B0609020204030204" pitchFamily="49" charset="0"/>
                <a:cs typeface="Consolas" panose="020B0609020204030204" pitchFamily="49" charset="0"/>
              </a:rPr>
              <a:t>write.table</a:t>
            </a:r>
            <a:r>
              <a:rPr lang="en-GB" sz="1400" dirty="0" smtClean="0"/>
              <a:t> </a:t>
            </a:r>
            <a:r>
              <a:rPr lang="en-GB" sz="1400" dirty="0"/>
              <a:t>:</a:t>
            </a:r>
          </a:p>
          <a:p>
            <a:pPr lvl="2">
              <a:buFont typeface="Wingdings" panose="05000000000000000000" pitchFamily="2" charset="2"/>
              <a:buChar char="q"/>
            </a:pPr>
            <a:endParaRPr lang="en-GB" sz="1400" dirty="0"/>
          </a:p>
          <a:p>
            <a:pPr lvl="2">
              <a:buFont typeface="Wingdings" panose="05000000000000000000" pitchFamily="2" charset="2"/>
              <a:buChar char="q"/>
            </a:pPr>
            <a:endParaRPr lang="en-GB" sz="1600" dirty="0" smtClean="0"/>
          </a:p>
          <a:p>
            <a:pPr lvl="2">
              <a:buFont typeface="Wingdings" panose="05000000000000000000" pitchFamily="2" charset="2"/>
              <a:buChar char="q"/>
            </a:pPr>
            <a:endParaRPr lang="en-GB" sz="1400" dirty="0" smtClean="0">
              <a:solidFill>
                <a:srgbClr val="0000FF"/>
              </a:solidFill>
              <a:latin typeface="Consolas" panose="020B0609020204030204" pitchFamily="49" charset="0"/>
              <a:cs typeface="Consolas" panose="020B0609020204030204" pitchFamily="49" charset="0"/>
            </a:endParaRPr>
          </a:p>
          <a:p>
            <a:pPr lvl="2">
              <a:buFont typeface="Wingdings" panose="05000000000000000000" pitchFamily="2" charset="2"/>
              <a:buChar char="q"/>
            </a:pPr>
            <a:r>
              <a:rPr lang="en-GB" sz="1400" dirty="0"/>
              <a:t>Using </a:t>
            </a:r>
            <a:r>
              <a:rPr lang="en-GB" sz="1400" dirty="0" smtClean="0">
                <a:solidFill>
                  <a:srgbClr val="0000FF"/>
                </a:solidFill>
                <a:latin typeface="Consolas" panose="020B0609020204030204" pitchFamily="49" charset="0"/>
                <a:cs typeface="Consolas" panose="020B0609020204030204" pitchFamily="49" charset="0"/>
              </a:rPr>
              <a:t>write.xlsx</a:t>
            </a:r>
            <a:r>
              <a:rPr lang="en-GB" sz="1400" dirty="0" smtClean="0"/>
              <a:t> </a:t>
            </a:r>
            <a:r>
              <a:rPr lang="en-GB" sz="1400" dirty="0"/>
              <a:t>:</a:t>
            </a:r>
          </a:p>
          <a:p>
            <a:pPr marL="11430" indent="-285750">
              <a:buFont typeface="Arial" panose="020B0604020202020204" pitchFamily="34" charset="0"/>
              <a:buChar char="•"/>
            </a:pPr>
            <a:endParaRPr lang="en-GB" sz="1400" dirty="0">
              <a:solidFill>
                <a:srgbClr val="0000FF"/>
              </a:solidFill>
              <a:latin typeface="Consolas" panose="020B0609020204030204" pitchFamily="49" charset="0"/>
              <a:cs typeface="Consolas" panose="020B0609020204030204" pitchFamily="49" charset="0"/>
            </a:endParaRPr>
          </a:p>
        </p:txBody>
      </p:sp>
      <p:pic>
        <p:nvPicPr>
          <p:cNvPr id="3" name="Picture 2"/>
          <p:cNvPicPr>
            <a:picLocks noChangeAspect="1"/>
          </p:cNvPicPr>
          <p:nvPr/>
        </p:nvPicPr>
        <p:blipFill rotWithShape="1">
          <a:blip r:embed="rId3"/>
          <a:srcRect l="14028" t="43000" r="31495" b="46500"/>
          <a:stretch/>
        </p:blipFill>
        <p:spPr>
          <a:xfrm>
            <a:off x="251520" y="5230197"/>
            <a:ext cx="8676000" cy="940580"/>
          </a:xfrm>
          <a:prstGeom prst="rect">
            <a:avLst/>
          </a:prstGeom>
          <a:ln>
            <a:solidFill>
              <a:schemeClr val="tx2"/>
            </a:solidFill>
          </a:ln>
        </p:spPr>
      </p:pic>
      <p:pic>
        <p:nvPicPr>
          <p:cNvPr id="4" name="Picture 3"/>
          <p:cNvPicPr>
            <a:picLocks noChangeAspect="1"/>
          </p:cNvPicPr>
          <p:nvPr/>
        </p:nvPicPr>
        <p:blipFill rotWithShape="1">
          <a:blip r:embed="rId3"/>
          <a:srcRect l="13775" t="27601" r="31889" b="67499"/>
          <a:stretch/>
        </p:blipFill>
        <p:spPr>
          <a:xfrm>
            <a:off x="251520" y="2573516"/>
            <a:ext cx="8676000" cy="440084"/>
          </a:xfrm>
          <a:prstGeom prst="rect">
            <a:avLst/>
          </a:prstGeom>
          <a:ln>
            <a:solidFill>
              <a:schemeClr val="tx2"/>
            </a:solidFill>
          </a:ln>
        </p:spPr>
      </p:pic>
      <p:pic>
        <p:nvPicPr>
          <p:cNvPr id="5" name="Picture 4"/>
          <p:cNvPicPr>
            <a:picLocks noChangeAspect="1"/>
          </p:cNvPicPr>
          <p:nvPr/>
        </p:nvPicPr>
        <p:blipFill rotWithShape="1">
          <a:blip r:embed="rId3"/>
          <a:srcRect l="13781" t="34999" r="31882" b="60101"/>
          <a:stretch/>
        </p:blipFill>
        <p:spPr>
          <a:xfrm>
            <a:off x="251520" y="3971220"/>
            <a:ext cx="8676000" cy="440087"/>
          </a:xfrm>
          <a:prstGeom prst="rect">
            <a:avLst/>
          </a:prstGeom>
          <a:ln>
            <a:solidFill>
              <a:schemeClr val="tx2"/>
            </a:solidFill>
          </a:ln>
        </p:spPr>
      </p:pic>
      <p:sp>
        <p:nvSpPr>
          <p:cNvPr id="11" name="Title 1"/>
          <p:cNvSpPr>
            <a:spLocks noGrp="1"/>
          </p:cNvSpPr>
          <p:nvPr>
            <p:ph type="title"/>
          </p:nvPr>
        </p:nvSpPr>
        <p:spPr>
          <a:xfrm>
            <a:off x="518262" y="692696"/>
            <a:ext cx="8077200" cy="458853"/>
          </a:xfrm>
        </p:spPr>
        <p:txBody>
          <a:bodyPr/>
          <a:lstStyle/>
          <a:p>
            <a:r>
              <a:rPr lang="en-GB" dirty="0" smtClean="0"/>
              <a:t>Exporting methods: using functions in scripts</a:t>
            </a:r>
            <a:endParaRPr lang="en-GB" dirty="0"/>
          </a:p>
        </p:txBody>
      </p:sp>
    </p:spTree>
    <p:extLst>
      <p:ext uri="{BB962C8B-B14F-4D97-AF65-F5344CB8AC3E}">
        <p14:creationId xmlns:p14="http://schemas.microsoft.com/office/powerpoint/2010/main" val="279526611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Loops in R</a:t>
            </a:r>
            <a:r>
              <a:rPr lang="en-GB" dirty="0" smtClean="0"/>
              <a:t/>
            </a:r>
            <a:br>
              <a:rPr lang="en-GB" dirty="0" smtClean="0"/>
            </a:br>
            <a:endParaRPr lang="en-GB" dirty="0"/>
          </a:p>
        </p:txBody>
      </p:sp>
      <p:sp>
        <p:nvSpPr>
          <p:cNvPr id="3"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31481555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Loops in R</a:t>
            </a:r>
          </a:p>
        </p:txBody>
      </p:sp>
      <p:sp>
        <p:nvSpPr>
          <p:cNvPr id="3" name="Content Placeholder 2"/>
          <p:cNvSpPr>
            <a:spLocks noGrp="1"/>
          </p:cNvSpPr>
          <p:nvPr>
            <p:ph sz="quarter" idx="15"/>
          </p:nvPr>
        </p:nvSpPr>
        <p:spPr/>
        <p:txBody>
          <a:bodyPr/>
          <a:lstStyle/>
          <a:p>
            <a:pPr marL="137160" indent="-342900">
              <a:buFont typeface="+mj-lt"/>
              <a:buAutoNum type="arabicPeriod"/>
            </a:pPr>
            <a:r>
              <a:rPr lang="en-GB" dirty="0" smtClean="0"/>
              <a:t>An Introduction to Loops</a:t>
            </a:r>
          </a:p>
          <a:p>
            <a:pPr marL="137160" indent="-342900">
              <a:buFont typeface="+mj-lt"/>
              <a:buAutoNum type="arabicPeriod"/>
            </a:pPr>
            <a:endParaRPr lang="en-GB" dirty="0" smtClean="0"/>
          </a:p>
          <a:p>
            <a:pPr marL="137160" indent="-342900">
              <a:buFont typeface="+mj-lt"/>
              <a:buAutoNum type="arabicPeriod"/>
            </a:pPr>
            <a:r>
              <a:rPr lang="en-GB" dirty="0" smtClean="0"/>
              <a:t>The Benefits of Using Loops</a:t>
            </a:r>
          </a:p>
          <a:p>
            <a:pPr marL="137160" indent="-342900">
              <a:buFont typeface="+mj-lt"/>
              <a:buAutoNum type="arabicPeriod"/>
            </a:pPr>
            <a:endParaRPr lang="en-GB" dirty="0"/>
          </a:p>
          <a:p>
            <a:pPr marL="137160" indent="-342900">
              <a:buFont typeface="+mj-lt"/>
              <a:buAutoNum type="arabicPeriod"/>
            </a:pPr>
            <a:r>
              <a:rPr lang="en-GB" dirty="0" smtClean="0"/>
              <a:t>The Disadvantages of Using Loops</a:t>
            </a:r>
          </a:p>
          <a:p>
            <a:pPr marL="137160" indent="-342900">
              <a:buFont typeface="+mj-lt"/>
              <a:buAutoNum type="arabicPeriod"/>
            </a:pPr>
            <a:endParaRPr lang="en-GB" dirty="0"/>
          </a:p>
          <a:p>
            <a:pPr marL="137160" indent="-342900">
              <a:buFont typeface="+mj-lt"/>
              <a:buAutoNum type="arabicPeriod"/>
            </a:pPr>
            <a:r>
              <a:rPr lang="en-GB" dirty="0" smtClean="0"/>
              <a:t>Types of Loops</a:t>
            </a:r>
          </a:p>
          <a:p>
            <a:pPr marL="137160" indent="-342900">
              <a:buFont typeface="+mj-lt"/>
              <a:buAutoNum type="arabicPeriod"/>
            </a:pPr>
            <a:endParaRPr lang="en-GB" dirty="0" smtClean="0"/>
          </a:p>
          <a:p>
            <a:pPr marL="137160" indent="-342900">
              <a:buFont typeface="+mj-lt"/>
              <a:buAutoNum type="arabicPeriod"/>
            </a:pPr>
            <a:r>
              <a:rPr lang="en-GB" dirty="0" smtClean="0"/>
              <a:t>Examples</a:t>
            </a:r>
          </a:p>
          <a:p>
            <a:pPr marL="137160" indent="-342900">
              <a:buFont typeface="+mj-lt"/>
              <a:buAutoNum type="arabicPeriod"/>
            </a:pPr>
            <a:endParaRPr lang="en-GB" dirty="0" smtClean="0"/>
          </a:p>
          <a:p>
            <a:pPr indent="0"/>
            <a:endParaRPr lang="en-GB" dirty="0" smtClean="0"/>
          </a:p>
          <a:p>
            <a:pPr indent="0"/>
            <a:endParaRPr lang="en-GB" dirty="0" smtClean="0"/>
          </a:p>
          <a:p>
            <a:pPr indent="0"/>
            <a:endParaRPr lang="en-GB" dirty="0" smtClean="0"/>
          </a:p>
          <a:p>
            <a:pPr indent="0"/>
            <a:endParaRPr lang="en-GB" dirty="0"/>
          </a:p>
        </p:txBody>
      </p:sp>
      <p:pic>
        <p:nvPicPr>
          <p:cNvPr id="4098" name="Picture 2" descr="http://good-loops.com/wp-content/uploads/2013/02/good-loop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2120" y="2996952"/>
            <a:ext cx="2866628" cy="2882554"/>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40127287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7544" y="692696"/>
            <a:ext cx="8077200" cy="333195"/>
          </a:xfrm>
        </p:spPr>
        <p:txBody>
          <a:bodyPr/>
          <a:lstStyle/>
          <a:p>
            <a:r>
              <a:rPr lang="en-GB" dirty="0" smtClean="0"/>
              <a:t>An Introduction to Loops</a:t>
            </a:r>
            <a:br>
              <a:rPr lang="en-GB" dirty="0" smtClean="0"/>
            </a:br>
            <a:endParaRPr lang="en-GB" dirty="0"/>
          </a:p>
        </p:txBody>
      </p:sp>
      <p:sp>
        <p:nvSpPr>
          <p:cNvPr id="5" name="Content Placeholder 4"/>
          <p:cNvSpPr>
            <a:spLocks noGrp="1"/>
          </p:cNvSpPr>
          <p:nvPr>
            <p:ph sz="quarter" idx="15"/>
          </p:nvPr>
        </p:nvSpPr>
        <p:spPr>
          <a:xfrm>
            <a:off x="467544" y="1194107"/>
            <a:ext cx="8077200" cy="3613390"/>
          </a:xfrm>
        </p:spPr>
        <p:txBody>
          <a:bodyPr/>
          <a:lstStyle/>
          <a:p>
            <a:r>
              <a:rPr lang="en-GB" sz="1400" dirty="0"/>
              <a:t>‘Looping’, ‘cycling’, ‘iterating’ or just replicating instructions is quite an old practice that originated well before the invention of computers. It is nothing more than automating a certain multi step process by organizing sequences of actions (‘batch’ processes) and grouping the parts in need of repetition</a:t>
            </a:r>
            <a:r>
              <a:rPr lang="en-GB" sz="1400" dirty="0" smtClean="0"/>
              <a:t>.</a:t>
            </a:r>
          </a:p>
        </p:txBody>
      </p:sp>
      <p:sp>
        <p:nvSpPr>
          <p:cNvPr id="6"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39603121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7544" y="692696"/>
            <a:ext cx="8077200" cy="333195"/>
          </a:xfrm>
        </p:spPr>
        <p:txBody>
          <a:bodyPr/>
          <a:lstStyle/>
          <a:p>
            <a:r>
              <a:rPr lang="en-GB" dirty="0" smtClean="0"/>
              <a:t>An Introduction to Loops</a:t>
            </a:r>
            <a:br>
              <a:rPr lang="en-GB" dirty="0" smtClean="0"/>
            </a:br>
            <a:endParaRPr lang="en-GB" dirty="0"/>
          </a:p>
        </p:txBody>
      </p:sp>
      <p:sp>
        <p:nvSpPr>
          <p:cNvPr id="5" name="Content Placeholder 4"/>
          <p:cNvSpPr>
            <a:spLocks noGrp="1"/>
          </p:cNvSpPr>
          <p:nvPr>
            <p:ph sz="quarter" idx="15"/>
          </p:nvPr>
        </p:nvSpPr>
        <p:spPr>
          <a:xfrm>
            <a:off x="467544" y="1194107"/>
            <a:ext cx="8077200" cy="3613390"/>
          </a:xfrm>
        </p:spPr>
        <p:txBody>
          <a:bodyPr/>
          <a:lstStyle/>
          <a:p>
            <a:r>
              <a:rPr lang="en-GB" sz="1400" dirty="0"/>
              <a:t>‘Looping’, ‘cycling’, ‘iterating’ or just replicating instructions is quite an old practice that originated well before the invention of computers. It is nothing more than automating a certain multi step process by organizing sequences of actions (‘batch’ processes) and grouping the parts in need of repetition</a:t>
            </a:r>
            <a:r>
              <a:rPr lang="en-GB" sz="1400" dirty="0" smtClean="0"/>
              <a:t>.</a:t>
            </a:r>
          </a:p>
          <a:p>
            <a:endParaRPr lang="en-GB" sz="1400" dirty="0" smtClean="0"/>
          </a:p>
          <a:p>
            <a:r>
              <a:rPr lang="en-GB" sz="1400" dirty="0" smtClean="0"/>
              <a:t>More specifically, in R, every </a:t>
            </a:r>
            <a:r>
              <a:rPr lang="en-GB" sz="1400" dirty="0"/>
              <a:t>time </a:t>
            </a:r>
            <a:r>
              <a:rPr lang="en-GB" sz="1400" dirty="0" smtClean="0"/>
              <a:t>an operation has </a:t>
            </a:r>
            <a:r>
              <a:rPr lang="en-GB" sz="1400" dirty="0"/>
              <a:t>to be repeated, a loop may come in handy. </a:t>
            </a:r>
            <a:r>
              <a:rPr lang="en-GB" sz="1400" dirty="0" smtClean="0"/>
              <a:t>Rather than repeating the syntax of an operation a certain number of times, we </a:t>
            </a:r>
            <a:r>
              <a:rPr lang="en-GB" sz="1400" dirty="0"/>
              <a:t>only need to specify how many times or upon which conditions those operations need execution: </a:t>
            </a:r>
            <a:endParaRPr lang="en-GB" sz="1400" dirty="0" smtClean="0"/>
          </a:p>
          <a:p>
            <a:endParaRPr lang="en-GB" dirty="0" smtClean="0"/>
          </a:p>
        </p:txBody>
      </p:sp>
      <p:sp>
        <p:nvSpPr>
          <p:cNvPr id="6"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1643325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100" i="0" dirty="0"/>
              <a:t>Benefits of using R (</a:t>
            </a:r>
            <a:r>
              <a:rPr lang="en-GB" sz="2100" i="0" dirty="0" err="1"/>
              <a:t>Contd</a:t>
            </a:r>
            <a:r>
              <a:rPr lang="en-GB" sz="2100" i="0" dirty="0"/>
              <a:t>)</a:t>
            </a:r>
          </a:p>
        </p:txBody>
      </p:sp>
      <p:graphicFrame>
        <p:nvGraphicFramePr>
          <p:cNvPr id="22" name="Diagram 21"/>
          <p:cNvGraphicFramePr/>
          <p:nvPr>
            <p:extLst>
              <p:ext uri="{D42A27DB-BD31-4B8C-83A1-F6EECF244321}">
                <p14:modId xmlns:p14="http://schemas.microsoft.com/office/powerpoint/2010/main" val="1777178386"/>
              </p:ext>
            </p:extLst>
          </p:nvPr>
        </p:nvGraphicFramePr>
        <p:xfrm>
          <a:off x="888423" y="1724314"/>
          <a:ext cx="6731577" cy="40270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334735324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7544" y="692696"/>
            <a:ext cx="8077200" cy="333195"/>
          </a:xfrm>
        </p:spPr>
        <p:txBody>
          <a:bodyPr/>
          <a:lstStyle/>
          <a:p>
            <a:r>
              <a:rPr lang="en-GB" dirty="0" smtClean="0"/>
              <a:t>An Introduction to Loops</a:t>
            </a:r>
            <a:endParaRPr lang="en-GB" dirty="0"/>
          </a:p>
        </p:txBody>
      </p:sp>
      <p:sp>
        <p:nvSpPr>
          <p:cNvPr id="5" name="Content Placeholder 4"/>
          <p:cNvSpPr>
            <a:spLocks noGrp="1"/>
          </p:cNvSpPr>
          <p:nvPr>
            <p:ph sz="quarter" idx="15"/>
          </p:nvPr>
        </p:nvSpPr>
        <p:spPr>
          <a:xfrm>
            <a:off x="467544" y="1194107"/>
            <a:ext cx="8077200" cy="3613390"/>
          </a:xfrm>
        </p:spPr>
        <p:txBody>
          <a:bodyPr/>
          <a:lstStyle/>
          <a:p>
            <a:r>
              <a:rPr lang="en-GB" sz="1400" dirty="0"/>
              <a:t>‘Looping’, ‘cycling’, ‘iterating’ or just replicating instructions is quite an old practice that originated well before the invention of computers. It is nothing more than automating a certain multi step process by organizing sequences of actions (‘batch’ processes) and grouping the parts in need of repetition</a:t>
            </a:r>
            <a:r>
              <a:rPr lang="en-GB" sz="1400" dirty="0" smtClean="0"/>
              <a:t>.</a:t>
            </a:r>
          </a:p>
          <a:p>
            <a:endParaRPr lang="en-GB" sz="1400" dirty="0" smtClean="0"/>
          </a:p>
          <a:p>
            <a:r>
              <a:rPr lang="en-GB" sz="1400" dirty="0" smtClean="0"/>
              <a:t>More specifically, in R, every </a:t>
            </a:r>
            <a:r>
              <a:rPr lang="en-GB" sz="1400" dirty="0"/>
              <a:t>time </a:t>
            </a:r>
            <a:r>
              <a:rPr lang="en-GB" sz="1400" dirty="0" smtClean="0"/>
              <a:t>an operation has </a:t>
            </a:r>
            <a:r>
              <a:rPr lang="en-GB" sz="1400" dirty="0"/>
              <a:t>to be repeated, a loop may come in handy. </a:t>
            </a:r>
            <a:r>
              <a:rPr lang="en-GB" sz="1400" dirty="0" smtClean="0"/>
              <a:t>Rather than repeating the syntax of an operation a certain number of times, we </a:t>
            </a:r>
            <a:r>
              <a:rPr lang="en-GB" sz="1400" dirty="0"/>
              <a:t>only need to specify how many times or upon which conditions those operations need execution: </a:t>
            </a:r>
            <a:endParaRPr lang="en-GB" sz="1400" dirty="0" smtClean="0"/>
          </a:p>
          <a:p>
            <a:endParaRPr lang="en-GB" sz="1400" dirty="0" smtClean="0"/>
          </a:p>
          <a:p>
            <a:pPr marL="960120" lvl="4" indent="-342900">
              <a:buFont typeface="+mj-lt"/>
              <a:buAutoNum type="arabicPeriod"/>
            </a:pPr>
            <a:r>
              <a:rPr lang="en-GB" sz="1400" dirty="0" smtClean="0"/>
              <a:t>Assign </a:t>
            </a:r>
            <a:r>
              <a:rPr lang="en-GB" sz="1400" dirty="0"/>
              <a:t>initial values to a control loop </a:t>
            </a:r>
            <a:r>
              <a:rPr lang="en-GB" sz="1400" dirty="0" smtClean="0"/>
              <a:t>variable.</a:t>
            </a:r>
          </a:p>
        </p:txBody>
      </p:sp>
      <p:sp>
        <p:nvSpPr>
          <p:cNvPr id="6"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12461992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7544" y="692696"/>
            <a:ext cx="8077200" cy="333195"/>
          </a:xfrm>
        </p:spPr>
        <p:txBody>
          <a:bodyPr/>
          <a:lstStyle/>
          <a:p>
            <a:r>
              <a:rPr lang="en-GB" dirty="0" smtClean="0"/>
              <a:t>An Introduction to Loops</a:t>
            </a:r>
            <a:br>
              <a:rPr lang="en-GB" dirty="0" smtClean="0"/>
            </a:br>
            <a:endParaRPr lang="en-GB" dirty="0"/>
          </a:p>
        </p:txBody>
      </p:sp>
      <p:sp>
        <p:nvSpPr>
          <p:cNvPr id="5" name="Content Placeholder 4"/>
          <p:cNvSpPr>
            <a:spLocks noGrp="1"/>
          </p:cNvSpPr>
          <p:nvPr>
            <p:ph sz="quarter" idx="15"/>
          </p:nvPr>
        </p:nvSpPr>
        <p:spPr>
          <a:xfrm>
            <a:off x="467544" y="1194107"/>
            <a:ext cx="8077200" cy="3613390"/>
          </a:xfrm>
        </p:spPr>
        <p:txBody>
          <a:bodyPr/>
          <a:lstStyle/>
          <a:p>
            <a:r>
              <a:rPr lang="en-GB" sz="1400" dirty="0"/>
              <a:t>‘Looping’, ‘cycling’, ‘iterating’ or just replicating instructions is quite an old practice that originated well before the invention of computers. It is nothing more than automating a certain multi step process by organizing sequences of actions (‘batch’ processes) and grouping the parts in need of repetition</a:t>
            </a:r>
            <a:r>
              <a:rPr lang="en-GB" sz="1400" dirty="0" smtClean="0"/>
              <a:t>.</a:t>
            </a:r>
          </a:p>
          <a:p>
            <a:endParaRPr lang="en-GB" sz="1400" dirty="0" smtClean="0"/>
          </a:p>
          <a:p>
            <a:r>
              <a:rPr lang="en-GB" sz="1400" dirty="0" smtClean="0"/>
              <a:t>More specifically, in R, every </a:t>
            </a:r>
            <a:r>
              <a:rPr lang="en-GB" sz="1400" dirty="0"/>
              <a:t>time </a:t>
            </a:r>
            <a:r>
              <a:rPr lang="en-GB" sz="1400" dirty="0" smtClean="0"/>
              <a:t>an operation has </a:t>
            </a:r>
            <a:r>
              <a:rPr lang="en-GB" sz="1400" dirty="0"/>
              <a:t>to be repeated, a loop may come in handy. </a:t>
            </a:r>
            <a:r>
              <a:rPr lang="en-GB" sz="1400" dirty="0" smtClean="0"/>
              <a:t>Rather than repeating the syntax of an operation a certain number of times, we </a:t>
            </a:r>
            <a:r>
              <a:rPr lang="en-GB" sz="1400" dirty="0"/>
              <a:t>only need to specify how many times or upon which conditions those operations need execution: </a:t>
            </a:r>
            <a:endParaRPr lang="en-GB" sz="1400" dirty="0" smtClean="0"/>
          </a:p>
          <a:p>
            <a:endParaRPr lang="en-GB" sz="1400" dirty="0" smtClean="0"/>
          </a:p>
          <a:p>
            <a:pPr marL="960120" lvl="4" indent="-342900">
              <a:buFont typeface="+mj-lt"/>
              <a:buAutoNum type="arabicPeriod"/>
            </a:pPr>
            <a:r>
              <a:rPr lang="en-GB" sz="1400" dirty="0" smtClean="0"/>
              <a:t>Assign </a:t>
            </a:r>
            <a:r>
              <a:rPr lang="en-GB" sz="1400" dirty="0"/>
              <a:t>initial values to a control loop </a:t>
            </a:r>
            <a:r>
              <a:rPr lang="en-GB" sz="1400" dirty="0" smtClean="0"/>
              <a:t>variable.</a:t>
            </a:r>
          </a:p>
          <a:p>
            <a:pPr marL="960120" lvl="4" indent="-342900">
              <a:buFont typeface="+mj-lt"/>
              <a:buAutoNum type="arabicPeriod"/>
            </a:pPr>
            <a:r>
              <a:rPr lang="en-GB" sz="1400" dirty="0"/>
              <a:t>P</a:t>
            </a:r>
            <a:r>
              <a:rPr lang="en-GB" sz="1400" dirty="0" smtClean="0"/>
              <a:t>erform </a:t>
            </a:r>
            <a:r>
              <a:rPr lang="en-GB" sz="1400" dirty="0"/>
              <a:t>the </a:t>
            </a:r>
            <a:r>
              <a:rPr lang="en-GB" sz="1400" dirty="0" smtClean="0"/>
              <a:t>loop.</a:t>
            </a:r>
            <a:endParaRPr lang="en-GB" sz="1400" dirty="0"/>
          </a:p>
        </p:txBody>
      </p:sp>
      <p:sp>
        <p:nvSpPr>
          <p:cNvPr id="6"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20040121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7544" y="692696"/>
            <a:ext cx="8077200" cy="333195"/>
          </a:xfrm>
        </p:spPr>
        <p:txBody>
          <a:bodyPr/>
          <a:lstStyle/>
          <a:p>
            <a:r>
              <a:rPr lang="en-GB" dirty="0" smtClean="0"/>
              <a:t>An Introduction to Loops</a:t>
            </a:r>
            <a:br>
              <a:rPr lang="en-GB" dirty="0" smtClean="0"/>
            </a:br>
            <a:endParaRPr lang="en-GB" dirty="0"/>
          </a:p>
        </p:txBody>
      </p:sp>
      <p:sp>
        <p:nvSpPr>
          <p:cNvPr id="5" name="Content Placeholder 4"/>
          <p:cNvSpPr>
            <a:spLocks noGrp="1"/>
          </p:cNvSpPr>
          <p:nvPr>
            <p:ph sz="quarter" idx="15"/>
          </p:nvPr>
        </p:nvSpPr>
        <p:spPr>
          <a:xfrm>
            <a:off x="467544" y="1194107"/>
            <a:ext cx="8077200" cy="3613390"/>
          </a:xfrm>
        </p:spPr>
        <p:txBody>
          <a:bodyPr/>
          <a:lstStyle/>
          <a:p>
            <a:r>
              <a:rPr lang="en-GB" sz="1400" dirty="0"/>
              <a:t>‘Looping’, ‘cycling’, ‘iterating’ or just replicating instructions is quite an old practice that originated well before the invention of computers. It is nothing more than automating a certain multi step process by organizing sequences of actions (‘batch’ processes) and grouping the parts in need of repetition</a:t>
            </a:r>
            <a:r>
              <a:rPr lang="en-GB" sz="1400" dirty="0" smtClean="0"/>
              <a:t>.</a:t>
            </a:r>
          </a:p>
          <a:p>
            <a:endParaRPr lang="en-GB" sz="1400" dirty="0" smtClean="0"/>
          </a:p>
          <a:p>
            <a:r>
              <a:rPr lang="en-GB" sz="1400" dirty="0" smtClean="0"/>
              <a:t>More specifically, in R, every </a:t>
            </a:r>
            <a:r>
              <a:rPr lang="en-GB" sz="1400" dirty="0"/>
              <a:t>time </a:t>
            </a:r>
            <a:r>
              <a:rPr lang="en-GB" sz="1400" dirty="0" smtClean="0"/>
              <a:t>an operation has </a:t>
            </a:r>
            <a:r>
              <a:rPr lang="en-GB" sz="1400" dirty="0"/>
              <a:t>to be repeated, a loop may come in handy. </a:t>
            </a:r>
            <a:r>
              <a:rPr lang="en-GB" sz="1400" dirty="0" smtClean="0"/>
              <a:t>Rather than repeating the syntax of an operation a certain number of times, we </a:t>
            </a:r>
            <a:r>
              <a:rPr lang="en-GB" sz="1400" dirty="0"/>
              <a:t>only need to specify how many times or upon which conditions those operations need execution: </a:t>
            </a:r>
            <a:endParaRPr lang="en-GB" sz="1400" dirty="0" smtClean="0"/>
          </a:p>
          <a:p>
            <a:endParaRPr lang="en-GB" sz="1400" dirty="0" smtClean="0"/>
          </a:p>
          <a:p>
            <a:pPr marL="960120" lvl="4" indent="-342900">
              <a:buFont typeface="+mj-lt"/>
              <a:buAutoNum type="arabicPeriod"/>
            </a:pPr>
            <a:r>
              <a:rPr lang="en-GB" sz="1400" dirty="0" smtClean="0"/>
              <a:t>Assign </a:t>
            </a:r>
            <a:r>
              <a:rPr lang="en-GB" sz="1400" dirty="0"/>
              <a:t>initial values to a control loop </a:t>
            </a:r>
            <a:r>
              <a:rPr lang="en-GB" sz="1400" dirty="0" smtClean="0"/>
              <a:t>variable.</a:t>
            </a:r>
          </a:p>
          <a:p>
            <a:pPr marL="960120" lvl="4" indent="-342900">
              <a:buFont typeface="+mj-lt"/>
              <a:buAutoNum type="arabicPeriod"/>
            </a:pPr>
            <a:r>
              <a:rPr lang="en-GB" sz="1400" dirty="0"/>
              <a:t>P</a:t>
            </a:r>
            <a:r>
              <a:rPr lang="en-GB" sz="1400" dirty="0" smtClean="0"/>
              <a:t>erform </a:t>
            </a:r>
            <a:r>
              <a:rPr lang="en-GB" sz="1400" dirty="0"/>
              <a:t>the </a:t>
            </a:r>
            <a:r>
              <a:rPr lang="en-GB" sz="1400" dirty="0" smtClean="0"/>
              <a:t>loop.</a:t>
            </a:r>
            <a:endParaRPr lang="en-GB" sz="1400" dirty="0"/>
          </a:p>
          <a:p>
            <a:pPr marL="960120" lvl="4" indent="-342900">
              <a:buFont typeface="+mj-lt"/>
              <a:buAutoNum type="arabicPeriod"/>
            </a:pPr>
            <a:r>
              <a:rPr lang="en-GB" sz="1400" dirty="0" smtClean="0"/>
              <a:t>Do </a:t>
            </a:r>
            <a:r>
              <a:rPr lang="en-GB" sz="1400" dirty="0"/>
              <a:t>something with the </a:t>
            </a:r>
            <a:r>
              <a:rPr lang="en-GB" sz="1400" dirty="0" smtClean="0"/>
              <a:t>results</a:t>
            </a:r>
            <a:r>
              <a:rPr lang="en-GB" sz="1400" dirty="0"/>
              <a:t>.</a:t>
            </a:r>
            <a:endParaRPr lang="en-GB" sz="1400" dirty="0" smtClean="0"/>
          </a:p>
        </p:txBody>
      </p:sp>
      <p:sp>
        <p:nvSpPr>
          <p:cNvPr id="6"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15299615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2696"/>
            <a:ext cx="8077200" cy="352605"/>
          </a:xfrm>
        </p:spPr>
        <p:txBody>
          <a:bodyPr/>
          <a:lstStyle/>
          <a:p>
            <a:r>
              <a:rPr lang="en-GB" dirty="0" smtClean="0"/>
              <a:t>The Benefits of Using Loops </a:t>
            </a:r>
            <a:endParaRPr lang="en-GB" dirty="0"/>
          </a:p>
        </p:txBody>
      </p:sp>
      <p:sp>
        <p:nvSpPr>
          <p:cNvPr id="3" name="Content Placeholder 2"/>
          <p:cNvSpPr>
            <a:spLocks noGrp="1"/>
          </p:cNvSpPr>
          <p:nvPr>
            <p:ph sz="quarter" idx="15"/>
          </p:nvPr>
        </p:nvSpPr>
        <p:spPr>
          <a:xfrm>
            <a:off x="467544" y="1214594"/>
            <a:ext cx="8077200" cy="3314700"/>
          </a:xfrm>
        </p:spPr>
        <p:txBody>
          <a:bodyPr/>
          <a:lstStyle/>
          <a:p>
            <a:r>
              <a:rPr lang="en-GB" sz="1400" dirty="0" smtClean="0"/>
              <a:t>As we mentioned earlier, loops allow us to group and automate operations which facilitates a significant reduction in the amount of code needed to carry out the exactly same process.</a:t>
            </a:r>
            <a:endParaRPr lang="en-GB" sz="1400" dirty="0"/>
          </a:p>
        </p:txBody>
      </p:sp>
      <p:sp>
        <p:nvSpPr>
          <p:cNvPr id="4"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21062027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2696"/>
            <a:ext cx="8077200" cy="352605"/>
          </a:xfrm>
        </p:spPr>
        <p:txBody>
          <a:bodyPr/>
          <a:lstStyle/>
          <a:p>
            <a:r>
              <a:rPr lang="en-GB" dirty="0" smtClean="0"/>
              <a:t>The Benefits of Using Loops </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sz="quarter" idx="15"/>
              </p:nvPr>
            </p:nvSpPr>
            <p:spPr>
              <a:xfrm>
                <a:off x="467544" y="1214594"/>
                <a:ext cx="8077200" cy="3314700"/>
              </a:xfrm>
            </p:spPr>
            <p:txBody>
              <a:bodyPr/>
              <a:lstStyle/>
              <a:p>
                <a:r>
                  <a:rPr lang="en-GB" sz="1400" dirty="0" smtClean="0"/>
                  <a:t>As we mentioned earlier, loops allow us to group and automate operations which facilitates a significant reduction in the amount of code needed to carry out the exactly same process.</a:t>
                </a:r>
                <a:endParaRPr lang="en-GB" sz="1400" dirty="0"/>
              </a:p>
              <a:p>
                <a:endParaRPr lang="en-GB" sz="1400" dirty="0" smtClean="0"/>
              </a:p>
              <a:p>
                <a:r>
                  <a:rPr lang="en-GB" sz="1400" dirty="0" smtClean="0"/>
                  <a:t>Lets take the example of a 3 column matrix: </a:t>
                </a:r>
                <a:r>
                  <a:rPr lang="en-GB" dirty="0" smtClean="0"/>
                  <a:t>	</a:t>
                </a:r>
                <a:r>
                  <a:rPr lang="en-GB" dirty="0" smtClean="0">
                    <a:solidFill>
                      <a:srgbClr val="0000FF"/>
                    </a:solidFill>
                    <a:latin typeface="Consolas" panose="020B0609020204030204" pitchFamily="49" charset="0"/>
                    <a:cs typeface="Consolas" panose="020B0609020204030204" pitchFamily="49" charset="0"/>
                  </a:rPr>
                  <a:t>m    </a:t>
                </a:r>
                <a:r>
                  <a:rPr lang="en-GB" dirty="0">
                    <a:solidFill>
                      <a:srgbClr val="0000FF"/>
                    </a:solidFill>
                    <a:latin typeface="Consolas" panose="020B0609020204030204" pitchFamily="49" charset="0"/>
                    <a:cs typeface="Consolas" panose="020B0609020204030204" pitchFamily="49" charset="0"/>
                  </a:rPr>
                  <a:t>=     </a:t>
                </a:r>
                <a14:m>
                  <m:oMath xmlns:m="http://schemas.openxmlformats.org/officeDocument/2006/math">
                    <m:m>
                      <m:mPr>
                        <m:mcs>
                          <m:mc>
                            <m:mcPr>
                              <m:count m:val="3"/>
                              <m:mcJc m:val="center"/>
                            </m:mcPr>
                          </m:mc>
                        </m:mcs>
                        <m:ctrlPr>
                          <a:rPr lang="en-GB" i="1">
                            <a:solidFill>
                              <a:srgbClr val="0000FF"/>
                            </a:solidFill>
                            <a:latin typeface="Cambria Math" panose="02040503050406030204" pitchFamily="18" charset="0"/>
                            <a:cs typeface="Consolas" panose="020B0609020204030204" pitchFamily="49" charset="0"/>
                          </a:rPr>
                        </m:ctrlPr>
                      </m:mPr>
                      <m:mr>
                        <m:e>
                          <m:r>
                            <m:rPr>
                              <m:brk m:alnAt="7"/>
                            </m:rPr>
                            <a:rPr lang="en-GB">
                              <a:solidFill>
                                <a:srgbClr val="0000FF"/>
                              </a:solidFill>
                              <a:latin typeface="Cambria Math" panose="02040503050406030204" pitchFamily="18" charset="0"/>
                              <a:cs typeface="Consolas" panose="020B0609020204030204" pitchFamily="49" charset="0"/>
                            </a:rPr>
                            <m:t>1</m:t>
                          </m:r>
                        </m:e>
                        <m:e>
                          <m:r>
                            <a:rPr lang="en-GB">
                              <a:solidFill>
                                <a:srgbClr val="0000FF"/>
                              </a:solidFill>
                              <a:latin typeface="Cambria Math" panose="02040503050406030204" pitchFamily="18" charset="0"/>
                              <a:cs typeface="Consolas" panose="020B0609020204030204" pitchFamily="49" charset="0"/>
                            </a:rPr>
                            <m:t>2</m:t>
                          </m:r>
                        </m:e>
                        <m:e>
                          <m:r>
                            <a:rPr lang="en-GB">
                              <a:solidFill>
                                <a:srgbClr val="0000FF"/>
                              </a:solidFill>
                              <a:latin typeface="Cambria Math" panose="02040503050406030204" pitchFamily="18" charset="0"/>
                              <a:cs typeface="Consolas" panose="020B0609020204030204" pitchFamily="49" charset="0"/>
                            </a:rPr>
                            <m:t>3</m:t>
                          </m:r>
                        </m:e>
                      </m:mr>
                      <m:mr>
                        <m:e>
                          <m:r>
                            <a:rPr lang="en-GB">
                              <a:solidFill>
                                <a:srgbClr val="0000FF"/>
                              </a:solidFill>
                              <a:latin typeface="Cambria Math" panose="02040503050406030204" pitchFamily="18" charset="0"/>
                              <a:cs typeface="Consolas" panose="020B0609020204030204" pitchFamily="49" charset="0"/>
                            </a:rPr>
                            <m:t>4</m:t>
                          </m:r>
                        </m:e>
                        <m:e>
                          <m:r>
                            <a:rPr lang="en-GB">
                              <a:solidFill>
                                <a:srgbClr val="0000FF"/>
                              </a:solidFill>
                              <a:latin typeface="Cambria Math" panose="02040503050406030204" pitchFamily="18" charset="0"/>
                              <a:cs typeface="Consolas" panose="020B0609020204030204" pitchFamily="49" charset="0"/>
                            </a:rPr>
                            <m:t>5</m:t>
                          </m:r>
                        </m:e>
                        <m:e>
                          <m:r>
                            <a:rPr lang="en-GB">
                              <a:solidFill>
                                <a:srgbClr val="0000FF"/>
                              </a:solidFill>
                              <a:latin typeface="Cambria Math" panose="02040503050406030204" pitchFamily="18" charset="0"/>
                              <a:cs typeface="Consolas" panose="020B0609020204030204" pitchFamily="49" charset="0"/>
                            </a:rPr>
                            <m:t>6</m:t>
                          </m:r>
                        </m:e>
                      </m:mr>
                      <m:mr>
                        <m:e>
                          <m:r>
                            <a:rPr lang="en-GB">
                              <a:solidFill>
                                <a:srgbClr val="0000FF"/>
                              </a:solidFill>
                              <a:latin typeface="Cambria Math" panose="02040503050406030204" pitchFamily="18" charset="0"/>
                              <a:cs typeface="Consolas" panose="020B0609020204030204" pitchFamily="49" charset="0"/>
                            </a:rPr>
                            <m:t>7</m:t>
                          </m:r>
                        </m:e>
                        <m:e>
                          <m:r>
                            <a:rPr lang="en-GB">
                              <a:solidFill>
                                <a:srgbClr val="0000FF"/>
                              </a:solidFill>
                              <a:latin typeface="Cambria Math" panose="02040503050406030204" pitchFamily="18" charset="0"/>
                              <a:cs typeface="Consolas" panose="020B0609020204030204" pitchFamily="49" charset="0"/>
                            </a:rPr>
                            <m:t>8</m:t>
                          </m:r>
                        </m:e>
                        <m:e>
                          <m:r>
                            <a:rPr lang="en-GB">
                              <a:solidFill>
                                <a:srgbClr val="0000FF"/>
                              </a:solidFill>
                              <a:latin typeface="Cambria Math" panose="02040503050406030204" pitchFamily="18" charset="0"/>
                              <a:cs typeface="Consolas" panose="020B0609020204030204" pitchFamily="49" charset="0"/>
                            </a:rPr>
                            <m:t>9</m:t>
                          </m:r>
                        </m:e>
                      </m:mr>
                    </m:m>
                  </m:oMath>
                </a14:m>
                <a:endParaRPr lang="en-GB" sz="900" dirty="0">
                  <a:solidFill>
                    <a:srgbClr val="0000FF"/>
                  </a:solidFill>
                  <a:latin typeface="Consolas" panose="020B0609020204030204" pitchFamily="49" charset="0"/>
                  <a:cs typeface="Consolas" panose="020B0609020204030204" pitchFamily="49" charset="0"/>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5"/>
              </p:nvPr>
            </p:nvSpPr>
            <p:spPr>
              <a:xfrm>
                <a:off x="467544" y="1214594"/>
                <a:ext cx="8077200" cy="3314700"/>
              </a:xfrm>
              <a:blipFill rotWithShape="0">
                <a:blip r:embed="rId2"/>
                <a:stretch>
                  <a:fillRect l="-1358" t="-1838"/>
                </a:stretch>
              </a:blipFill>
            </p:spPr>
            <p:txBody>
              <a:bodyPr/>
              <a:lstStyle/>
              <a:p>
                <a:r>
                  <a:rPr lang="en-GB">
                    <a:noFill/>
                  </a:rPr>
                  <a:t> </a:t>
                </a:r>
              </a:p>
            </p:txBody>
          </p:sp>
        </mc:Fallback>
      </mc:AlternateContent>
      <p:sp>
        <p:nvSpPr>
          <p:cNvPr id="4"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24514754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2696"/>
            <a:ext cx="8077200" cy="352605"/>
          </a:xfrm>
        </p:spPr>
        <p:txBody>
          <a:bodyPr/>
          <a:lstStyle/>
          <a:p>
            <a:r>
              <a:rPr lang="en-GB" dirty="0" smtClean="0"/>
              <a:t>The Benefits of Using Loops </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sz="quarter" idx="15"/>
              </p:nvPr>
            </p:nvSpPr>
            <p:spPr>
              <a:xfrm>
                <a:off x="467544" y="1214594"/>
                <a:ext cx="8077200" cy="3314700"/>
              </a:xfrm>
            </p:spPr>
            <p:txBody>
              <a:bodyPr/>
              <a:lstStyle/>
              <a:p>
                <a:r>
                  <a:rPr lang="en-GB" sz="1400" dirty="0" smtClean="0"/>
                  <a:t>As we mentioned earlier, loops allow us to group and automate operations which facilitates a significant reduction in the amount of code needed to carry out the exactly same process.</a:t>
                </a:r>
                <a:endParaRPr lang="en-GB" sz="1400" dirty="0"/>
              </a:p>
              <a:p>
                <a:endParaRPr lang="en-GB" sz="1400" dirty="0" smtClean="0"/>
              </a:p>
              <a:p>
                <a:r>
                  <a:rPr lang="en-GB" sz="1400" dirty="0" smtClean="0"/>
                  <a:t>Lets take the example of a 3 column matrix: 	</a:t>
                </a:r>
                <a:r>
                  <a:rPr lang="en-GB" sz="1400" dirty="0">
                    <a:solidFill>
                      <a:srgbClr val="0000FF"/>
                    </a:solidFill>
                    <a:latin typeface="Consolas" panose="020B0609020204030204" pitchFamily="49" charset="0"/>
                    <a:cs typeface="Consolas" panose="020B0609020204030204" pitchFamily="49" charset="0"/>
                  </a:rPr>
                  <a:t>m    =     </a:t>
                </a:r>
                <a14:m>
                  <m:oMath xmlns:m="http://schemas.openxmlformats.org/officeDocument/2006/math">
                    <m:m>
                      <m:mPr>
                        <m:mcs>
                          <m:mc>
                            <m:mcPr>
                              <m:count m:val="3"/>
                              <m:mcJc m:val="center"/>
                            </m:mcPr>
                          </m:mc>
                        </m:mcs>
                        <m:ctrlPr>
                          <a:rPr lang="en-GB" sz="1400" i="1">
                            <a:solidFill>
                              <a:srgbClr val="0000FF"/>
                            </a:solidFill>
                            <a:latin typeface="Cambria Math" panose="02040503050406030204" pitchFamily="18" charset="0"/>
                            <a:cs typeface="Consolas" panose="020B0609020204030204" pitchFamily="49" charset="0"/>
                          </a:rPr>
                        </m:ctrlPr>
                      </m:mPr>
                      <m:mr>
                        <m:e>
                          <m:r>
                            <m:rPr>
                              <m:brk m:alnAt="7"/>
                            </m:rPr>
                            <a:rPr lang="en-GB" sz="1400">
                              <a:solidFill>
                                <a:srgbClr val="0000FF"/>
                              </a:solidFill>
                              <a:latin typeface="Cambria Math" panose="02040503050406030204" pitchFamily="18" charset="0"/>
                              <a:cs typeface="Consolas" panose="020B0609020204030204" pitchFamily="49" charset="0"/>
                            </a:rPr>
                            <m:t>1</m:t>
                          </m:r>
                        </m:e>
                        <m:e>
                          <m:r>
                            <a:rPr lang="en-GB" sz="1400">
                              <a:solidFill>
                                <a:srgbClr val="0000FF"/>
                              </a:solidFill>
                              <a:latin typeface="Cambria Math" panose="02040503050406030204" pitchFamily="18" charset="0"/>
                              <a:cs typeface="Consolas" panose="020B0609020204030204" pitchFamily="49" charset="0"/>
                            </a:rPr>
                            <m:t>2</m:t>
                          </m:r>
                        </m:e>
                        <m:e>
                          <m:r>
                            <a:rPr lang="en-GB" sz="1400">
                              <a:solidFill>
                                <a:srgbClr val="0000FF"/>
                              </a:solidFill>
                              <a:latin typeface="Cambria Math" panose="02040503050406030204" pitchFamily="18" charset="0"/>
                              <a:cs typeface="Consolas" panose="020B0609020204030204" pitchFamily="49" charset="0"/>
                            </a:rPr>
                            <m:t>3</m:t>
                          </m:r>
                        </m:e>
                      </m:mr>
                      <m:mr>
                        <m:e>
                          <m:r>
                            <a:rPr lang="en-GB" sz="1400">
                              <a:solidFill>
                                <a:srgbClr val="0000FF"/>
                              </a:solidFill>
                              <a:latin typeface="Cambria Math" panose="02040503050406030204" pitchFamily="18" charset="0"/>
                              <a:cs typeface="Consolas" panose="020B0609020204030204" pitchFamily="49" charset="0"/>
                            </a:rPr>
                            <m:t>4</m:t>
                          </m:r>
                        </m:e>
                        <m:e>
                          <m:r>
                            <a:rPr lang="en-GB" sz="1400">
                              <a:solidFill>
                                <a:srgbClr val="0000FF"/>
                              </a:solidFill>
                              <a:latin typeface="Cambria Math" panose="02040503050406030204" pitchFamily="18" charset="0"/>
                              <a:cs typeface="Consolas" panose="020B0609020204030204" pitchFamily="49" charset="0"/>
                            </a:rPr>
                            <m:t>5</m:t>
                          </m:r>
                        </m:e>
                        <m:e>
                          <m:r>
                            <a:rPr lang="en-GB" sz="1400">
                              <a:solidFill>
                                <a:srgbClr val="0000FF"/>
                              </a:solidFill>
                              <a:latin typeface="Cambria Math" panose="02040503050406030204" pitchFamily="18" charset="0"/>
                              <a:cs typeface="Consolas" panose="020B0609020204030204" pitchFamily="49" charset="0"/>
                            </a:rPr>
                            <m:t>6</m:t>
                          </m:r>
                        </m:e>
                      </m:mr>
                      <m:mr>
                        <m:e>
                          <m:r>
                            <a:rPr lang="en-GB" sz="1400">
                              <a:solidFill>
                                <a:srgbClr val="0000FF"/>
                              </a:solidFill>
                              <a:latin typeface="Cambria Math" panose="02040503050406030204" pitchFamily="18" charset="0"/>
                              <a:cs typeface="Consolas" panose="020B0609020204030204" pitchFamily="49" charset="0"/>
                            </a:rPr>
                            <m:t>7</m:t>
                          </m:r>
                        </m:e>
                        <m:e>
                          <m:r>
                            <a:rPr lang="en-GB" sz="1400">
                              <a:solidFill>
                                <a:srgbClr val="0000FF"/>
                              </a:solidFill>
                              <a:latin typeface="Cambria Math" panose="02040503050406030204" pitchFamily="18" charset="0"/>
                              <a:cs typeface="Consolas" panose="020B0609020204030204" pitchFamily="49" charset="0"/>
                            </a:rPr>
                            <m:t>8</m:t>
                          </m:r>
                        </m:e>
                        <m:e>
                          <m:r>
                            <a:rPr lang="en-GB" sz="1400">
                              <a:solidFill>
                                <a:srgbClr val="0000FF"/>
                              </a:solidFill>
                              <a:latin typeface="Cambria Math" panose="02040503050406030204" pitchFamily="18" charset="0"/>
                              <a:cs typeface="Consolas" panose="020B0609020204030204" pitchFamily="49" charset="0"/>
                            </a:rPr>
                            <m:t>9</m:t>
                          </m:r>
                        </m:e>
                      </m:mr>
                    </m:m>
                  </m:oMath>
                </a14:m>
                <a:endParaRPr lang="en-GB" sz="1400" dirty="0">
                  <a:solidFill>
                    <a:srgbClr val="0000FF"/>
                  </a:solidFill>
                  <a:latin typeface="Consolas" panose="020B0609020204030204" pitchFamily="49" charset="0"/>
                  <a:cs typeface="Consolas" panose="020B0609020204030204" pitchFamily="49" charset="0"/>
                </a:endParaRPr>
              </a:p>
              <a:p>
                <a:endParaRPr lang="en-GB" sz="1400" dirty="0" smtClean="0"/>
              </a:p>
              <a:p>
                <a:r>
                  <a:rPr lang="en-GB" sz="1400" dirty="0" smtClean="0"/>
                  <a:t>If we wanted to multiply each column by its own column number without using a loop then we would have to update each column individually using the following code…</a:t>
                </a:r>
              </a:p>
            </p:txBody>
          </p:sp>
        </mc:Choice>
        <mc:Fallback xmlns="">
          <p:sp>
            <p:nvSpPr>
              <p:cNvPr id="3" name="Content Placeholder 2"/>
              <p:cNvSpPr>
                <a:spLocks noGrp="1" noRot="1" noChangeAspect="1" noMove="1" noResize="1" noEditPoints="1" noAdjustHandles="1" noChangeArrowheads="1" noChangeShapeType="1" noTextEdit="1"/>
              </p:cNvSpPr>
              <p:nvPr>
                <p:ph sz="quarter" idx="15"/>
              </p:nvPr>
            </p:nvSpPr>
            <p:spPr>
              <a:xfrm>
                <a:off x="467544" y="1214594"/>
                <a:ext cx="8077200" cy="3314700"/>
              </a:xfrm>
              <a:blipFill rotWithShape="0">
                <a:blip r:embed="rId2"/>
                <a:stretch>
                  <a:fillRect l="-1358" t="-1838"/>
                </a:stretch>
              </a:blipFill>
            </p:spPr>
            <p:txBody>
              <a:bodyPr/>
              <a:lstStyle/>
              <a:p>
                <a:r>
                  <a:rPr lang="en-GB">
                    <a:noFill/>
                  </a:rPr>
                  <a:t> </a:t>
                </a:r>
              </a:p>
            </p:txBody>
          </p:sp>
        </mc:Fallback>
      </mc:AlternateContent>
      <p:sp>
        <p:nvSpPr>
          <p:cNvPr id="4"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7842003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2696"/>
            <a:ext cx="8077200" cy="352605"/>
          </a:xfrm>
        </p:spPr>
        <p:txBody>
          <a:bodyPr/>
          <a:lstStyle/>
          <a:p>
            <a:r>
              <a:rPr lang="en-GB" dirty="0" smtClean="0"/>
              <a:t>The Benefits of Using Loops </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sz="quarter" idx="15"/>
              </p:nvPr>
            </p:nvSpPr>
            <p:spPr>
              <a:xfrm>
                <a:off x="467544" y="1214594"/>
                <a:ext cx="8077200" cy="3314700"/>
              </a:xfrm>
            </p:spPr>
            <p:txBody>
              <a:bodyPr/>
              <a:lstStyle/>
              <a:p>
                <a:r>
                  <a:rPr lang="en-GB" sz="1400" dirty="0" smtClean="0"/>
                  <a:t>As we mentioned earlier, loops allow us to group and automate operations which facilitates a significant reduction in the amount of code needed to carry out the exactly same process.</a:t>
                </a:r>
                <a:endParaRPr lang="en-GB" sz="1400" dirty="0"/>
              </a:p>
              <a:p>
                <a:endParaRPr lang="en-GB" sz="1400" dirty="0" smtClean="0"/>
              </a:p>
              <a:p>
                <a:r>
                  <a:rPr lang="en-GB" sz="1400" dirty="0" smtClean="0"/>
                  <a:t>Lets take the example of a 3 column matrix: 	</a:t>
                </a:r>
                <a:r>
                  <a:rPr lang="en-GB" sz="1400" dirty="0">
                    <a:solidFill>
                      <a:srgbClr val="0000FF"/>
                    </a:solidFill>
                    <a:latin typeface="Consolas" panose="020B0609020204030204" pitchFamily="49" charset="0"/>
                    <a:cs typeface="Consolas" panose="020B0609020204030204" pitchFamily="49" charset="0"/>
                  </a:rPr>
                  <a:t>m    =     </a:t>
                </a:r>
                <a14:m>
                  <m:oMath xmlns:m="http://schemas.openxmlformats.org/officeDocument/2006/math">
                    <m:m>
                      <m:mPr>
                        <m:mcs>
                          <m:mc>
                            <m:mcPr>
                              <m:count m:val="3"/>
                              <m:mcJc m:val="center"/>
                            </m:mcPr>
                          </m:mc>
                        </m:mcs>
                        <m:ctrlPr>
                          <a:rPr lang="en-GB" sz="1400" i="1">
                            <a:solidFill>
                              <a:srgbClr val="0000FF"/>
                            </a:solidFill>
                            <a:latin typeface="Cambria Math" panose="02040503050406030204" pitchFamily="18" charset="0"/>
                            <a:cs typeface="Consolas" panose="020B0609020204030204" pitchFamily="49" charset="0"/>
                          </a:rPr>
                        </m:ctrlPr>
                      </m:mPr>
                      <m:mr>
                        <m:e>
                          <m:r>
                            <m:rPr>
                              <m:brk m:alnAt="7"/>
                            </m:rPr>
                            <a:rPr lang="en-GB" sz="1400">
                              <a:solidFill>
                                <a:srgbClr val="0000FF"/>
                              </a:solidFill>
                              <a:latin typeface="Cambria Math" panose="02040503050406030204" pitchFamily="18" charset="0"/>
                              <a:cs typeface="Consolas" panose="020B0609020204030204" pitchFamily="49" charset="0"/>
                            </a:rPr>
                            <m:t>1</m:t>
                          </m:r>
                        </m:e>
                        <m:e>
                          <m:r>
                            <a:rPr lang="en-GB" sz="1400">
                              <a:solidFill>
                                <a:srgbClr val="0000FF"/>
                              </a:solidFill>
                              <a:latin typeface="Cambria Math" panose="02040503050406030204" pitchFamily="18" charset="0"/>
                              <a:cs typeface="Consolas" panose="020B0609020204030204" pitchFamily="49" charset="0"/>
                            </a:rPr>
                            <m:t>2</m:t>
                          </m:r>
                        </m:e>
                        <m:e>
                          <m:r>
                            <a:rPr lang="en-GB" sz="1400">
                              <a:solidFill>
                                <a:srgbClr val="0000FF"/>
                              </a:solidFill>
                              <a:latin typeface="Cambria Math" panose="02040503050406030204" pitchFamily="18" charset="0"/>
                              <a:cs typeface="Consolas" panose="020B0609020204030204" pitchFamily="49" charset="0"/>
                            </a:rPr>
                            <m:t>3</m:t>
                          </m:r>
                        </m:e>
                      </m:mr>
                      <m:mr>
                        <m:e>
                          <m:r>
                            <a:rPr lang="en-GB" sz="1400">
                              <a:solidFill>
                                <a:srgbClr val="0000FF"/>
                              </a:solidFill>
                              <a:latin typeface="Cambria Math" panose="02040503050406030204" pitchFamily="18" charset="0"/>
                              <a:cs typeface="Consolas" panose="020B0609020204030204" pitchFamily="49" charset="0"/>
                            </a:rPr>
                            <m:t>4</m:t>
                          </m:r>
                        </m:e>
                        <m:e>
                          <m:r>
                            <a:rPr lang="en-GB" sz="1400">
                              <a:solidFill>
                                <a:srgbClr val="0000FF"/>
                              </a:solidFill>
                              <a:latin typeface="Cambria Math" panose="02040503050406030204" pitchFamily="18" charset="0"/>
                              <a:cs typeface="Consolas" panose="020B0609020204030204" pitchFamily="49" charset="0"/>
                            </a:rPr>
                            <m:t>5</m:t>
                          </m:r>
                        </m:e>
                        <m:e>
                          <m:r>
                            <a:rPr lang="en-GB" sz="1400">
                              <a:solidFill>
                                <a:srgbClr val="0000FF"/>
                              </a:solidFill>
                              <a:latin typeface="Cambria Math" panose="02040503050406030204" pitchFamily="18" charset="0"/>
                              <a:cs typeface="Consolas" panose="020B0609020204030204" pitchFamily="49" charset="0"/>
                            </a:rPr>
                            <m:t>6</m:t>
                          </m:r>
                        </m:e>
                      </m:mr>
                      <m:mr>
                        <m:e>
                          <m:r>
                            <a:rPr lang="en-GB" sz="1400">
                              <a:solidFill>
                                <a:srgbClr val="0000FF"/>
                              </a:solidFill>
                              <a:latin typeface="Cambria Math" panose="02040503050406030204" pitchFamily="18" charset="0"/>
                              <a:cs typeface="Consolas" panose="020B0609020204030204" pitchFamily="49" charset="0"/>
                            </a:rPr>
                            <m:t>7</m:t>
                          </m:r>
                        </m:e>
                        <m:e>
                          <m:r>
                            <a:rPr lang="en-GB" sz="1400">
                              <a:solidFill>
                                <a:srgbClr val="0000FF"/>
                              </a:solidFill>
                              <a:latin typeface="Cambria Math" panose="02040503050406030204" pitchFamily="18" charset="0"/>
                              <a:cs typeface="Consolas" panose="020B0609020204030204" pitchFamily="49" charset="0"/>
                            </a:rPr>
                            <m:t>8</m:t>
                          </m:r>
                        </m:e>
                        <m:e>
                          <m:r>
                            <a:rPr lang="en-GB" sz="1400">
                              <a:solidFill>
                                <a:srgbClr val="0000FF"/>
                              </a:solidFill>
                              <a:latin typeface="Cambria Math" panose="02040503050406030204" pitchFamily="18" charset="0"/>
                              <a:cs typeface="Consolas" panose="020B0609020204030204" pitchFamily="49" charset="0"/>
                            </a:rPr>
                            <m:t>9</m:t>
                          </m:r>
                        </m:e>
                      </m:mr>
                    </m:m>
                  </m:oMath>
                </a14:m>
                <a:endParaRPr lang="en-GB" sz="1400" dirty="0">
                  <a:solidFill>
                    <a:srgbClr val="0000FF"/>
                  </a:solidFill>
                  <a:latin typeface="Consolas" panose="020B0609020204030204" pitchFamily="49" charset="0"/>
                  <a:cs typeface="Consolas" panose="020B0609020204030204" pitchFamily="49" charset="0"/>
                </a:endParaRPr>
              </a:p>
              <a:p>
                <a:endParaRPr lang="en-GB" sz="1400" dirty="0" smtClean="0"/>
              </a:p>
              <a:p>
                <a:r>
                  <a:rPr lang="en-GB" sz="1400" dirty="0" smtClean="0"/>
                  <a:t>If we wanted to multiply each column by its own column number without using a loop then we would have to update each column individually using the following code…</a:t>
                </a:r>
              </a:p>
              <a:p>
                <a:endParaRPr lang="en-GB" sz="1400" dirty="0" smtClean="0"/>
              </a:p>
              <a:p>
                <a:pPr algn="ctr"/>
                <a:r>
                  <a:rPr lang="en-GB" sz="1400" dirty="0">
                    <a:solidFill>
                      <a:srgbClr val="0000FF"/>
                    </a:solidFill>
                    <a:latin typeface="Consolas" panose="020B0609020204030204" pitchFamily="49" charset="0"/>
                    <a:cs typeface="Consolas" panose="020B0609020204030204" pitchFamily="49" charset="0"/>
                  </a:rPr>
                  <a:t>m[,1] &lt;- m[,1] * 1</a:t>
                </a:r>
              </a:p>
              <a:p>
                <a:pPr algn="ctr"/>
                <a:r>
                  <a:rPr lang="en-GB" sz="1400" dirty="0">
                    <a:solidFill>
                      <a:srgbClr val="0000FF"/>
                    </a:solidFill>
                    <a:latin typeface="Consolas" panose="020B0609020204030204" pitchFamily="49" charset="0"/>
                    <a:cs typeface="Consolas" panose="020B0609020204030204" pitchFamily="49" charset="0"/>
                  </a:rPr>
                  <a:t>m[,2] &lt;- m[,2] * 2</a:t>
                </a:r>
              </a:p>
              <a:p>
                <a:pPr algn="ctr"/>
                <a:r>
                  <a:rPr lang="en-GB" sz="1400" dirty="0">
                    <a:solidFill>
                      <a:srgbClr val="0000FF"/>
                    </a:solidFill>
                    <a:latin typeface="Consolas" panose="020B0609020204030204" pitchFamily="49" charset="0"/>
                    <a:cs typeface="Consolas" panose="020B0609020204030204" pitchFamily="49" charset="0"/>
                  </a:rPr>
                  <a:t>m[,3] &lt;- m[,3] * 3 </a:t>
                </a:r>
              </a:p>
              <a:p>
                <a:r>
                  <a:rPr lang="en-GB" dirty="0" smtClean="0"/>
                  <a:t> </a:t>
                </a:r>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sz="quarter" idx="15"/>
              </p:nvPr>
            </p:nvSpPr>
            <p:spPr>
              <a:xfrm>
                <a:off x="467544" y="1214594"/>
                <a:ext cx="8077200" cy="3314700"/>
              </a:xfrm>
              <a:blipFill rotWithShape="0">
                <a:blip r:embed="rId2"/>
                <a:stretch>
                  <a:fillRect l="-1358" t="-1838" b="-12132"/>
                </a:stretch>
              </a:blipFill>
            </p:spPr>
            <p:txBody>
              <a:bodyPr/>
              <a:lstStyle/>
              <a:p>
                <a:r>
                  <a:rPr lang="en-GB">
                    <a:noFill/>
                  </a:rPr>
                  <a:t> </a:t>
                </a:r>
              </a:p>
            </p:txBody>
          </p:sp>
        </mc:Fallback>
      </mc:AlternateContent>
      <p:sp>
        <p:nvSpPr>
          <p:cNvPr id="4"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30492116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2696"/>
            <a:ext cx="8077200" cy="352605"/>
          </a:xfrm>
        </p:spPr>
        <p:txBody>
          <a:bodyPr/>
          <a:lstStyle/>
          <a:p>
            <a:r>
              <a:rPr lang="en-GB" dirty="0" smtClean="0"/>
              <a:t>The Benefits of Using Loops </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sz="quarter" idx="15"/>
              </p:nvPr>
            </p:nvSpPr>
            <p:spPr>
              <a:xfrm>
                <a:off x="467544" y="1214594"/>
                <a:ext cx="8077200" cy="3314700"/>
              </a:xfrm>
            </p:spPr>
            <p:txBody>
              <a:bodyPr/>
              <a:lstStyle/>
              <a:p>
                <a:r>
                  <a:rPr lang="en-GB" sz="1400" dirty="0" smtClean="0"/>
                  <a:t>As we mentioned earlier, loops allow us to group and automate operations which facilitates a significant reduction in the amount of code needed to carry out the exactly same process.</a:t>
                </a:r>
                <a:endParaRPr lang="en-GB" sz="1400" dirty="0"/>
              </a:p>
              <a:p>
                <a:endParaRPr lang="en-GB" sz="1400" dirty="0" smtClean="0"/>
              </a:p>
              <a:p>
                <a:r>
                  <a:rPr lang="en-GB" sz="1400" dirty="0" smtClean="0"/>
                  <a:t>Lets take the example of a 3 column matrix: 	</a:t>
                </a:r>
                <a:r>
                  <a:rPr lang="en-GB" sz="1400" dirty="0">
                    <a:solidFill>
                      <a:srgbClr val="0000FF"/>
                    </a:solidFill>
                    <a:latin typeface="Consolas" panose="020B0609020204030204" pitchFamily="49" charset="0"/>
                    <a:cs typeface="Consolas" panose="020B0609020204030204" pitchFamily="49" charset="0"/>
                  </a:rPr>
                  <a:t>m    =     </a:t>
                </a:r>
                <a14:m>
                  <m:oMath xmlns:m="http://schemas.openxmlformats.org/officeDocument/2006/math">
                    <m:m>
                      <m:mPr>
                        <m:mcs>
                          <m:mc>
                            <m:mcPr>
                              <m:count m:val="3"/>
                              <m:mcJc m:val="center"/>
                            </m:mcPr>
                          </m:mc>
                        </m:mcs>
                        <m:ctrlPr>
                          <a:rPr lang="en-GB" sz="1400" i="1">
                            <a:solidFill>
                              <a:srgbClr val="0000FF"/>
                            </a:solidFill>
                            <a:latin typeface="Cambria Math" panose="02040503050406030204" pitchFamily="18" charset="0"/>
                            <a:cs typeface="Consolas" panose="020B0609020204030204" pitchFamily="49" charset="0"/>
                          </a:rPr>
                        </m:ctrlPr>
                      </m:mPr>
                      <m:mr>
                        <m:e>
                          <m:r>
                            <m:rPr>
                              <m:brk m:alnAt="7"/>
                            </m:rPr>
                            <a:rPr lang="en-GB" sz="1400">
                              <a:solidFill>
                                <a:srgbClr val="0000FF"/>
                              </a:solidFill>
                              <a:latin typeface="Cambria Math" panose="02040503050406030204" pitchFamily="18" charset="0"/>
                              <a:cs typeface="Consolas" panose="020B0609020204030204" pitchFamily="49" charset="0"/>
                            </a:rPr>
                            <m:t>1</m:t>
                          </m:r>
                        </m:e>
                        <m:e>
                          <m:r>
                            <a:rPr lang="en-GB" sz="1400">
                              <a:solidFill>
                                <a:srgbClr val="0000FF"/>
                              </a:solidFill>
                              <a:latin typeface="Cambria Math" panose="02040503050406030204" pitchFamily="18" charset="0"/>
                              <a:cs typeface="Consolas" panose="020B0609020204030204" pitchFamily="49" charset="0"/>
                            </a:rPr>
                            <m:t>2</m:t>
                          </m:r>
                        </m:e>
                        <m:e>
                          <m:r>
                            <a:rPr lang="en-GB" sz="1400">
                              <a:solidFill>
                                <a:srgbClr val="0000FF"/>
                              </a:solidFill>
                              <a:latin typeface="Cambria Math" panose="02040503050406030204" pitchFamily="18" charset="0"/>
                              <a:cs typeface="Consolas" panose="020B0609020204030204" pitchFamily="49" charset="0"/>
                            </a:rPr>
                            <m:t>3</m:t>
                          </m:r>
                        </m:e>
                      </m:mr>
                      <m:mr>
                        <m:e>
                          <m:r>
                            <a:rPr lang="en-GB" sz="1400">
                              <a:solidFill>
                                <a:srgbClr val="0000FF"/>
                              </a:solidFill>
                              <a:latin typeface="Cambria Math" panose="02040503050406030204" pitchFamily="18" charset="0"/>
                              <a:cs typeface="Consolas" panose="020B0609020204030204" pitchFamily="49" charset="0"/>
                            </a:rPr>
                            <m:t>4</m:t>
                          </m:r>
                        </m:e>
                        <m:e>
                          <m:r>
                            <a:rPr lang="en-GB" sz="1400">
                              <a:solidFill>
                                <a:srgbClr val="0000FF"/>
                              </a:solidFill>
                              <a:latin typeface="Cambria Math" panose="02040503050406030204" pitchFamily="18" charset="0"/>
                              <a:cs typeface="Consolas" panose="020B0609020204030204" pitchFamily="49" charset="0"/>
                            </a:rPr>
                            <m:t>5</m:t>
                          </m:r>
                        </m:e>
                        <m:e>
                          <m:r>
                            <a:rPr lang="en-GB" sz="1400">
                              <a:solidFill>
                                <a:srgbClr val="0000FF"/>
                              </a:solidFill>
                              <a:latin typeface="Cambria Math" panose="02040503050406030204" pitchFamily="18" charset="0"/>
                              <a:cs typeface="Consolas" panose="020B0609020204030204" pitchFamily="49" charset="0"/>
                            </a:rPr>
                            <m:t>6</m:t>
                          </m:r>
                        </m:e>
                      </m:mr>
                      <m:mr>
                        <m:e>
                          <m:r>
                            <a:rPr lang="en-GB" sz="1400">
                              <a:solidFill>
                                <a:srgbClr val="0000FF"/>
                              </a:solidFill>
                              <a:latin typeface="Cambria Math" panose="02040503050406030204" pitchFamily="18" charset="0"/>
                              <a:cs typeface="Consolas" panose="020B0609020204030204" pitchFamily="49" charset="0"/>
                            </a:rPr>
                            <m:t>7</m:t>
                          </m:r>
                        </m:e>
                        <m:e>
                          <m:r>
                            <a:rPr lang="en-GB" sz="1400">
                              <a:solidFill>
                                <a:srgbClr val="0000FF"/>
                              </a:solidFill>
                              <a:latin typeface="Cambria Math" panose="02040503050406030204" pitchFamily="18" charset="0"/>
                              <a:cs typeface="Consolas" panose="020B0609020204030204" pitchFamily="49" charset="0"/>
                            </a:rPr>
                            <m:t>8</m:t>
                          </m:r>
                        </m:e>
                        <m:e>
                          <m:r>
                            <a:rPr lang="en-GB" sz="1400">
                              <a:solidFill>
                                <a:srgbClr val="0000FF"/>
                              </a:solidFill>
                              <a:latin typeface="Cambria Math" panose="02040503050406030204" pitchFamily="18" charset="0"/>
                              <a:cs typeface="Consolas" panose="020B0609020204030204" pitchFamily="49" charset="0"/>
                            </a:rPr>
                            <m:t>9</m:t>
                          </m:r>
                        </m:e>
                      </m:mr>
                    </m:m>
                  </m:oMath>
                </a14:m>
                <a:endParaRPr lang="en-GB" sz="1400" dirty="0">
                  <a:solidFill>
                    <a:srgbClr val="0000FF"/>
                  </a:solidFill>
                  <a:latin typeface="Consolas" panose="020B0609020204030204" pitchFamily="49" charset="0"/>
                  <a:cs typeface="Consolas" panose="020B0609020204030204" pitchFamily="49" charset="0"/>
                </a:endParaRPr>
              </a:p>
              <a:p>
                <a:endParaRPr lang="en-GB" sz="1400" dirty="0" smtClean="0"/>
              </a:p>
              <a:p>
                <a:r>
                  <a:rPr lang="en-GB" sz="1400" dirty="0" smtClean="0"/>
                  <a:t>If we wanted to multiply each column by its own column number without using a loop then we would have to update each column individually using the following code..</a:t>
                </a:r>
              </a:p>
              <a:p>
                <a:endParaRPr lang="en-GB" sz="1400" dirty="0" smtClean="0"/>
              </a:p>
              <a:p>
                <a:pPr algn="ctr"/>
                <a:r>
                  <a:rPr lang="en-GB" sz="1400" dirty="0">
                    <a:solidFill>
                      <a:srgbClr val="0000FF"/>
                    </a:solidFill>
                    <a:latin typeface="Consolas" panose="020B0609020204030204" pitchFamily="49" charset="0"/>
                    <a:cs typeface="Consolas" panose="020B0609020204030204" pitchFamily="49" charset="0"/>
                  </a:rPr>
                  <a:t>m[,1] &lt;- m[,1] * 1</a:t>
                </a:r>
              </a:p>
              <a:p>
                <a:pPr algn="ctr"/>
                <a:r>
                  <a:rPr lang="en-GB" sz="1400" dirty="0">
                    <a:solidFill>
                      <a:srgbClr val="0000FF"/>
                    </a:solidFill>
                    <a:latin typeface="Consolas" panose="020B0609020204030204" pitchFamily="49" charset="0"/>
                    <a:cs typeface="Consolas" panose="020B0609020204030204" pitchFamily="49" charset="0"/>
                  </a:rPr>
                  <a:t>m[,2] &lt;- m[,2] * 2</a:t>
                </a:r>
              </a:p>
              <a:p>
                <a:pPr algn="ctr"/>
                <a:r>
                  <a:rPr lang="en-GB" sz="1400" dirty="0">
                    <a:solidFill>
                      <a:srgbClr val="0000FF"/>
                    </a:solidFill>
                    <a:latin typeface="Consolas" panose="020B0609020204030204" pitchFamily="49" charset="0"/>
                    <a:cs typeface="Consolas" panose="020B0609020204030204" pitchFamily="49" charset="0"/>
                  </a:rPr>
                  <a:t>m[,3] &lt;- m[,3] * 3 </a:t>
                </a:r>
              </a:p>
              <a:p>
                <a:r>
                  <a:rPr lang="en-GB" sz="1400" dirty="0" smtClean="0"/>
                  <a:t> </a:t>
                </a:r>
              </a:p>
              <a:p>
                <a:r>
                  <a:rPr lang="en-GB" sz="1400" dirty="0" smtClean="0"/>
                  <a:t>…which for a 3 column matrix, is not too much effort but as the matrix gets larger and larger, this becomes more and more time consuming. This is where a loop comes in…</a:t>
                </a:r>
                <a:endParaRPr lang="en-GB" sz="1400" dirty="0"/>
              </a:p>
            </p:txBody>
          </p:sp>
        </mc:Choice>
        <mc:Fallback xmlns="">
          <p:sp>
            <p:nvSpPr>
              <p:cNvPr id="3" name="Content Placeholder 2"/>
              <p:cNvSpPr>
                <a:spLocks noGrp="1" noRot="1" noChangeAspect="1" noMove="1" noResize="1" noEditPoints="1" noAdjustHandles="1" noChangeArrowheads="1" noChangeShapeType="1" noTextEdit="1"/>
              </p:cNvSpPr>
              <p:nvPr>
                <p:ph sz="quarter" idx="15"/>
              </p:nvPr>
            </p:nvSpPr>
            <p:spPr>
              <a:xfrm>
                <a:off x="467544" y="1214594"/>
                <a:ext cx="8077200" cy="3314700"/>
              </a:xfrm>
              <a:blipFill rotWithShape="0">
                <a:blip r:embed="rId2"/>
                <a:stretch>
                  <a:fillRect l="-1358" t="-1838" b="-38235"/>
                </a:stretch>
              </a:blipFill>
            </p:spPr>
            <p:txBody>
              <a:bodyPr/>
              <a:lstStyle/>
              <a:p>
                <a:r>
                  <a:rPr lang="en-GB">
                    <a:noFill/>
                  </a:rPr>
                  <a:t> </a:t>
                </a:r>
              </a:p>
            </p:txBody>
          </p:sp>
        </mc:Fallback>
      </mc:AlternateContent>
      <p:sp>
        <p:nvSpPr>
          <p:cNvPr id="4"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29258224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5"/>
          </p:nvPr>
        </p:nvSpPr>
        <p:spPr>
          <a:xfrm>
            <a:off x="467544" y="1156367"/>
            <a:ext cx="8077200" cy="361231"/>
          </a:xfrm>
        </p:spPr>
        <p:txBody>
          <a:bodyPr/>
          <a:lstStyle/>
          <a:p>
            <a:r>
              <a:rPr lang="en-GB" sz="1400" dirty="0"/>
              <a:t>This operation can be simplified and coded in a more efficient way using a loop as follows:</a:t>
            </a:r>
          </a:p>
          <a:p>
            <a:endParaRPr lang="en-GB" sz="825" dirty="0"/>
          </a:p>
        </p:txBody>
      </p:sp>
      <p:sp>
        <p:nvSpPr>
          <p:cNvPr id="4" name="Title 1"/>
          <p:cNvSpPr>
            <a:spLocks noGrp="1"/>
          </p:cNvSpPr>
          <p:nvPr>
            <p:ph type="title"/>
          </p:nvPr>
        </p:nvSpPr>
        <p:spPr>
          <a:xfrm>
            <a:off x="467544" y="692696"/>
            <a:ext cx="8077200" cy="352605"/>
          </a:xfrm>
        </p:spPr>
        <p:txBody>
          <a:bodyPr/>
          <a:lstStyle/>
          <a:p>
            <a:r>
              <a:rPr lang="en-GB" dirty="0" smtClean="0"/>
              <a:t>The Benefits of Using Loops </a:t>
            </a:r>
            <a:endParaRPr lang="en-GB" dirty="0"/>
          </a:p>
        </p:txBody>
      </p:sp>
      <p:sp>
        <p:nvSpPr>
          <p:cNvPr id="5"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3083254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5"/>
          </p:nvPr>
        </p:nvSpPr>
        <p:spPr>
          <a:xfrm>
            <a:off x="467544" y="1156367"/>
            <a:ext cx="8077200" cy="361231"/>
          </a:xfrm>
        </p:spPr>
        <p:txBody>
          <a:bodyPr/>
          <a:lstStyle/>
          <a:p>
            <a:r>
              <a:rPr lang="en-GB" sz="1400" dirty="0"/>
              <a:t>This operation can be simplified and coded in a more efficient way using a loop as follows:</a:t>
            </a:r>
          </a:p>
          <a:p>
            <a:endParaRPr lang="en-GB" sz="825" dirty="0"/>
          </a:p>
        </p:txBody>
      </p:sp>
      <p:sp>
        <p:nvSpPr>
          <p:cNvPr id="4" name="Title 1"/>
          <p:cNvSpPr>
            <a:spLocks noGrp="1"/>
          </p:cNvSpPr>
          <p:nvPr>
            <p:ph type="title"/>
          </p:nvPr>
        </p:nvSpPr>
        <p:spPr>
          <a:xfrm>
            <a:off x="467544" y="692696"/>
            <a:ext cx="8077200" cy="352605"/>
          </a:xfrm>
        </p:spPr>
        <p:txBody>
          <a:bodyPr/>
          <a:lstStyle/>
          <a:p>
            <a:r>
              <a:rPr lang="en-GB" dirty="0" smtClean="0"/>
              <a:t>The Benefits of Using Loops </a:t>
            </a:r>
            <a:endParaRPr lang="en-GB" dirty="0"/>
          </a:p>
        </p:txBody>
      </p:sp>
      <p:sp>
        <p:nvSpPr>
          <p:cNvPr id="2" name="TextBox 1"/>
          <p:cNvSpPr txBox="1"/>
          <p:nvPr/>
        </p:nvSpPr>
        <p:spPr>
          <a:xfrm>
            <a:off x="2399146" y="1473395"/>
            <a:ext cx="2316870" cy="1098782"/>
          </a:xfrm>
          <a:prstGeom prst="rect">
            <a:avLst/>
          </a:prstGeom>
          <a:noFill/>
        </p:spPr>
        <p:txBody>
          <a:bodyPr wrap="square" lIns="0" tIns="0" rIns="0" bIns="0" rtlCol="0">
            <a:noAutofit/>
          </a:bodyPr>
          <a:lstStyle/>
          <a:p>
            <a:pPr indent="-205740">
              <a:spcAft>
                <a:spcPts val="675"/>
              </a:spcAft>
            </a:pPr>
            <a:r>
              <a:rPr lang="en-GB" sz="1400" dirty="0">
                <a:solidFill>
                  <a:srgbClr val="0000FF"/>
                </a:solidFill>
                <a:latin typeface="Consolas" panose="020B0609020204030204" pitchFamily="49" charset="0"/>
                <a:cs typeface="Consolas" panose="020B0609020204030204" pitchFamily="49" charset="0"/>
              </a:rPr>
              <a:t>for (</a:t>
            </a:r>
            <a:r>
              <a:rPr lang="en-GB" sz="1400" dirty="0" err="1">
                <a:solidFill>
                  <a:srgbClr val="0000FF"/>
                </a:solidFill>
                <a:latin typeface="Consolas" panose="020B0609020204030204" pitchFamily="49" charset="0"/>
                <a:cs typeface="Consolas" panose="020B0609020204030204" pitchFamily="49" charset="0"/>
              </a:rPr>
              <a:t>i</a:t>
            </a:r>
            <a:r>
              <a:rPr lang="en-GB" sz="1400" dirty="0">
                <a:solidFill>
                  <a:srgbClr val="0000FF"/>
                </a:solidFill>
                <a:latin typeface="Consolas" panose="020B0609020204030204" pitchFamily="49" charset="0"/>
                <a:cs typeface="Consolas" panose="020B0609020204030204" pitchFamily="49" charset="0"/>
              </a:rPr>
              <a:t> in 1:3)</a:t>
            </a:r>
          </a:p>
          <a:p>
            <a:pPr indent="-205740">
              <a:spcAft>
                <a:spcPts val="675"/>
              </a:spcAft>
            </a:pPr>
            <a:r>
              <a:rPr lang="en-GB" sz="1400" dirty="0">
                <a:solidFill>
                  <a:srgbClr val="0000FF"/>
                </a:solidFill>
                <a:latin typeface="Consolas" panose="020B0609020204030204" pitchFamily="49" charset="0"/>
                <a:cs typeface="Consolas" panose="020B0609020204030204" pitchFamily="49" charset="0"/>
              </a:rPr>
              <a:t>{</a:t>
            </a:r>
          </a:p>
          <a:p>
            <a:pPr indent="-205740">
              <a:spcAft>
                <a:spcPts val="675"/>
              </a:spcAft>
            </a:pPr>
            <a:r>
              <a:rPr lang="en-GB" sz="1400" dirty="0">
                <a:solidFill>
                  <a:srgbClr val="0000FF"/>
                </a:solidFill>
                <a:latin typeface="Consolas" panose="020B0609020204030204" pitchFamily="49" charset="0"/>
                <a:cs typeface="Consolas" panose="020B0609020204030204" pitchFamily="49" charset="0"/>
              </a:rPr>
              <a:t>     m[,</a:t>
            </a:r>
            <a:r>
              <a:rPr lang="en-GB" sz="1400" dirty="0" err="1">
                <a:solidFill>
                  <a:srgbClr val="0000FF"/>
                </a:solidFill>
                <a:latin typeface="Consolas" panose="020B0609020204030204" pitchFamily="49" charset="0"/>
                <a:cs typeface="Consolas" panose="020B0609020204030204" pitchFamily="49" charset="0"/>
              </a:rPr>
              <a:t>i</a:t>
            </a:r>
            <a:r>
              <a:rPr lang="en-GB" sz="1400" dirty="0">
                <a:solidFill>
                  <a:srgbClr val="0000FF"/>
                </a:solidFill>
                <a:latin typeface="Consolas" panose="020B0609020204030204" pitchFamily="49" charset="0"/>
                <a:cs typeface="Consolas" panose="020B0609020204030204" pitchFamily="49" charset="0"/>
              </a:rPr>
              <a:t>] &lt;- m[,</a:t>
            </a:r>
            <a:r>
              <a:rPr lang="en-GB" sz="1400" dirty="0" err="1">
                <a:solidFill>
                  <a:srgbClr val="0000FF"/>
                </a:solidFill>
                <a:latin typeface="Consolas" panose="020B0609020204030204" pitchFamily="49" charset="0"/>
                <a:cs typeface="Consolas" panose="020B0609020204030204" pitchFamily="49" charset="0"/>
              </a:rPr>
              <a:t>i</a:t>
            </a:r>
            <a:r>
              <a:rPr lang="en-GB" sz="1400" dirty="0">
                <a:solidFill>
                  <a:srgbClr val="0000FF"/>
                </a:solidFill>
                <a:latin typeface="Consolas" panose="020B0609020204030204" pitchFamily="49" charset="0"/>
                <a:cs typeface="Consolas" panose="020B0609020204030204" pitchFamily="49" charset="0"/>
              </a:rPr>
              <a:t>] * </a:t>
            </a:r>
            <a:r>
              <a:rPr lang="en-GB" sz="1400" dirty="0" err="1">
                <a:solidFill>
                  <a:srgbClr val="0000FF"/>
                </a:solidFill>
                <a:latin typeface="Consolas" panose="020B0609020204030204" pitchFamily="49" charset="0"/>
                <a:cs typeface="Consolas" panose="020B0609020204030204" pitchFamily="49" charset="0"/>
              </a:rPr>
              <a:t>i</a:t>
            </a:r>
            <a:endParaRPr lang="en-GB" sz="1400" dirty="0">
              <a:solidFill>
                <a:srgbClr val="0000FF"/>
              </a:solidFill>
              <a:latin typeface="Consolas" panose="020B0609020204030204" pitchFamily="49" charset="0"/>
              <a:cs typeface="Consolas" panose="020B0609020204030204" pitchFamily="49" charset="0"/>
            </a:endParaRPr>
          </a:p>
          <a:p>
            <a:pPr indent="-205740">
              <a:spcAft>
                <a:spcPts val="675"/>
              </a:spcAft>
            </a:pPr>
            <a:r>
              <a:rPr lang="en-GB" sz="1400" dirty="0">
                <a:solidFill>
                  <a:srgbClr val="0000FF"/>
                </a:solidFill>
                <a:latin typeface="Consolas" panose="020B0609020204030204" pitchFamily="49" charset="0"/>
                <a:cs typeface="Consolas" panose="020B0609020204030204" pitchFamily="49" charset="0"/>
              </a:rPr>
              <a:t>}</a:t>
            </a:r>
            <a:endParaRPr lang="en-GB" sz="1400" dirty="0">
              <a:latin typeface="+mj-lt"/>
            </a:endParaRPr>
          </a:p>
        </p:txBody>
      </p:sp>
      <p:sp>
        <p:nvSpPr>
          <p:cNvPr id="5"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3905550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2100" i="0" dirty="0"/>
              <a:t>Benefits of using R (</a:t>
            </a:r>
            <a:r>
              <a:rPr lang="en-GB" sz="2100" i="0" dirty="0" err="1"/>
              <a:t>Contd</a:t>
            </a:r>
            <a:r>
              <a:rPr lang="en-GB" sz="2100" i="0" dirty="0"/>
              <a:t>)</a:t>
            </a:r>
          </a:p>
        </p:txBody>
      </p:sp>
      <p:graphicFrame>
        <p:nvGraphicFramePr>
          <p:cNvPr id="22" name="Diagram 21"/>
          <p:cNvGraphicFramePr/>
          <p:nvPr>
            <p:extLst>
              <p:ext uri="{D42A27DB-BD31-4B8C-83A1-F6EECF244321}">
                <p14:modId xmlns:p14="http://schemas.microsoft.com/office/powerpoint/2010/main" val="73412630"/>
              </p:ext>
            </p:extLst>
          </p:nvPr>
        </p:nvGraphicFramePr>
        <p:xfrm>
          <a:off x="888423" y="1724314"/>
          <a:ext cx="6731577" cy="40270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4" name="Group 3"/>
          <p:cNvGrpSpPr/>
          <p:nvPr/>
        </p:nvGrpSpPr>
        <p:grpSpPr>
          <a:xfrm>
            <a:off x="5050560" y="4582609"/>
            <a:ext cx="3173277" cy="1179898"/>
            <a:chOff x="-59016" y="3985941"/>
            <a:chExt cx="4231036" cy="1383465"/>
          </a:xfrm>
        </p:grpSpPr>
        <p:sp>
          <p:nvSpPr>
            <p:cNvPr id="5" name="Rectangle 4"/>
            <p:cNvSpPr/>
            <p:nvPr/>
          </p:nvSpPr>
          <p:spPr>
            <a:xfrm>
              <a:off x="-59016" y="3985941"/>
              <a:ext cx="4168690" cy="1383465"/>
            </a:xfrm>
            <a:prstGeom prst="rect">
              <a:avLst/>
            </a:prstGeom>
            <a:solidFill>
              <a:schemeClr val="tx2">
                <a:lumMod val="60000"/>
                <a:lumOff val="40000"/>
              </a:schemeClr>
            </a:solidFill>
          </p:spPr>
          <p:style>
            <a:lnRef idx="0">
              <a:schemeClr val="dk1">
                <a:alpha val="0"/>
                <a:hueOff val="0"/>
                <a:satOff val="0"/>
                <a:lumOff val="0"/>
                <a:alphaOff val="0"/>
              </a:schemeClr>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sp>
        <p:sp>
          <p:nvSpPr>
            <p:cNvPr id="6" name="Rectangle 5"/>
            <p:cNvSpPr/>
            <p:nvPr/>
          </p:nvSpPr>
          <p:spPr>
            <a:xfrm>
              <a:off x="3330" y="3985941"/>
              <a:ext cx="4168690" cy="138346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8016" tIns="128016" rIns="128016" bIns="0" numCol="1" spcCol="1270" anchor="t" anchorCtr="0">
              <a:noAutofit/>
            </a:bodyPr>
            <a:lstStyle/>
            <a:p>
              <a:pPr algn="ctr" defTabSz="800100">
                <a:lnSpc>
                  <a:spcPct val="90000"/>
                </a:lnSpc>
                <a:spcBef>
                  <a:spcPct val="0"/>
                </a:spcBef>
                <a:spcAft>
                  <a:spcPct val="35000"/>
                </a:spcAft>
              </a:pPr>
              <a:r>
                <a:rPr lang="en-GB" sz="2000" b="1" dirty="0">
                  <a:latin typeface="+mj-lt"/>
                </a:rPr>
                <a:t>Graphics </a:t>
              </a:r>
            </a:p>
            <a:p>
              <a:pPr algn="ctr" defTabSz="800100">
                <a:lnSpc>
                  <a:spcPct val="90000"/>
                </a:lnSpc>
                <a:spcBef>
                  <a:spcPct val="0"/>
                </a:spcBef>
                <a:spcAft>
                  <a:spcPct val="35000"/>
                </a:spcAft>
              </a:pPr>
              <a:r>
                <a:rPr lang="en-GB" sz="2000" b="1" dirty="0">
                  <a:latin typeface="+mj-lt"/>
                </a:rPr>
                <a:t>and </a:t>
              </a:r>
            </a:p>
            <a:p>
              <a:pPr algn="ctr" defTabSz="800100">
                <a:lnSpc>
                  <a:spcPct val="90000"/>
                </a:lnSpc>
                <a:spcBef>
                  <a:spcPct val="0"/>
                </a:spcBef>
                <a:spcAft>
                  <a:spcPct val="35000"/>
                </a:spcAft>
              </a:pPr>
              <a:r>
                <a:rPr lang="en-GB" sz="2000" b="1" dirty="0">
                  <a:latin typeface="+mj-lt"/>
                </a:rPr>
                <a:t>Visualisation</a:t>
              </a:r>
            </a:p>
          </p:txBody>
        </p:sp>
      </p:grpSp>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8423" y="2057401"/>
            <a:ext cx="2014538" cy="1278731"/>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5211" y="2933304"/>
            <a:ext cx="2850356" cy="900113"/>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0623" y="3789652"/>
            <a:ext cx="3243263" cy="792956"/>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74001" y="1867438"/>
            <a:ext cx="3724742" cy="2481158"/>
          </a:xfrm>
          <a:prstGeom prst="rect">
            <a:avLst/>
          </a:prstGeom>
        </p:spPr>
      </p:pic>
      <p:sp>
        <p:nvSpPr>
          <p:cNvPr id="12"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10509567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5"/>
          </p:nvPr>
        </p:nvSpPr>
        <p:spPr>
          <a:xfrm>
            <a:off x="467544" y="1156367"/>
            <a:ext cx="8077200" cy="361231"/>
          </a:xfrm>
        </p:spPr>
        <p:txBody>
          <a:bodyPr/>
          <a:lstStyle/>
          <a:p>
            <a:r>
              <a:rPr lang="en-GB" sz="1400" dirty="0"/>
              <a:t>This operation can be simplified and coded in a more efficient way using a loop as follows:</a:t>
            </a:r>
          </a:p>
          <a:p>
            <a:endParaRPr lang="en-GB" sz="825" dirty="0"/>
          </a:p>
        </p:txBody>
      </p:sp>
      <p:sp>
        <p:nvSpPr>
          <p:cNvPr id="4" name="Title 1"/>
          <p:cNvSpPr>
            <a:spLocks noGrp="1"/>
          </p:cNvSpPr>
          <p:nvPr>
            <p:ph type="title"/>
          </p:nvPr>
        </p:nvSpPr>
        <p:spPr>
          <a:xfrm>
            <a:off x="467544" y="692696"/>
            <a:ext cx="8077200" cy="352605"/>
          </a:xfrm>
        </p:spPr>
        <p:txBody>
          <a:bodyPr/>
          <a:lstStyle/>
          <a:p>
            <a:r>
              <a:rPr lang="en-GB" dirty="0" smtClean="0"/>
              <a:t>The Benefits of Using Loops </a:t>
            </a:r>
            <a:endParaRPr lang="en-GB" dirty="0"/>
          </a:p>
        </p:txBody>
      </p:sp>
      <p:sp>
        <p:nvSpPr>
          <p:cNvPr id="2" name="TextBox 1"/>
          <p:cNvSpPr txBox="1"/>
          <p:nvPr/>
        </p:nvSpPr>
        <p:spPr>
          <a:xfrm>
            <a:off x="2399146" y="1473395"/>
            <a:ext cx="2374420" cy="1098782"/>
          </a:xfrm>
          <a:prstGeom prst="rect">
            <a:avLst/>
          </a:prstGeom>
          <a:noFill/>
        </p:spPr>
        <p:txBody>
          <a:bodyPr wrap="square" lIns="0" tIns="0" rIns="0" bIns="0" rtlCol="0">
            <a:noAutofit/>
          </a:bodyPr>
          <a:lstStyle/>
          <a:p>
            <a:pPr indent="-205740">
              <a:spcAft>
                <a:spcPts val="675"/>
              </a:spcAft>
            </a:pPr>
            <a:r>
              <a:rPr lang="en-GB" sz="1400" dirty="0">
                <a:solidFill>
                  <a:srgbClr val="0000FF"/>
                </a:solidFill>
                <a:latin typeface="Consolas" panose="020B0609020204030204" pitchFamily="49" charset="0"/>
                <a:cs typeface="Consolas" panose="020B0609020204030204" pitchFamily="49" charset="0"/>
              </a:rPr>
              <a:t>for (</a:t>
            </a:r>
            <a:r>
              <a:rPr lang="en-GB" sz="1400" dirty="0" err="1">
                <a:solidFill>
                  <a:srgbClr val="0000FF"/>
                </a:solidFill>
                <a:latin typeface="Consolas" panose="020B0609020204030204" pitchFamily="49" charset="0"/>
                <a:cs typeface="Consolas" panose="020B0609020204030204" pitchFamily="49" charset="0"/>
              </a:rPr>
              <a:t>i</a:t>
            </a:r>
            <a:r>
              <a:rPr lang="en-GB" sz="1400" dirty="0">
                <a:solidFill>
                  <a:srgbClr val="0000FF"/>
                </a:solidFill>
                <a:latin typeface="Consolas" panose="020B0609020204030204" pitchFamily="49" charset="0"/>
                <a:cs typeface="Consolas" panose="020B0609020204030204" pitchFamily="49" charset="0"/>
              </a:rPr>
              <a:t> in 1:3)</a:t>
            </a:r>
          </a:p>
          <a:p>
            <a:pPr indent="-205740">
              <a:spcAft>
                <a:spcPts val="675"/>
              </a:spcAft>
            </a:pPr>
            <a:r>
              <a:rPr lang="en-GB" sz="1400" dirty="0">
                <a:solidFill>
                  <a:srgbClr val="0000FF"/>
                </a:solidFill>
                <a:latin typeface="Consolas" panose="020B0609020204030204" pitchFamily="49" charset="0"/>
                <a:cs typeface="Consolas" panose="020B0609020204030204" pitchFamily="49" charset="0"/>
              </a:rPr>
              <a:t>{</a:t>
            </a:r>
          </a:p>
          <a:p>
            <a:pPr indent="-205740">
              <a:spcAft>
                <a:spcPts val="675"/>
              </a:spcAft>
            </a:pPr>
            <a:r>
              <a:rPr lang="en-GB" sz="1400" dirty="0">
                <a:solidFill>
                  <a:srgbClr val="0000FF"/>
                </a:solidFill>
                <a:latin typeface="Consolas" panose="020B0609020204030204" pitchFamily="49" charset="0"/>
                <a:cs typeface="Consolas" panose="020B0609020204030204" pitchFamily="49" charset="0"/>
              </a:rPr>
              <a:t>     m[,</a:t>
            </a:r>
            <a:r>
              <a:rPr lang="en-GB" sz="1400" dirty="0" err="1">
                <a:solidFill>
                  <a:srgbClr val="0000FF"/>
                </a:solidFill>
                <a:latin typeface="Consolas" panose="020B0609020204030204" pitchFamily="49" charset="0"/>
                <a:cs typeface="Consolas" panose="020B0609020204030204" pitchFamily="49" charset="0"/>
              </a:rPr>
              <a:t>i</a:t>
            </a:r>
            <a:r>
              <a:rPr lang="en-GB" sz="1400" dirty="0">
                <a:solidFill>
                  <a:srgbClr val="0000FF"/>
                </a:solidFill>
                <a:latin typeface="Consolas" panose="020B0609020204030204" pitchFamily="49" charset="0"/>
                <a:cs typeface="Consolas" panose="020B0609020204030204" pitchFamily="49" charset="0"/>
              </a:rPr>
              <a:t>] &lt;- m[,</a:t>
            </a:r>
            <a:r>
              <a:rPr lang="en-GB" sz="1400" dirty="0" err="1">
                <a:solidFill>
                  <a:srgbClr val="0000FF"/>
                </a:solidFill>
                <a:latin typeface="Consolas" panose="020B0609020204030204" pitchFamily="49" charset="0"/>
                <a:cs typeface="Consolas" panose="020B0609020204030204" pitchFamily="49" charset="0"/>
              </a:rPr>
              <a:t>i</a:t>
            </a:r>
            <a:r>
              <a:rPr lang="en-GB" sz="1400" dirty="0">
                <a:solidFill>
                  <a:srgbClr val="0000FF"/>
                </a:solidFill>
                <a:latin typeface="Consolas" panose="020B0609020204030204" pitchFamily="49" charset="0"/>
                <a:cs typeface="Consolas" panose="020B0609020204030204" pitchFamily="49" charset="0"/>
              </a:rPr>
              <a:t>] * </a:t>
            </a:r>
            <a:r>
              <a:rPr lang="en-GB" sz="1400" dirty="0" err="1">
                <a:solidFill>
                  <a:srgbClr val="0000FF"/>
                </a:solidFill>
                <a:latin typeface="Consolas" panose="020B0609020204030204" pitchFamily="49" charset="0"/>
                <a:cs typeface="Consolas" panose="020B0609020204030204" pitchFamily="49" charset="0"/>
              </a:rPr>
              <a:t>i</a:t>
            </a:r>
            <a:endParaRPr lang="en-GB" sz="1400" dirty="0">
              <a:solidFill>
                <a:srgbClr val="0000FF"/>
              </a:solidFill>
              <a:latin typeface="Consolas" panose="020B0609020204030204" pitchFamily="49" charset="0"/>
              <a:cs typeface="Consolas" panose="020B0609020204030204" pitchFamily="49" charset="0"/>
            </a:endParaRPr>
          </a:p>
          <a:p>
            <a:pPr indent="-205740">
              <a:spcAft>
                <a:spcPts val="675"/>
              </a:spcAft>
            </a:pPr>
            <a:r>
              <a:rPr lang="en-GB" sz="1400" dirty="0">
                <a:solidFill>
                  <a:srgbClr val="0000FF"/>
                </a:solidFill>
                <a:latin typeface="Consolas" panose="020B0609020204030204" pitchFamily="49" charset="0"/>
                <a:cs typeface="Consolas" panose="020B0609020204030204" pitchFamily="49" charset="0"/>
              </a:rPr>
              <a:t>}</a:t>
            </a:r>
            <a:endParaRPr lang="en-GB" sz="1400" dirty="0">
              <a:latin typeface="+mj-lt"/>
            </a:endParaRPr>
          </a:p>
        </p:txBody>
      </p:sp>
      <p:sp>
        <p:nvSpPr>
          <p:cNvPr id="5" name="TextBox 4"/>
          <p:cNvSpPr txBox="1"/>
          <p:nvPr/>
        </p:nvSpPr>
        <p:spPr>
          <a:xfrm>
            <a:off x="4773566" y="1517598"/>
            <a:ext cx="3326826" cy="131034"/>
          </a:xfrm>
          <a:prstGeom prst="rect">
            <a:avLst/>
          </a:prstGeom>
          <a:noFill/>
        </p:spPr>
        <p:txBody>
          <a:bodyPr wrap="square" lIns="0" tIns="0" rIns="0" bIns="0" rtlCol="0">
            <a:noAutofit/>
          </a:bodyPr>
          <a:lstStyle/>
          <a:p>
            <a:pPr indent="-205740">
              <a:spcAft>
                <a:spcPts val="675"/>
              </a:spcAft>
            </a:pPr>
            <a:r>
              <a:rPr lang="en-GB" sz="1400" dirty="0">
                <a:latin typeface="Georgia" pitchFamily="18" charset="0"/>
              </a:rPr>
              <a:t>1. Assign variables to control the loop</a:t>
            </a:r>
          </a:p>
        </p:txBody>
      </p:sp>
      <p:sp>
        <p:nvSpPr>
          <p:cNvPr id="6"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25495576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5"/>
          </p:nvPr>
        </p:nvSpPr>
        <p:spPr>
          <a:xfrm>
            <a:off x="467544" y="1156367"/>
            <a:ext cx="8557660" cy="361231"/>
          </a:xfrm>
        </p:spPr>
        <p:txBody>
          <a:bodyPr/>
          <a:lstStyle/>
          <a:p>
            <a:r>
              <a:rPr lang="en-GB" sz="1400" dirty="0"/>
              <a:t>This operation can be simplified and coded in a more efficient way using a loop as follows:</a:t>
            </a:r>
          </a:p>
          <a:p>
            <a:endParaRPr lang="en-GB" sz="1400" dirty="0"/>
          </a:p>
        </p:txBody>
      </p:sp>
      <p:sp>
        <p:nvSpPr>
          <p:cNvPr id="4" name="Title 1"/>
          <p:cNvSpPr>
            <a:spLocks noGrp="1"/>
          </p:cNvSpPr>
          <p:nvPr>
            <p:ph type="title"/>
          </p:nvPr>
        </p:nvSpPr>
        <p:spPr>
          <a:xfrm>
            <a:off x="467544" y="692696"/>
            <a:ext cx="8077200" cy="352605"/>
          </a:xfrm>
        </p:spPr>
        <p:txBody>
          <a:bodyPr/>
          <a:lstStyle/>
          <a:p>
            <a:r>
              <a:rPr lang="en-GB" dirty="0" smtClean="0"/>
              <a:t>The Benefits of Using Loops </a:t>
            </a:r>
            <a:endParaRPr lang="en-GB" dirty="0"/>
          </a:p>
        </p:txBody>
      </p:sp>
      <p:sp>
        <p:nvSpPr>
          <p:cNvPr id="2" name="TextBox 1"/>
          <p:cNvSpPr txBox="1"/>
          <p:nvPr/>
        </p:nvSpPr>
        <p:spPr>
          <a:xfrm>
            <a:off x="2399146" y="1473395"/>
            <a:ext cx="2316870" cy="1098782"/>
          </a:xfrm>
          <a:prstGeom prst="rect">
            <a:avLst/>
          </a:prstGeom>
          <a:noFill/>
        </p:spPr>
        <p:txBody>
          <a:bodyPr wrap="square" lIns="0" tIns="0" rIns="0" bIns="0" rtlCol="0">
            <a:noAutofit/>
          </a:bodyPr>
          <a:lstStyle/>
          <a:p>
            <a:pPr indent="-205740">
              <a:spcAft>
                <a:spcPts val="675"/>
              </a:spcAft>
            </a:pPr>
            <a:r>
              <a:rPr lang="en-GB" sz="1400" dirty="0">
                <a:solidFill>
                  <a:srgbClr val="0000FF"/>
                </a:solidFill>
                <a:latin typeface="Consolas" panose="020B0609020204030204" pitchFamily="49" charset="0"/>
                <a:cs typeface="Consolas" panose="020B0609020204030204" pitchFamily="49" charset="0"/>
              </a:rPr>
              <a:t>for (</a:t>
            </a:r>
            <a:r>
              <a:rPr lang="en-GB" sz="1400" dirty="0" err="1">
                <a:solidFill>
                  <a:srgbClr val="0000FF"/>
                </a:solidFill>
                <a:latin typeface="Consolas" panose="020B0609020204030204" pitchFamily="49" charset="0"/>
                <a:cs typeface="Consolas" panose="020B0609020204030204" pitchFamily="49" charset="0"/>
              </a:rPr>
              <a:t>i</a:t>
            </a:r>
            <a:r>
              <a:rPr lang="en-GB" sz="1400" dirty="0">
                <a:solidFill>
                  <a:srgbClr val="0000FF"/>
                </a:solidFill>
                <a:latin typeface="Consolas" panose="020B0609020204030204" pitchFamily="49" charset="0"/>
                <a:cs typeface="Consolas" panose="020B0609020204030204" pitchFamily="49" charset="0"/>
              </a:rPr>
              <a:t> in 1:3)</a:t>
            </a:r>
          </a:p>
          <a:p>
            <a:pPr indent="-205740">
              <a:spcAft>
                <a:spcPts val="675"/>
              </a:spcAft>
            </a:pPr>
            <a:r>
              <a:rPr lang="en-GB" sz="1400" dirty="0">
                <a:solidFill>
                  <a:srgbClr val="0000FF"/>
                </a:solidFill>
                <a:latin typeface="Consolas" panose="020B0609020204030204" pitchFamily="49" charset="0"/>
                <a:cs typeface="Consolas" panose="020B0609020204030204" pitchFamily="49" charset="0"/>
              </a:rPr>
              <a:t>{</a:t>
            </a:r>
          </a:p>
          <a:p>
            <a:pPr indent="-205740">
              <a:spcAft>
                <a:spcPts val="675"/>
              </a:spcAft>
            </a:pPr>
            <a:r>
              <a:rPr lang="en-GB" sz="1400" dirty="0">
                <a:solidFill>
                  <a:srgbClr val="0000FF"/>
                </a:solidFill>
                <a:latin typeface="Consolas" panose="020B0609020204030204" pitchFamily="49" charset="0"/>
                <a:cs typeface="Consolas" panose="020B0609020204030204" pitchFamily="49" charset="0"/>
              </a:rPr>
              <a:t>     m[,</a:t>
            </a:r>
            <a:r>
              <a:rPr lang="en-GB" sz="1400" dirty="0" err="1">
                <a:solidFill>
                  <a:srgbClr val="0000FF"/>
                </a:solidFill>
                <a:latin typeface="Consolas" panose="020B0609020204030204" pitchFamily="49" charset="0"/>
                <a:cs typeface="Consolas" panose="020B0609020204030204" pitchFamily="49" charset="0"/>
              </a:rPr>
              <a:t>i</a:t>
            </a:r>
            <a:r>
              <a:rPr lang="en-GB" sz="1400" dirty="0">
                <a:solidFill>
                  <a:srgbClr val="0000FF"/>
                </a:solidFill>
                <a:latin typeface="Consolas" panose="020B0609020204030204" pitchFamily="49" charset="0"/>
                <a:cs typeface="Consolas" panose="020B0609020204030204" pitchFamily="49" charset="0"/>
              </a:rPr>
              <a:t>] &lt;- m[,</a:t>
            </a:r>
            <a:r>
              <a:rPr lang="en-GB" sz="1400" dirty="0" err="1">
                <a:solidFill>
                  <a:srgbClr val="0000FF"/>
                </a:solidFill>
                <a:latin typeface="Consolas" panose="020B0609020204030204" pitchFamily="49" charset="0"/>
                <a:cs typeface="Consolas" panose="020B0609020204030204" pitchFamily="49" charset="0"/>
              </a:rPr>
              <a:t>i</a:t>
            </a:r>
            <a:r>
              <a:rPr lang="en-GB" sz="1400" dirty="0">
                <a:solidFill>
                  <a:srgbClr val="0000FF"/>
                </a:solidFill>
                <a:latin typeface="Consolas" panose="020B0609020204030204" pitchFamily="49" charset="0"/>
                <a:cs typeface="Consolas" panose="020B0609020204030204" pitchFamily="49" charset="0"/>
              </a:rPr>
              <a:t>] * </a:t>
            </a:r>
            <a:r>
              <a:rPr lang="en-GB" sz="1400" dirty="0" err="1">
                <a:solidFill>
                  <a:srgbClr val="0000FF"/>
                </a:solidFill>
                <a:latin typeface="Consolas" panose="020B0609020204030204" pitchFamily="49" charset="0"/>
                <a:cs typeface="Consolas" panose="020B0609020204030204" pitchFamily="49" charset="0"/>
              </a:rPr>
              <a:t>i</a:t>
            </a:r>
            <a:endParaRPr lang="en-GB" sz="1400" dirty="0">
              <a:solidFill>
                <a:srgbClr val="0000FF"/>
              </a:solidFill>
              <a:latin typeface="Consolas" panose="020B0609020204030204" pitchFamily="49" charset="0"/>
              <a:cs typeface="Consolas" panose="020B0609020204030204" pitchFamily="49" charset="0"/>
            </a:endParaRPr>
          </a:p>
          <a:p>
            <a:pPr indent="-205740">
              <a:spcAft>
                <a:spcPts val="675"/>
              </a:spcAft>
            </a:pPr>
            <a:r>
              <a:rPr lang="en-GB" sz="1400" dirty="0">
                <a:solidFill>
                  <a:srgbClr val="0000FF"/>
                </a:solidFill>
                <a:latin typeface="Consolas" panose="020B0609020204030204" pitchFamily="49" charset="0"/>
                <a:cs typeface="Consolas" panose="020B0609020204030204" pitchFamily="49" charset="0"/>
              </a:rPr>
              <a:t>}</a:t>
            </a:r>
            <a:endParaRPr lang="en-GB" sz="1400" dirty="0">
              <a:latin typeface="+mj-lt"/>
            </a:endParaRPr>
          </a:p>
        </p:txBody>
      </p:sp>
      <p:sp>
        <p:nvSpPr>
          <p:cNvPr id="5" name="TextBox 4"/>
          <p:cNvSpPr txBox="1"/>
          <p:nvPr/>
        </p:nvSpPr>
        <p:spPr>
          <a:xfrm>
            <a:off x="4773566" y="1473395"/>
            <a:ext cx="3254818" cy="175237"/>
          </a:xfrm>
          <a:prstGeom prst="rect">
            <a:avLst/>
          </a:prstGeom>
          <a:noFill/>
        </p:spPr>
        <p:txBody>
          <a:bodyPr wrap="square" lIns="0" tIns="0" rIns="0" bIns="0" rtlCol="0">
            <a:noAutofit/>
          </a:bodyPr>
          <a:lstStyle/>
          <a:p>
            <a:pPr indent="-205740">
              <a:spcAft>
                <a:spcPts val="675"/>
              </a:spcAft>
            </a:pPr>
            <a:r>
              <a:rPr lang="en-GB" sz="1400" dirty="0">
                <a:latin typeface="Georgia" pitchFamily="18" charset="0"/>
              </a:rPr>
              <a:t>1. Assign variables to control the loop</a:t>
            </a:r>
          </a:p>
        </p:txBody>
      </p:sp>
      <p:sp>
        <p:nvSpPr>
          <p:cNvPr id="6" name="TextBox 5"/>
          <p:cNvSpPr txBox="1"/>
          <p:nvPr/>
        </p:nvSpPr>
        <p:spPr>
          <a:xfrm>
            <a:off x="4773566" y="1777755"/>
            <a:ext cx="1994705" cy="154195"/>
          </a:xfrm>
          <a:prstGeom prst="rect">
            <a:avLst/>
          </a:prstGeom>
          <a:noFill/>
        </p:spPr>
        <p:txBody>
          <a:bodyPr wrap="square" lIns="0" tIns="0" rIns="0" bIns="0" rtlCol="0">
            <a:noAutofit/>
          </a:bodyPr>
          <a:lstStyle/>
          <a:p>
            <a:pPr indent="-205740">
              <a:spcAft>
                <a:spcPts val="675"/>
              </a:spcAft>
            </a:pPr>
            <a:r>
              <a:rPr lang="en-GB" sz="1400" dirty="0">
                <a:latin typeface="Georgia" pitchFamily="18" charset="0"/>
              </a:rPr>
              <a:t>2. Begin loop</a:t>
            </a:r>
          </a:p>
        </p:txBody>
      </p:sp>
      <p:sp>
        <p:nvSpPr>
          <p:cNvPr id="7"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9572038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5"/>
          </p:nvPr>
        </p:nvSpPr>
        <p:spPr>
          <a:xfrm>
            <a:off x="467544" y="1156367"/>
            <a:ext cx="8077200" cy="361231"/>
          </a:xfrm>
        </p:spPr>
        <p:txBody>
          <a:bodyPr/>
          <a:lstStyle/>
          <a:p>
            <a:r>
              <a:rPr lang="en-GB" sz="1400" dirty="0"/>
              <a:t>This operation can be simplified and coded in a more efficient way using a loop as follows:</a:t>
            </a:r>
          </a:p>
          <a:p>
            <a:endParaRPr lang="en-GB" sz="1400" dirty="0"/>
          </a:p>
        </p:txBody>
      </p:sp>
      <p:sp>
        <p:nvSpPr>
          <p:cNvPr id="4" name="Title 1"/>
          <p:cNvSpPr>
            <a:spLocks noGrp="1"/>
          </p:cNvSpPr>
          <p:nvPr>
            <p:ph type="title"/>
          </p:nvPr>
        </p:nvSpPr>
        <p:spPr>
          <a:xfrm>
            <a:off x="467544" y="692696"/>
            <a:ext cx="8077200" cy="352605"/>
          </a:xfrm>
        </p:spPr>
        <p:txBody>
          <a:bodyPr/>
          <a:lstStyle/>
          <a:p>
            <a:r>
              <a:rPr lang="en-GB" dirty="0" smtClean="0"/>
              <a:t>The Benefits of Using Loops </a:t>
            </a:r>
            <a:endParaRPr lang="en-GB" dirty="0"/>
          </a:p>
        </p:txBody>
      </p:sp>
      <p:sp>
        <p:nvSpPr>
          <p:cNvPr id="2" name="TextBox 1"/>
          <p:cNvSpPr txBox="1"/>
          <p:nvPr/>
        </p:nvSpPr>
        <p:spPr>
          <a:xfrm>
            <a:off x="2399146" y="1473395"/>
            <a:ext cx="2316870" cy="1098782"/>
          </a:xfrm>
          <a:prstGeom prst="rect">
            <a:avLst/>
          </a:prstGeom>
          <a:noFill/>
        </p:spPr>
        <p:txBody>
          <a:bodyPr wrap="square" lIns="0" tIns="0" rIns="0" bIns="0" rtlCol="0">
            <a:noAutofit/>
          </a:bodyPr>
          <a:lstStyle/>
          <a:p>
            <a:pPr indent="-205740">
              <a:spcAft>
                <a:spcPts val="675"/>
              </a:spcAft>
            </a:pPr>
            <a:r>
              <a:rPr lang="en-GB" sz="1400" dirty="0">
                <a:solidFill>
                  <a:srgbClr val="0000FF"/>
                </a:solidFill>
                <a:latin typeface="Consolas" panose="020B0609020204030204" pitchFamily="49" charset="0"/>
                <a:cs typeface="Consolas" panose="020B0609020204030204" pitchFamily="49" charset="0"/>
              </a:rPr>
              <a:t>for (</a:t>
            </a:r>
            <a:r>
              <a:rPr lang="en-GB" sz="1400" dirty="0" err="1">
                <a:solidFill>
                  <a:srgbClr val="0000FF"/>
                </a:solidFill>
                <a:latin typeface="Consolas" panose="020B0609020204030204" pitchFamily="49" charset="0"/>
                <a:cs typeface="Consolas" panose="020B0609020204030204" pitchFamily="49" charset="0"/>
              </a:rPr>
              <a:t>i</a:t>
            </a:r>
            <a:r>
              <a:rPr lang="en-GB" sz="1400" dirty="0">
                <a:solidFill>
                  <a:srgbClr val="0000FF"/>
                </a:solidFill>
                <a:latin typeface="Consolas" panose="020B0609020204030204" pitchFamily="49" charset="0"/>
                <a:cs typeface="Consolas" panose="020B0609020204030204" pitchFamily="49" charset="0"/>
              </a:rPr>
              <a:t> in 1:3)</a:t>
            </a:r>
          </a:p>
          <a:p>
            <a:pPr indent="-205740">
              <a:spcAft>
                <a:spcPts val="675"/>
              </a:spcAft>
            </a:pPr>
            <a:r>
              <a:rPr lang="en-GB" sz="1400" dirty="0">
                <a:solidFill>
                  <a:srgbClr val="0000FF"/>
                </a:solidFill>
                <a:latin typeface="Consolas" panose="020B0609020204030204" pitchFamily="49" charset="0"/>
                <a:cs typeface="Consolas" panose="020B0609020204030204" pitchFamily="49" charset="0"/>
              </a:rPr>
              <a:t>{</a:t>
            </a:r>
          </a:p>
          <a:p>
            <a:pPr indent="-205740">
              <a:spcAft>
                <a:spcPts val="675"/>
              </a:spcAft>
            </a:pPr>
            <a:r>
              <a:rPr lang="en-GB" sz="1400" dirty="0">
                <a:solidFill>
                  <a:srgbClr val="0000FF"/>
                </a:solidFill>
                <a:latin typeface="Consolas" panose="020B0609020204030204" pitchFamily="49" charset="0"/>
                <a:cs typeface="Consolas" panose="020B0609020204030204" pitchFamily="49" charset="0"/>
              </a:rPr>
              <a:t>     m[,</a:t>
            </a:r>
            <a:r>
              <a:rPr lang="en-GB" sz="1400" dirty="0" err="1">
                <a:solidFill>
                  <a:srgbClr val="0000FF"/>
                </a:solidFill>
                <a:latin typeface="Consolas" panose="020B0609020204030204" pitchFamily="49" charset="0"/>
                <a:cs typeface="Consolas" panose="020B0609020204030204" pitchFamily="49" charset="0"/>
              </a:rPr>
              <a:t>i</a:t>
            </a:r>
            <a:r>
              <a:rPr lang="en-GB" sz="1400" dirty="0">
                <a:solidFill>
                  <a:srgbClr val="0000FF"/>
                </a:solidFill>
                <a:latin typeface="Consolas" panose="020B0609020204030204" pitchFamily="49" charset="0"/>
                <a:cs typeface="Consolas" panose="020B0609020204030204" pitchFamily="49" charset="0"/>
              </a:rPr>
              <a:t>] &lt;- m[,</a:t>
            </a:r>
            <a:r>
              <a:rPr lang="en-GB" sz="1400" dirty="0" err="1">
                <a:solidFill>
                  <a:srgbClr val="0000FF"/>
                </a:solidFill>
                <a:latin typeface="Consolas" panose="020B0609020204030204" pitchFamily="49" charset="0"/>
                <a:cs typeface="Consolas" panose="020B0609020204030204" pitchFamily="49" charset="0"/>
              </a:rPr>
              <a:t>i</a:t>
            </a:r>
            <a:r>
              <a:rPr lang="en-GB" sz="1400" dirty="0">
                <a:solidFill>
                  <a:srgbClr val="0000FF"/>
                </a:solidFill>
                <a:latin typeface="Consolas" panose="020B0609020204030204" pitchFamily="49" charset="0"/>
                <a:cs typeface="Consolas" panose="020B0609020204030204" pitchFamily="49" charset="0"/>
              </a:rPr>
              <a:t>] * </a:t>
            </a:r>
            <a:r>
              <a:rPr lang="en-GB" sz="1400" dirty="0" err="1">
                <a:solidFill>
                  <a:srgbClr val="0000FF"/>
                </a:solidFill>
                <a:latin typeface="Consolas" panose="020B0609020204030204" pitchFamily="49" charset="0"/>
                <a:cs typeface="Consolas" panose="020B0609020204030204" pitchFamily="49" charset="0"/>
              </a:rPr>
              <a:t>i</a:t>
            </a:r>
            <a:endParaRPr lang="en-GB" sz="1400" dirty="0">
              <a:solidFill>
                <a:srgbClr val="0000FF"/>
              </a:solidFill>
              <a:latin typeface="Consolas" panose="020B0609020204030204" pitchFamily="49" charset="0"/>
              <a:cs typeface="Consolas" panose="020B0609020204030204" pitchFamily="49" charset="0"/>
            </a:endParaRPr>
          </a:p>
          <a:p>
            <a:pPr indent="-205740">
              <a:spcAft>
                <a:spcPts val="675"/>
              </a:spcAft>
            </a:pPr>
            <a:r>
              <a:rPr lang="en-GB" sz="1400" dirty="0">
                <a:solidFill>
                  <a:srgbClr val="0000FF"/>
                </a:solidFill>
                <a:latin typeface="Consolas" panose="020B0609020204030204" pitchFamily="49" charset="0"/>
                <a:cs typeface="Consolas" panose="020B0609020204030204" pitchFamily="49" charset="0"/>
              </a:rPr>
              <a:t>}</a:t>
            </a:r>
            <a:endParaRPr lang="en-GB" sz="1400" dirty="0">
              <a:latin typeface="+mj-lt"/>
            </a:endParaRPr>
          </a:p>
        </p:txBody>
      </p:sp>
      <p:sp>
        <p:nvSpPr>
          <p:cNvPr id="5" name="TextBox 4"/>
          <p:cNvSpPr txBox="1"/>
          <p:nvPr/>
        </p:nvSpPr>
        <p:spPr>
          <a:xfrm>
            <a:off x="4773566" y="1479957"/>
            <a:ext cx="3031484" cy="168676"/>
          </a:xfrm>
          <a:prstGeom prst="rect">
            <a:avLst/>
          </a:prstGeom>
          <a:noFill/>
        </p:spPr>
        <p:txBody>
          <a:bodyPr wrap="square" lIns="0" tIns="0" rIns="0" bIns="0" rtlCol="0">
            <a:noAutofit/>
          </a:bodyPr>
          <a:lstStyle/>
          <a:p>
            <a:pPr indent="-205740">
              <a:spcAft>
                <a:spcPts val="675"/>
              </a:spcAft>
            </a:pPr>
            <a:r>
              <a:rPr lang="en-GB" sz="1400" dirty="0">
                <a:latin typeface="Georgia" pitchFamily="18" charset="0"/>
              </a:rPr>
              <a:t>1. Assign variables to control the loop</a:t>
            </a:r>
          </a:p>
        </p:txBody>
      </p:sp>
      <p:sp>
        <p:nvSpPr>
          <p:cNvPr id="6" name="TextBox 5"/>
          <p:cNvSpPr txBox="1"/>
          <p:nvPr/>
        </p:nvSpPr>
        <p:spPr>
          <a:xfrm>
            <a:off x="4773566" y="1763275"/>
            <a:ext cx="3031484" cy="168676"/>
          </a:xfrm>
          <a:prstGeom prst="rect">
            <a:avLst/>
          </a:prstGeom>
          <a:noFill/>
        </p:spPr>
        <p:txBody>
          <a:bodyPr wrap="square" lIns="0" tIns="0" rIns="0" bIns="0" rtlCol="0">
            <a:noAutofit/>
          </a:bodyPr>
          <a:lstStyle/>
          <a:p>
            <a:pPr indent="-205740">
              <a:spcAft>
                <a:spcPts val="675"/>
              </a:spcAft>
            </a:pPr>
            <a:r>
              <a:rPr lang="en-GB" sz="1400" dirty="0">
                <a:latin typeface="Georgia" pitchFamily="18" charset="0"/>
              </a:rPr>
              <a:t>2. Begin loop</a:t>
            </a:r>
          </a:p>
        </p:txBody>
      </p:sp>
      <p:sp>
        <p:nvSpPr>
          <p:cNvPr id="7" name="TextBox 6"/>
          <p:cNvSpPr txBox="1"/>
          <p:nvPr/>
        </p:nvSpPr>
        <p:spPr>
          <a:xfrm>
            <a:off x="4773564" y="2060848"/>
            <a:ext cx="3614859" cy="153349"/>
          </a:xfrm>
          <a:prstGeom prst="rect">
            <a:avLst/>
          </a:prstGeom>
          <a:noFill/>
        </p:spPr>
        <p:txBody>
          <a:bodyPr wrap="square" lIns="0" tIns="0" rIns="0" bIns="0" rtlCol="0">
            <a:noAutofit/>
          </a:bodyPr>
          <a:lstStyle/>
          <a:p>
            <a:pPr indent="-205740">
              <a:spcAft>
                <a:spcPts val="675"/>
              </a:spcAft>
            </a:pPr>
            <a:r>
              <a:rPr lang="en-GB" sz="1400" dirty="0">
                <a:latin typeface="Georgia" pitchFamily="18" charset="0"/>
              </a:rPr>
              <a:t>3. Operation using the variables set in step 1.</a:t>
            </a:r>
          </a:p>
        </p:txBody>
      </p:sp>
      <p:sp>
        <p:nvSpPr>
          <p:cNvPr id="8"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30121901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5"/>
          </p:nvPr>
        </p:nvSpPr>
        <p:spPr>
          <a:xfrm>
            <a:off x="467544" y="1156367"/>
            <a:ext cx="8077200" cy="361231"/>
          </a:xfrm>
        </p:spPr>
        <p:txBody>
          <a:bodyPr/>
          <a:lstStyle/>
          <a:p>
            <a:r>
              <a:rPr lang="en-GB" sz="1400" dirty="0"/>
              <a:t>This operation can be simplified and coded in a more efficient way using a loop as follows:</a:t>
            </a:r>
          </a:p>
          <a:p>
            <a:endParaRPr lang="en-GB" sz="1400" dirty="0"/>
          </a:p>
        </p:txBody>
      </p:sp>
      <p:sp>
        <p:nvSpPr>
          <p:cNvPr id="4" name="Title 1"/>
          <p:cNvSpPr>
            <a:spLocks noGrp="1"/>
          </p:cNvSpPr>
          <p:nvPr>
            <p:ph type="title"/>
          </p:nvPr>
        </p:nvSpPr>
        <p:spPr>
          <a:xfrm>
            <a:off x="467544" y="692696"/>
            <a:ext cx="8077200" cy="352605"/>
          </a:xfrm>
        </p:spPr>
        <p:txBody>
          <a:bodyPr/>
          <a:lstStyle/>
          <a:p>
            <a:r>
              <a:rPr lang="en-GB" dirty="0" smtClean="0"/>
              <a:t>The Benefits of Using Loops </a:t>
            </a:r>
            <a:endParaRPr lang="en-GB" dirty="0"/>
          </a:p>
        </p:txBody>
      </p:sp>
      <p:sp>
        <p:nvSpPr>
          <p:cNvPr id="2" name="TextBox 1"/>
          <p:cNvSpPr txBox="1"/>
          <p:nvPr/>
        </p:nvSpPr>
        <p:spPr>
          <a:xfrm>
            <a:off x="2399146" y="1473395"/>
            <a:ext cx="2374418" cy="1098782"/>
          </a:xfrm>
          <a:prstGeom prst="rect">
            <a:avLst/>
          </a:prstGeom>
          <a:noFill/>
        </p:spPr>
        <p:txBody>
          <a:bodyPr wrap="square" lIns="0" tIns="0" rIns="0" bIns="0" rtlCol="0">
            <a:noAutofit/>
          </a:bodyPr>
          <a:lstStyle/>
          <a:p>
            <a:pPr indent="-205740">
              <a:spcAft>
                <a:spcPts val="675"/>
              </a:spcAft>
            </a:pPr>
            <a:r>
              <a:rPr lang="en-GB" sz="1400" dirty="0">
                <a:solidFill>
                  <a:srgbClr val="0000FF"/>
                </a:solidFill>
                <a:latin typeface="Consolas" panose="020B0609020204030204" pitchFamily="49" charset="0"/>
                <a:cs typeface="Consolas" panose="020B0609020204030204" pitchFamily="49" charset="0"/>
              </a:rPr>
              <a:t>for (</a:t>
            </a:r>
            <a:r>
              <a:rPr lang="en-GB" sz="1400" dirty="0" err="1">
                <a:solidFill>
                  <a:srgbClr val="0000FF"/>
                </a:solidFill>
                <a:latin typeface="Consolas" panose="020B0609020204030204" pitchFamily="49" charset="0"/>
                <a:cs typeface="Consolas" panose="020B0609020204030204" pitchFamily="49" charset="0"/>
              </a:rPr>
              <a:t>i</a:t>
            </a:r>
            <a:r>
              <a:rPr lang="en-GB" sz="1400" dirty="0">
                <a:solidFill>
                  <a:srgbClr val="0000FF"/>
                </a:solidFill>
                <a:latin typeface="Consolas" panose="020B0609020204030204" pitchFamily="49" charset="0"/>
                <a:cs typeface="Consolas" panose="020B0609020204030204" pitchFamily="49" charset="0"/>
              </a:rPr>
              <a:t> in 1:3)</a:t>
            </a:r>
          </a:p>
          <a:p>
            <a:pPr indent="-205740">
              <a:spcAft>
                <a:spcPts val="675"/>
              </a:spcAft>
            </a:pPr>
            <a:r>
              <a:rPr lang="en-GB" sz="1400" dirty="0">
                <a:solidFill>
                  <a:srgbClr val="0000FF"/>
                </a:solidFill>
                <a:latin typeface="Consolas" panose="020B0609020204030204" pitchFamily="49" charset="0"/>
                <a:cs typeface="Consolas" panose="020B0609020204030204" pitchFamily="49" charset="0"/>
              </a:rPr>
              <a:t>{</a:t>
            </a:r>
          </a:p>
          <a:p>
            <a:pPr indent="-205740">
              <a:spcAft>
                <a:spcPts val="675"/>
              </a:spcAft>
            </a:pPr>
            <a:r>
              <a:rPr lang="en-GB" sz="1400" dirty="0">
                <a:solidFill>
                  <a:srgbClr val="0000FF"/>
                </a:solidFill>
                <a:latin typeface="Consolas" panose="020B0609020204030204" pitchFamily="49" charset="0"/>
                <a:cs typeface="Consolas" panose="020B0609020204030204" pitchFamily="49" charset="0"/>
              </a:rPr>
              <a:t>     m[,</a:t>
            </a:r>
            <a:r>
              <a:rPr lang="en-GB" sz="1400" dirty="0" err="1">
                <a:solidFill>
                  <a:srgbClr val="0000FF"/>
                </a:solidFill>
                <a:latin typeface="Consolas" panose="020B0609020204030204" pitchFamily="49" charset="0"/>
                <a:cs typeface="Consolas" panose="020B0609020204030204" pitchFamily="49" charset="0"/>
              </a:rPr>
              <a:t>i</a:t>
            </a:r>
            <a:r>
              <a:rPr lang="en-GB" sz="1400" dirty="0">
                <a:solidFill>
                  <a:srgbClr val="0000FF"/>
                </a:solidFill>
                <a:latin typeface="Consolas" panose="020B0609020204030204" pitchFamily="49" charset="0"/>
                <a:cs typeface="Consolas" panose="020B0609020204030204" pitchFamily="49" charset="0"/>
              </a:rPr>
              <a:t>] &lt;- m[,</a:t>
            </a:r>
            <a:r>
              <a:rPr lang="en-GB" sz="1400" dirty="0" err="1">
                <a:solidFill>
                  <a:srgbClr val="0000FF"/>
                </a:solidFill>
                <a:latin typeface="Consolas" panose="020B0609020204030204" pitchFamily="49" charset="0"/>
                <a:cs typeface="Consolas" panose="020B0609020204030204" pitchFamily="49" charset="0"/>
              </a:rPr>
              <a:t>i</a:t>
            </a:r>
            <a:r>
              <a:rPr lang="en-GB" sz="1400" dirty="0">
                <a:solidFill>
                  <a:srgbClr val="0000FF"/>
                </a:solidFill>
                <a:latin typeface="Consolas" panose="020B0609020204030204" pitchFamily="49" charset="0"/>
                <a:cs typeface="Consolas" panose="020B0609020204030204" pitchFamily="49" charset="0"/>
              </a:rPr>
              <a:t>] * </a:t>
            </a:r>
            <a:r>
              <a:rPr lang="en-GB" sz="1400" dirty="0" err="1">
                <a:solidFill>
                  <a:srgbClr val="0000FF"/>
                </a:solidFill>
                <a:latin typeface="Consolas" panose="020B0609020204030204" pitchFamily="49" charset="0"/>
                <a:cs typeface="Consolas" panose="020B0609020204030204" pitchFamily="49" charset="0"/>
              </a:rPr>
              <a:t>i</a:t>
            </a:r>
            <a:endParaRPr lang="en-GB" sz="1400" dirty="0">
              <a:solidFill>
                <a:srgbClr val="0000FF"/>
              </a:solidFill>
              <a:latin typeface="Consolas" panose="020B0609020204030204" pitchFamily="49" charset="0"/>
              <a:cs typeface="Consolas" panose="020B0609020204030204" pitchFamily="49" charset="0"/>
            </a:endParaRPr>
          </a:p>
          <a:p>
            <a:pPr indent="-205740">
              <a:spcAft>
                <a:spcPts val="675"/>
              </a:spcAft>
            </a:pPr>
            <a:r>
              <a:rPr lang="en-GB" sz="1400" dirty="0">
                <a:solidFill>
                  <a:srgbClr val="0000FF"/>
                </a:solidFill>
                <a:latin typeface="Consolas" panose="020B0609020204030204" pitchFamily="49" charset="0"/>
                <a:cs typeface="Consolas" panose="020B0609020204030204" pitchFamily="49" charset="0"/>
              </a:rPr>
              <a:t>}</a:t>
            </a:r>
            <a:endParaRPr lang="en-GB" sz="1400" dirty="0">
              <a:latin typeface="+mj-lt"/>
            </a:endParaRPr>
          </a:p>
        </p:txBody>
      </p:sp>
      <p:sp>
        <p:nvSpPr>
          <p:cNvPr id="5" name="TextBox 4"/>
          <p:cNvSpPr txBox="1"/>
          <p:nvPr/>
        </p:nvSpPr>
        <p:spPr>
          <a:xfrm>
            <a:off x="4773566" y="1494437"/>
            <a:ext cx="3393808" cy="143929"/>
          </a:xfrm>
          <a:prstGeom prst="rect">
            <a:avLst/>
          </a:prstGeom>
          <a:noFill/>
        </p:spPr>
        <p:txBody>
          <a:bodyPr wrap="square" lIns="0" tIns="0" rIns="0" bIns="0" rtlCol="0">
            <a:noAutofit/>
          </a:bodyPr>
          <a:lstStyle/>
          <a:p>
            <a:pPr indent="-205740">
              <a:spcAft>
                <a:spcPts val="675"/>
              </a:spcAft>
            </a:pPr>
            <a:r>
              <a:rPr lang="en-GB" sz="1400" dirty="0">
                <a:latin typeface="Georgia" pitchFamily="18" charset="0"/>
              </a:rPr>
              <a:t>1. Assign variables to control the loop</a:t>
            </a:r>
          </a:p>
        </p:txBody>
      </p:sp>
      <p:sp>
        <p:nvSpPr>
          <p:cNvPr id="6" name="TextBox 5"/>
          <p:cNvSpPr txBox="1"/>
          <p:nvPr/>
        </p:nvSpPr>
        <p:spPr>
          <a:xfrm>
            <a:off x="4773566" y="1777755"/>
            <a:ext cx="3393808" cy="143929"/>
          </a:xfrm>
          <a:prstGeom prst="rect">
            <a:avLst/>
          </a:prstGeom>
          <a:noFill/>
        </p:spPr>
        <p:txBody>
          <a:bodyPr wrap="square" lIns="0" tIns="0" rIns="0" bIns="0" rtlCol="0">
            <a:noAutofit/>
          </a:bodyPr>
          <a:lstStyle/>
          <a:p>
            <a:pPr indent="-205740">
              <a:spcAft>
                <a:spcPts val="675"/>
              </a:spcAft>
            </a:pPr>
            <a:r>
              <a:rPr lang="en-GB" sz="1400" dirty="0">
                <a:latin typeface="Georgia" pitchFamily="18" charset="0"/>
              </a:rPr>
              <a:t>2. Begin loop</a:t>
            </a:r>
          </a:p>
        </p:txBody>
      </p:sp>
      <p:sp>
        <p:nvSpPr>
          <p:cNvPr id="7" name="TextBox 6"/>
          <p:cNvSpPr txBox="1"/>
          <p:nvPr/>
        </p:nvSpPr>
        <p:spPr>
          <a:xfrm>
            <a:off x="4773564" y="2074013"/>
            <a:ext cx="4046907" cy="130851"/>
          </a:xfrm>
          <a:prstGeom prst="rect">
            <a:avLst/>
          </a:prstGeom>
          <a:noFill/>
        </p:spPr>
        <p:txBody>
          <a:bodyPr wrap="square" lIns="0" tIns="0" rIns="0" bIns="0" rtlCol="0">
            <a:noAutofit/>
          </a:bodyPr>
          <a:lstStyle/>
          <a:p>
            <a:pPr indent="-205740">
              <a:spcAft>
                <a:spcPts val="675"/>
              </a:spcAft>
            </a:pPr>
            <a:r>
              <a:rPr lang="en-GB" sz="1400" dirty="0">
                <a:latin typeface="Georgia" pitchFamily="18" charset="0"/>
              </a:rPr>
              <a:t>3. Operation using the variables set in step </a:t>
            </a:r>
            <a:r>
              <a:rPr lang="en-GB" sz="1400" dirty="0" smtClean="0">
                <a:latin typeface="Georgia" pitchFamily="18" charset="0"/>
              </a:rPr>
              <a:t>1</a:t>
            </a:r>
            <a:endParaRPr lang="en-GB" sz="1400" dirty="0">
              <a:latin typeface="Georgia" pitchFamily="18" charset="0"/>
            </a:endParaRPr>
          </a:p>
        </p:txBody>
      </p:sp>
      <p:sp>
        <p:nvSpPr>
          <p:cNvPr id="8" name="TextBox 7"/>
          <p:cNvSpPr txBox="1"/>
          <p:nvPr/>
        </p:nvSpPr>
        <p:spPr>
          <a:xfrm>
            <a:off x="4773566" y="2363010"/>
            <a:ext cx="3393808" cy="143929"/>
          </a:xfrm>
          <a:prstGeom prst="rect">
            <a:avLst/>
          </a:prstGeom>
          <a:noFill/>
        </p:spPr>
        <p:txBody>
          <a:bodyPr wrap="square" lIns="0" tIns="0" rIns="0" bIns="0" rtlCol="0">
            <a:noAutofit/>
          </a:bodyPr>
          <a:lstStyle/>
          <a:p>
            <a:pPr indent="-205740">
              <a:spcAft>
                <a:spcPts val="675"/>
              </a:spcAft>
            </a:pPr>
            <a:r>
              <a:rPr lang="en-GB" sz="1400" dirty="0">
                <a:latin typeface="Georgia" pitchFamily="18" charset="0"/>
              </a:rPr>
              <a:t>4. End loop</a:t>
            </a:r>
          </a:p>
        </p:txBody>
      </p:sp>
      <p:sp>
        <p:nvSpPr>
          <p:cNvPr id="9"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7319911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5"/>
          </p:nvPr>
        </p:nvSpPr>
        <p:spPr>
          <a:xfrm>
            <a:off x="467544" y="1156367"/>
            <a:ext cx="8557660" cy="361231"/>
          </a:xfrm>
        </p:spPr>
        <p:txBody>
          <a:bodyPr/>
          <a:lstStyle/>
          <a:p>
            <a:r>
              <a:rPr lang="en-GB" sz="1400" dirty="0"/>
              <a:t>This operation can be simplified and coded in a more efficient way using a loop as follows:</a:t>
            </a:r>
          </a:p>
          <a:p>
            <a:endParaRPr lang="en-GB" sz="1400" dirty="0"/>
          </a:p>
        </p:txBody>
      </p:sp>
      <p:sp>
        <p:nvSpPr>
          <p:cNvPr id="4" name="Title 1"/>
          <p:cNvSpPr>
            <a:spLocks noGrp="1"/>
          </p:cNvSpPr>
          <p:nvPr>
            <p:ph type="title"/>
          </p:nvPr>
        </p:nvSpPr>
        <p:spPr>
          <a:xfrm>
            <a:off x="467544" y="692696"/>
            <a:ext cx="8077200" cy="352605"/>
          </a:xfrm>
        </p:spPr>
        <p:txBody>
          <a:bodyPr/>
          <a:lstStyle/>
          <a:p>
            <a:r>
              <a:rPr lang="en-GB" dirty="0" smtClean="0"/>
              <a:t>The Benefits of Using Loops </a:t>
            </a:r>
            <a:endParaRPr lang="en-GB" dirty="0"/>
          </a:p>
        </p:txBody>
      </p:sp>
      <p:sp>
        <p:nvSpPr>
          <p:cNvPr id="2" name="TextBox 1"/>
          <p:cNvSpPr txBox="1"/>
          <p:nvPr/>
        </p:nvSpPr>
        <p:spPr>
          <a:xfrm>
            <a:off x="2399146" y="1473395"/>
            <a:ext cx="2316870" cy="1098782"/>
          </a:xfrm>
          <a:prstGeom prst="rect">
            <a:avLst/>
          </a:prstGeom>
          <a:noFill/>
        </p:spPr>
        <p:txBody>
          <a:bodyPr wrap="square" lIns="0" tIns="0" rIns="0" bIns="0" rtlCol="0">
            <a:noAutofit/>
          </a:bodyPr>
          <a:lstStyle/>
          <a:p>
            <a:pPr indent="-205740">
              <a:spcAft>
                <a:spcPts val="675"/>
              </a:spcAft>
            </a:pPr>
            <a:r>
              <a:rPr lang="en-GB" sz="1400" dirty="0">
                <a:solidFill>
                  <a:srgbClr val="0000FF"/>
                </a:solidFill>
                <a:latin typeface="Consolas" panose="020B0609020204030204" pitchFamily="49" charset="0"/>
                <a:cs typeface="Consolas" panose="020B0609020204030204" pitchFamily="49" charset="0"/>
              </a:rPr>
              <a:t>for (</a:t>
            </a:r>
            <a:r>
              <a:rPr lang="en-GB" sz="1400" dirty="0" err="1">
                <a:solidFill>
                  <a:srgbClr val="0000FF"/>
                </a:solidFill>
                <a:latin typeface="Consolas" panose="020B0609020204030204" pitchFamily="49" charset="0"/>
                <a:cs typeface="Consolas" panose="020B0609020204030204" pitchFamily="49" charset="0"/>
              </a:rPr>
              <a:t>i</a:t>
            </a:r>
            <a:r>
              <a:rPr lang="en-GB" sz="1400" dirty="0">
                <a:solidFill>
                  <a:srgbClr val="0000FF"/>
                </a:solidFill>
                <a:latin typeface="Consolas" panose="020B0609020204030204" pitchFamily="49" charset="0"/>
                <a:cs typeface="Consolas" panose="020B0609020204030204" pitchFamily="49" charset="0"/>
              </a:rPr>
              <a:t> in 1:3)</a:t>
            </a:r>
          </a:p>
          <a:p>
            <a:pPr indent="-205740">
              <a:spcAft>
                <a:spcPts val="675"/>
              </a:spcAft>
            </a:pPr>
            <a:r>
              <a:rPr lang="en-GB" sz="1400" dirty="0">
                <a:solidFill>
                  <a:srgbClr val="0000FF"/>
                </a:solidFill>
                <a:latin typeface="Consolas" panose="020B0609020204030204" pitchFamily="49" charset="0"/>
                <a:cs typeface="Consolas" panose="020B0609020204030204" pitchFamily="49" charset="0"/>
              </a:rPr>
              <a:t>{</a:t>
            </a:r>
          </a:p>
          <a:p>
            <a:pPr indent="-205740">
              <a:spcAft>
                <a:spcPts val="675"/>
              </a:spcAft>
            </a:pPr>
            <a:r>
              <a:rPr lang="en-GB" sz="1400" dirty="0">
                <a:solidFill>
                  <a:srgbClr val="0000FF"/>
                </a:solidFill>
                <a:latin typeface="Consolas" panose="020B0609020204030204" pitchFamily="49" charset="0"/>
                <a:cs typeface="Consolas" panose="020B0609020204030204" pitchFamily="49" charset="0"/>
              </a:rPr>
              <a:t>     m[,</a:t>
            </a:r>
            <a:r>
              <a:rPr lang="en-GB" sz="1400" dirty="0" err="1">
                <a:solidFill>
                  <a:srgbClr val="0000FF"/>
                </a:solidFill>
                <a:latin typeface="Consolas" panose="020B0609020204030204" pitchFamily="49" charset="0"/>
                <a:cs typeface="Consolas" panose="020B0609020204030204" pitchFamily="49" charset="0"/>
              </a:rPr>
              <a:t>i</a:t>
            </a:r>
            <a:r>
              <a:rPr lang="en-GB" sz="1400" dirty="0">
                <a:solidFill>
                  <a:srgbClr val="0000FF"/>
                </a:solidFill>
                <a:latin typeface="Consolas" panose="020B0609020204030204" pitchFamily="49" charset="0"/>
                <a:cs typeface="Consolas" panose="020B0609020204030204" pitchFamily="49" charset="0"/>
              </a:rPr>
              <a:t>] &lt;- m[,</a:t>
            </a:r>
            <a:r>
              <a:rPr lang="en-GB" sz="1400" dirty="0" err="1">
                <a:solidFill>
                  <a:srgbClr val="0000FF"/>
                </a:solidFill>
                <a:latin typeface="Consolas" panose="020B0609020204030204" pitchFamily="49" charset="0"/>
                <a:cs typeface="Consolas" panose="020B0609020204030204" pitchFamily="49" charset="0"/>
              </a:rPr>
              <a:t>i</a:t>
            </a:r>
            <a:r>
              <a:rPr lang="en-GB" sz="1400" dirty="0">
                <a:solidFill>
                  <a:srgbClr val="0000FF"/>
                </a:solidFill>
                <a:latin typeface="Consolas" panose="020B0609020204030204" pitchFamily="49" charset="0"/>
                <a:cs typeface="Consolas" panose="020B0609020204030204" pitchFamily="49" charset="0"/>
              </a:rPr>
              <a:t>] * </a:t>
            </a:r>
            <a:r>
              <a:rPr lang="en-GB" sz="1400" dirty="0" err="1">
                <a:solidFill>
                  <a:srgbClr val="0000FF"/>
                </a:solidFill>
                <a:latin typeface="Consolas" panose="020B0609020204030204" pitchFamily="49" charset="0"/>
                <a:cs typeface="Consolas" panose="020B0609020204030204" pitchFamily="49" charset="0"/>
              </a:rPr>
              <a:t>i</a:t>
            </a:r>
            <a:endParaRPr lang="en-GB" sz="1400" dirty="0">
              <a:solidFill>
                <a:srgbClr val="0000FF"/>
              </a:solidFill>
              <a:latin typeface="Consolas" panose="020B0609020204030204" pitchFamily="49" charset="0"/>
              <a:cs typeface="Consolas" panose="020B0609020204030204" pitchFamily="49" charset="0"/>
            </a:endParaRPr>
          </a:p>
          <a:p>
            <a:pPr indent="-205740">
              <a:spcAft>
                <a:spcPts val="675"/>
              </a:spcAft>
            </a:pPr>
            <a:r>
              <a:rPr lang="en-GB" sz="1400" dirty="0">
                <a:solidFill>
                  <a:srgbClr val="0000FF"/>
                </a:solidFill>
                <a:latin typeface="Consolas" panose="020B0609020204030204" pitchFamily="49" charset="0"/>
                <a:cs typeface="Consolas" panose="020B0609020204030204" pitchFamily="49" charset="0"/>
              </a:rPr>
              <a:t>}</a:t>
            </a:r>
            <a:endParaRPr lang="en-GB" sz="1400" dirty="0">
              <a:latin typeface="+mj-lt"/>
            </a:endParaRPr>
          </a:p>
        </p:txBody>
      </p:sp>
      <p:sp>
        <p:nvSpPr>
          <p:cNvPr id="5" name="TextBox 4"/>
          <p:cNvSpPr txBox="1"/>
          <p:nvPr/>
        </p:nvSpPr>
        <p:spPr>
          <a:xfrm>
            <a:off x="4773566" y="1494438"/>
            <a:ext cx="3162576" cy="91320"/>
          </a:xfrm>
          <a:prstGeom prst="rect">
            <a:avLst/>
          </a:prstGeom>
          <a:noFill/>
        </p:spPr>
        <p:txBody>
          <a:bodyPr wrap="square" lIns="0" tIns="0" rIns="0" bIns="0" rtlCol="0">
            <a:noAutofit/>
          </a:bodyPr>
          <a:lstStyle/>
          <a:p>
            <a:pPr indent="-205740">
              <a:spcAft>
                <a:spcPts val="675"/>
              </a:spcAft>
            </a:pPr>
            <a:r>
              <a:rPr lang="en-GB" sz="1400" dirty="0">
                <a:latin typeface="Georgia" pitchFamily="18" charset="0"/>
              </a:rPr>
              <a:t>1. Assign variables to control the loop</a:t>
            </a:r>
          </a:p>
        </p:txBody>
      </p:sp>
      <p:sp>
        <p:nvSpPr>
          <p:cNvPr id="6" name="TextBox 5"/>
          <p:cNvSpPr txBox="1"/>
          <p:nvPr/>
        </p:nvSpPr>
        <p:spPr>
          <a:xfrm>
            <a:off x="4773566" y="1777756"/>
            <a:ext cx="3162576" cy="91320"/>
          </a:xfrm>
          <a:prstGeom prst="rect">
            <a:avLst/>
          </a:prstGeom>
          <a:noFill/>
        </p:spPr>
        <p:txBody>
          <a:bodyPr wrap="square" lIns="0" tIns="0" rIns="0" bIns="0" rtlCol="0">
            <a:noAutofit/>
          </a:bodyPr>
          <a:lstStyle/>
          <a:p>
            <a:pPr indent="-205740">
              <a:spcAft>
                <a:spcPts val="675"/>
              </a:spcAft>
            </a:pPr>
            <a:r>
              <a:rPr lang="en-GB" sz="1400" dirty="0">
                <a:latin typeface="Georgia" pitchFamily="18" charset="0"/>
              </a:rPr>
              <a:t>2. Begin loop</a:t>
            </a:r>
          </a:p>
        </p:txBody>
      </p:sp>
      <p:sp>
        <p:nvSpPr>
          <p:cNvPr id="7" name="TextBox 6"/>
          <p:cNvSpPr txBox="1"/>
          <p:nvPr/>
        </p:nvSpPr>
        <p:spPr>
          <a:xfrm>
            <a:off x="4773564" y="2074013"/>
            <a:ext cx="3771179" cy="83022"/>
          </a:xfrm>
          <a:prstGeom prst="rect">
            <a:avLst/>
          </a:prstGeom>
          <a:noFill/>
        </p:spPr>
        <p:txBody>
          <a:bodyPr wrap="square" lIns="0" tIns="0" rIns="0" bIns="0" rtlCol="0">
            <a:noAutofit/>
          </a:bodyPr>
          <a:lstStyle/>
          <a:p>
            <a:pPr indent="-205740">
              <a:spcAft>
                <a:spcPts val="675"/>
              </a:spcAft>
            </a:pPr>
            <a:r>
              <a:rPr lang="en-GB" sz="1400" dirty="0">
                <a:latin typeface="Georgia" pitchFamily="18" charset="0"/>
              </a:rPr>
              <a:t>3. Operation using the variables set in step 1.</a:t>
            </a:r>
          </a:p>
        </p:txBody>
      </p:sp>
      <p:sp>
        <p:nvSpPr>
          <p:cNvPr id="8" name="TextBox 7"/>
          <p:cNvSpPr txBox="1"/>
          <p:nvPr/>
        </p:nvSpPr>
        <p:spPr>
          <a:xfrm>
            <a:off x="4773566" y="2363011"/>
            <a:ext cx="3162576" cy="91320"/>
          </a:xfrm>
          <a:prstGeom prst="rect">
            <a:avLst/>
          </a:prstGeom>
          <a:noFill/>
        </p:spPr>
        <p:txBody>
          <a:bodyPr wrap="square" lIns="0" tIns="0" rIns="0" bIns="0" rtlCol="0">
            <a:noAutofit/>
          </a:bodyPr>
          <a:lstStyle/>
          <a:p>
            <a:pPr indent="-205740">
              <a:spcAft>
                <a:spcPts val="675"/>
              </a:spcAft>
            </a:pPr>
            <a:r>
              <a:rPr lang="en-GB" sz="1400" dirty="0">
                <a:latin typeface="Georgia" pitchFamily="18" charset="0"/>
              </a:rPr>
              <a:t>4. End loop</a:t>
            </a:r>
          </a:p>
        </p:txBody>
      </p:sp>
      <p:sp>
        <p:nvSpPr>
          <p:cNvPr id="9" name="Content Placeholder 2"/>
          <p:cNvSpPr txBox="1">
            <a:spLocks/>
          </p:cNvSpPr>
          <p:nvPr/>
        </p:nvSpPr>
        <p:spPr>
          <a:xfrm>
            <a:off x="467544" y="2629332"/>
            <a:ext cx="8557660" cy="1663814"/>
          </a:xfrm>
          <a:prstGeom prst="rect">
            <a:avLst/>
          </a:prstGeom>
        </p:spPr>
        <p:txBody>
          <a:bodyPr vert="horz" lIns="0" tIns="0" rIns="0" bIns="0" rtlCol="0">
            <a:noAutofit/>
          </a:bodyPr>
          <a:lstStyle>
            <a:lvl1pPr marL="0" marR="0" indent="-274320" algn="l" defTabSz="914400" rtl="0" eaLnBrk="1" fontAlgn="auto" latinLnBrk="0" hangingPunct="1">
              <a:lnSpc>
                <a:spcPct val="100000"/>
              </a:lnSpc>
              <a:spcBef>
                <a:spcPts val="0"/>
              </a:spcBef>
              <a:spcAft>
                <a:spcPts val="900"/>
              </a:spcAft>
              <a:buClr>
                <a:schemeClr val="tx1"/>
              </a:buClr>
              <a:buSzTx/>
              <a:buFontTx/>
              <a:buNone/>
              <a:tabLst/>
              <a:defRPr sz="2000" kern="1200" baseline="0">
                <a:solidFill>
                  <a:schemeClr val="tx1"/>
                </a:solidFill>
                <a:latin typeface="Georgia" pitchFamily="18" charset="0"/>
                <a:ea typeface="+mn-ea"/>
                <a:cs typeface="+mn-cs"/>
              </a:defRPr>
            </a:lvl1pPr>
            <a:lvl2pPr marL="27432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2pPr>
            <a:lvl3pPr marL="54864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3pPr>
            <a:lvl4pPr marL="82296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4pPr>
            <a:lvl5pPr marL="109728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baseline="0">
                <a:solidFill>
                  <a:schemeClr val="tx1"/>
                </a:solidFill>
                <a:latin typeface="Georgia" pitchFamily="18" charset="0"/>
                <a:ea typeface="+mn-ea"/>
                <a:cs typeface="+mn-cs"/>
              </a:defRPr>
            </a:lvl5pPr>
            <a:lvl6pPr marL="274320" marR="0" indent="-274320" algn="l" defTabSz="914400" rtl="0" eaLnBrk="1" fontAlgn="auto" latinLnBrk="0" hangingPunct="1">
              <a:lnSpc>
                <a:spcPct val="100000"/>
              </a:lnSpc>
              <a:spcBef>
                <a:spcPts val="0"/>
              </a:spcBef>
              <a:spcAft>
                <a:spcPts val="900"/>
              </a:spcAft>
              <a:buClr>
                <a:schemeClr val="tx1"/>
              </a:buClr>
              <a:buSzPct val="100000"/>
              <a:buFont typeface="+mj-lt"/>
              <a:buAutoNum type="arabicPeriod"/>
              <a:tabLst/>
              <a:defRPr sz="2000" kern="1200" baseline="0">
                <a:solidFill>
                  <a:schemeClr val="tx1"/>
                </a:solidFill>
                <a:latin typeface="Georgia" pitchFamily="18" charset="0"/>
                <a:ea typeface="+mn-ea"/>
                <a:cs typeface="+mn-cs"/>
              </a:defRPr>
            </a:lvl6pPr>
            <a:lvl7pPr marL="548640" indent="-274320" algn="l" defTabSz="914400" rtl="0" eaLnBrk="1" latinLnBrk="0" hangingPunct="1">
              <a:lnSpc>
                <a:spcPct val="100000"/>
              </a:lnSpc>
              <a:spcBef>
                <a:spcPts val="0"/>
              </a:spcBef>
              <a:spcAft>
                <a:spcPts val="900"/>
              </a:spcAft>
              <a:buSzPct val="100000"/>
              <a:buFont typeface="+mj-lt"/>
              <a:buAutoNum type="alphaLcPeriod"/>
              <a:defRPr sz="2000" kern="1200" baseline="0">
                <a:solidFill>
                  <a:schemeClr val="tx1"/>
                </a:solidFill>
                <a:latin typeface="Georgia" pitchFamily="18" charset="0"/>
                <a:ea typeface="+mn-ea"/>
                <a:cs typeface="+mn-cs"/>
              </a:defRPr>
            </a:lvl7pPr>
            <a:lvl8pPr marL="822960" indent="-274320" algn="l" defTabSz="914400" rtl="0" eaLnBrk="1" latinLnBrk="0" hangingPunct="1">
              <a:lnSpc>
                <a:spcPct val="100000"/>
              </a:lnSpc>
              <a:spcBef>
                <a:spcPts val="0"/>
              </a:spcBef>
              <a:spcAft>
                <a:spcPts val="900"/>
              </a:spcAft>
              <a:buSzPct val="100000"/>
              <a:buFont typeface="+mj-lt"/>
              <a:buAutoNum type="romanLcPeriod"/>
              <a:defRPr sz="2000" kern="1200" baseline="0">
                <a:solidFill>
                  <a:schemeClr val="tx1"/>
                </a:solidFill>
                <a:latin typeface="Georgia" pitchFamily="18" charset="0"/>
                <a:ea typeface="+mn-ea"/>
                <a:cs typeface="+mn-cs"/>
              </a:defRPr>
            </a:lvl8pPr>
            <a:lvl9pPr marL="0" indent="-274320" algn="l" defTabSz="914400" rtl="0" eaLnBrk="1" latinLnBrk="0" hangingPunct="1">
              <a:lnSpc>
                <a:spcPct val="100000"/>
              </a:lnSpc>
              <a:spcBef>
                <a:spcPts val="0"/>
              </a:spcBef>
              <a:spcAft>
                <a:spcPts val="900"/>
              </a:spcAft>
              <a:buFont typeface="Arial" pitchFamily="34" charset="0"/>
              <a:buNone/>
              <a:defRPr sz="2000" b="1" kern="1200" baseline="0">
                <a:solidFill>
                  <a:schemeClr val="tx2"/>
                </a:solidFill>
                <a:latin typeface="Georgia" pitchFamily="18" charset="0"/>
                <a:ea typeface="+mn-ea"/>
                <a:cs typeface="+mn-cs"/>
              </a:defRPr>
            </a:lvl9pPr>
          </a:lstStyle>
          <a:p>
            <a:endParaRPr lang="en-GB" sz="1400" dirty="0" smtClean="0"/>
          </a:p>
          <a:p>
            <a:r>
              <a:rPr lang="en-GB" sz="1400" dirty="0" smtClean="0"/>
              <a:t>The </a:t>
            </a:r>
            <a:r>
              <a:rPr lang="en-GB" sz="1400" dirty="0"/>
              <a:t>coding of this operation remains the same regardless of the number of times that it needs to be performed. The only thing that changes is range of the variable on the first line of the code. This becomes very useful when analysing large data sets because rather than write the same operation </a:t>
            </a:r>
            <a:r>
              <a:rPr lang="en-GB" sz="1400" b="1" dirty="0"/>
              <a:t>n </a:t>
            </a:r>
            <a:r>
              <a:rPr lang="en-GB" sz="1400" dirty="0"/>
              <a:t>times, we only need to use one operation.</a:t>
            </a:r>
            <a:endParaRPr lang="en-GB" sz="1400" b="1" dirty="0"/>
          </a:p>
        </p:txBody>
      </p:sp>
      <p:sp>
        <p:nvSpPr>
          <p:cNvPr id="10"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38892937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5"/>
          </p:nvPr>
        </p:nvSpPr>
        <p:spPr>
          <a:xfrm>
            <a:off x="467544" y="1156367"/>
            <a:ext cx="8077200" cy="361231"/>
          </a:xfrm>
        </p:spPr>
        <p:txBody>
          <a:bodyPr/>
          <a:lstStyle/>
          <a:p>
            <a:r>
              <a:rPr lang="en-GB" sz="1400" dirty="0"/>
              <a:t>This operation can be simplified and coded in a more efficient way using a loop as follows:</a:t>
            </a:r>
          </a:p>
          <a:p>
            <a:endParaRPr lang="en-GB" sz="1400" dirty="0"/>
          </a:p>
        </p:txBody>
      </p:sp>
      <p:sp>
        <p:nvSpPr>
          <p:cNvPr id="4" name="Title 1"/>
          <p:cNvSpPr>
            <a:spLocks noGrp="1"/>
          </p:cNvSpPr>
          <p:nvPr>
            <p:ph type="title"/>
          </p:nvPr>
        </p:nvSpPr>
        <p:spPr>
          <a:xfrm>
            <a:off x="467544" y="692696"/>
            <a:ext cx="8077200" cy="352605"/>
          </a:xfrm>
        </p:spPr>
        <p:txBody>
          <a:bodyPr/>
          <a:lstStyle/>
          <a:p>
            <a:r>
              <a:rPr lang="en-GB" dirty="0" smtClean="0"/>
              <a:t>The Benefits of Using Loops </a:t>
            </a:r>
            <a:endParaRPr lang="en-GB" dirty="0"/>
          </a:p>
        </p:txBody>
      </p:sp>
      <p:sp>
        <p:nvSpPr>
          <p:cNvPr id="2" name="TextBox 1"/>
          <p:cNvSpPr txBox="1"/>
          <p:nvPr/>
        </p:nvSpPr>
        <p:spPr>
          <a:xfrm>
            <a:off x="2399146" y="1473395"/>
            <a:ext cx="2186792" cy="1098782"/>
          </a:xfrm>
          <a:prstGeom prst="rect">
            <a:avLst/>
          </a:prstGeom>
          <a:noFill/>
        </p:spPr>
        <p:txBody>
          <a:bodyPr wrap="square" lIns="0" tIns="0" rIns="0" bIns="0" rtlCol="0">
            <a:noAutofit/>
          </a:bodyPr>
          <a:lstStyle/>
          <a:p>
            <a:pPr indent="-205740">
              <a:spcAft>
                <a:spcPts val="675"/>
              </a:spcAft>
            </a:pPr>
            <a:r>
              <a:rPr lang="en-GB" sz="1400" dirty="0">
                <a:solidFill>
                  <a:srgbClr val="0000FF"/>
                </a:solidFill>
                <a:latin typeface="Consolas" panose="020B0609020204030204" pitchFamily="49" charset="0"/>
                <a:cs typeface="Consolas" panose="020B0609020204030204" pitchFamily="49" charset="0"/>
              </a:rPr>
              <a:t>for (</a:t>
            </a:r>
            <a:r>
              <a:rPr lang="en-GB" sz="1400" dirty="0" err="1">
                <a:solidFill>
                  <a:srgbClr val="0000FF"/>
                </a:solidFill>
                <a:latin typeface="Consolas" panose="020B0609020204030204" pitchFamily="49" charset="0"/>
                <a:cs typeface="Consolas" panose="020B0609020204030204" pitchFamily="49" charset="0"/>
              </a:rPr>
              <a:t>i</a:t>
            </a:r>
            <a:r>
              <a:rPr lang="en-GB" sz="1400" dirty="0">
                <a:solidFill>
                  <a:srgbClr val="0000FF"/>
                </a:solidFill>
                <a:latin typeface="Consolas" panose="020B0609020204030204" pitchFamily="49" charset="0"/>
                <a:cs typeface="Consolas" panose="020B0609020204030204" pitchFamily="49" charset="0"/>
              </a:rPr>
              <a:t> in 1:3)</a:t>
            </a:r>
          </a:p>
          <a:p>
            <a:pPr indent="-205740">
              <a:spcAft>
                <a:spcPts val="675"/>
              </a:spcAft>
            </a:pPr>
            <a:r>
              <a:rPr lang="en-GB" sz="1400" dirty="0">
                <a:solidFill>
                  <a:srgbClr val="0000FF"/>
                </a:solidFill>
                <a:latin typeface="Consolas" panose="020B0609020204030204" pitchFamily="49" charset="0"/>
                <a:cs typeface="Consolas" panose="020B0609020204030204" pitchFamily="49" charset="0"/>
              </a:rPr>
              <a:t>{</a:t>
            </a:r>
          </a:p>
          <a:p>
            <a:pPr indent="-205740">
              <a:spcAft>
                <a:spcPts val="675"/>
              </a:spcAft>
            </a:pPr>
            <a:r>
              <a:rPr lang="en-GB" sz="1400" dirty="0">
                <a:solidFill>
                  <a:srgbClr val="0000FF"/>
                </a:solidFill>
                <a:latin typeface="Consolas" panose="020B0609020204030204" pitchFamily="49" charset="0"/>
                <a:cs typeface="Consolas" panose="020B0609020204030204" pitchFamily="49" charset="0"/>
              </a:rPr>
              <a:t>     m[,</a:t>
            </a:r>
            <a:r>
              <a:rPr lang="en-GB" sz="1400" dirty="0" err="1">
                <a:solidFill>
                  <a:srgbClr val="0000FF"/>
                </a:solidFill>
                <a:latin typeface="Consolas" panose="020B0609020204030204" pitchFamily="49" charset="0"/>
                <a:cs typeface="Consolas" panose="020B0609020204030204" pitchFamily="49" charset="0"/>
              </a:rPr>
              <a:t>i</a:t>
            </a:r>
            <a:r>
              <a:rPr lang="en-GB" sz="1400" dirty="0">
                <a:solidFill>
                  <a:srgbClr val="0000FF"/>
                </a:solidFill>
                <a:latin typeface="Consolas" panose="020B0609020204030204" pitchFamily="49" charset="0"/>
                <a:cs typeface="Consolas" panose="020B0609020204030204" pitchFamily="49" charset="0"/>
              </a:rPr>
              <a:t>] &lt;- m[,</a:t>
            </a:r>
            <a:r>
              <a:rPr lang="en-GB" sz="1400" dirty="0" err="1">
                <a:solidFill>
                  <a:srgbClr val="0000FF"/>
                </a:solidFill>
                <a:latin typeface="Consolas" panose="020B0609020204030204" pitchFamily="49" charset="0"/>
                <a:cs typeface="Consolas" panose="020B0609020204030204" pitchFamily="49" charset="0"/>
              </a:rPr>
              <a:t>i</a:t>
            </a:r>
            <a:r>
              <a:rPr lang="en-GB" sz="1400" dirty="0">
                <a:solidFill>
                  <a:srgbClr val="0000FF"/>
                </a:solidFill>
                <a:latin typeface="Consolas" panose="020B0609020204030204" pitchFamily="49" charset="0"/>
                <a:cs typeface="Consolas" panose="020B0609020204030204" pitchFamily="49" charset="0"/>
              </a:rPr>
              <a:t>] * </a:t>
            </a:r>
            <a:r>
              <a:rPr lang="en-GB" sz="1400" dirty="0" err="1">
                <a:solidFill>
                  <a:srgbClr val="0000FF"/>
                </a:solidFill>
                <a:latin typeface="Consolas" panose="020B0609020204030204" pitchFamily="49" charset="0"/>
                <a:cs typeface="Consolas" panose="020B0609020204030204" pitchFamily="49" charset="0"/>
              </a:rPr>
              <a:t>i</a:t>
            </a:r>
            <a:endParaRPr lang="en-GB" sz="1400" dirty="0">
              <a:solidFill>
                <a:srgbClr val="0000FF"/>
              </a:solidFill>
              <a:latin typeface="Consolas" panose="020B0609020204030204" pitchFamily="49" charset="0"/>
              <a:cs typeface="Consolas" panose="020B0609020204030204" pitchFamily="49" charset="0"/>
            </a:endParaRPr>
          </a:p>
          <a:p>
            <a:pPr indent="-205740">
              <a:spcAft>
                <a:spcPts val="675"/>
              </a:spcAft>
            </a:pPr>
            <a:r>
              <a:rPr lang="en-GB" sz="1400" dirty="0">
                <a:solidFill>
                  <a:srgbClr val="0000FF"/>
                </a:solidFill>
                <a:latin typeface="Consolas" panose="020B0609020204030204" pitchFamily="49" charset="0"/>
                <a:cs typeface="Consolas" panose="020B0609020204030204" pitchFamily="49" charset="0"/>
              </a:rPr>
              <a:t>}</a:t>
            </a:r>
            <a:endParaRPr lang="en-GB" sz="1400" dirty="0">
              <a:latin typeface="+mj-lt"/>
            </a:endParaRPr>
          </a:p>
        </p:txBody>
      </p:sp>
      <p:sp>
        <p:nvSpPr>
          <p:cNvPr id="5" name="TextBox 4"/>
          <p:cNvSpPr txBox="1"/>
          <p:nvPr/>
        </p:nvSpPr>
        <p:spPr>
          <a:xfrm>
            <a:off x="4773566" y="1494438"/>
            <a:ext cx="3031484" cy="91320"/>
          </a:xfrm>
          <a:prstGeom prst="rect">
            <a:avLst/>
          </a:prstGeom>
          <a:noFill/>
        </p:spPr>
        <p:txBody>
          <a:bodyPr wrap="square" lIns="0" tIns="0" rIns="0" bIns="0" rtlCol="0">
            <a:noAutofit/>
          </a:bodyPr>
          <a:lstStyle/>
          <a:p>
            <a:pPr indent="-205740">
              <a:spcAft>
                <a:spcPts val="675"/>
              </a:spcAft>
            </a:pPr>
            <a:r>
              <a:rPr lang="en-GB" sz="1400" dirty="0">
                <a:latin typeface="Georgia" pitchFamily="18" charset="0"/>
              </a:rPr>
              <a:t>1. Assign variables to control the loop</a:t>
            </a:r>
          </a:p>
        </p:txBody>
      </p:sp>
      <p:sp>
        <p:nvSpPr>
          <p:cNvPr id="6" name="TextBox 5"/>
          <p:cNvSpPr txBox="1"/>
          <p:nvPr/>
        </p:nvSpPr>
        <p:spPr>
          <a:xfrm>
            <a:off x="4773566" y="1777756"/>
            <a:ext cx="3031484" cy="91320"/>
          </a:xfrm>
          <a:prstGeom prst="rect">
            <a:avLst/>
          </a:prstGeom>
          <a:noFill/>
        </p:spPr>
        <p:txBody>
          <a:bodyPr wrap="square" lIns="0" tIns="0" rIns="0" bIns="0" rtlCol="0">
            <a:noAutofit/>
          </a:bodyPr>
          <a:lstStyle/>
          <a:p>
            <a:pPr indent="-205740">
              <a:spcAft>
                <a:spcPts val="675"/>
              </a:spcAft>
            </a:pPr>
            <a:r>
              <a:rPr lang="en-GB" sz="1400" dirty="0">
                <a:latin typeface="Georgia" pitchFamily="18" charset="0"/>
              </a:rPr>
              <a:t>2. Begin loop</a:t>
            </a:r>
          </a:p>
        </p:txBody>
      </p:sp>
      <p:sp>
        <p:nvSpPr>
          <p:cNvPr id="7" name="TextBox 6"/>
          <p:cNvSpPr txBox="1"/>
          <p:nvPr/>
        </p:nvSpPr>
        <p:spPr>
          <a:xfrm>
            <a:off x="4773564" y="2074013"/>
            <a:ext cx="3614859" cy="83022"/>
          </a:xfrm>
          <a:prstGeom prst="rect">
            <a:avLst/>
          </a:prstGeom>
          <a:noFill/>
        </p:spPr>
        <p:txBody>
          <a:bodyPr wrap="square" lIns="0" tIns="0" rIns="0" bIns="0" rtlCol="0">
            <a:noAutofit/>
          </a:bodyPr>
          <a:lstStyle/>
          <a:p>
            <a:pPr indent="-205740">
              <a:spcAft>
                <a:spcPts val="675"/>
              </a:spcAft>
            </a:pPr>
            <a:r>
              <a:rPr lang="en-GB" sz="1400" dirty="0">
                <a:latin typeface="Georgia" pitchFamily="18" charset="0"/>
              </a:rPr>
              <a:t>3. Operation using the variables set in step 1.</a:t>
            </a:r>
          </a:p>
        </p:txBody>
      </p:sp>
      <p:sp>
        <p:nvSpPr>
          <p:cNvPr id="8" name="TextBox 7"/>
          <p:cNvSpPr txBox="1"/>
          <p:nvPr/>
        </p:nvSpPr>
        <p:spPr>
          <a:xfrm>
            <a:off x="4773566" y="2363011"/>
            <a:ext cx="3031484" cy="91320"/>
          </a:xfrm>
          <a:prstGeom prst="rect">
            <a:avLst/>
          </a:prstGeom>
          <a:noFill/>
        </p:spPr>
        <p:txBody>
          <a:bodyPr wrap="square" lIns="0" tIns="0" rIns="0" bIns="0" rtlCol="0">
            <a:noAutofit/>
          </a:bodyPr>
          <a:lstStyle/>
          <a:p>
            <a:pPr indent="-205740">
              <a:spcAft>
                <a:spcPts val="675"/>
              </a:spcAft>
            </a:pPr>
            <a:r>
              <a:rPr lang="en-GB" sz="1400" dirty="0">
                <a:latin typeface="Georgia" pitchFamily="18" charset="0"/>
              </a:rPr>
              <a:t>4. End loop</a:t>
            </a:r>
          </a:p>
        </p:txBody>
      </p:sp>
      <p:sp>
        <p:nvSpPr>
          <p:cNvPr id="9" name="Content Placeholder 2"/>
          <p:cNvSpPr txBox="1">
            <a:spLocks/>
          </p:cNvSpPr>
          <p:nvPr/>
        </p:nvSpPr>
        <p:spPr>
          <a:xfrm>
            <a:off x="467544" y="2629332"/>
            <a:ext cx="8077200" cy="1663814"/>
          </a:xfrm>
          <a:prstGeom prst="rect">
            <a:avLst/>
          </a:prstGeom>
        </p:spPr>
        <p:txBody>
          <a:bodyPr vert="horz" lIns="0" tIns="0" rIns="0" bIns="0" rtlCol="0">
            <a:noAutofit/>
          </a:bodyPr>
          <a:lstStyle>
            <a:lvl1pPr marL="0" marR="0" indent="-274320" algn="l" defTabSz="914400" rtl="0" eaLnBrk="1" fontAlgn="auto" latinLnBrk="0" hangingPunct="1">
              <a:lnSpc>
                <a:spcPct val="100000"/>
              </a:lnSpc>
              <a:spcBef>
                <a:spcPts val="0"/>
              </a:spcBef>
              <a:spcAft>
                <a:spcPts val="900"/>
              </a:spcAft>
              <a:buClr>
                <a:schemeClr val="tx1"/>
              </a:buClr>
              <a:buSzTx/>
              <a:buFontTx/>
              <a:buNone/>
              <a:tabLst/>
              <a:defRPr sz="2000" kern="1200" baseline="0">
                <a:solidFill>
                  <a:schemeClr val="tx1"/>
                </a:solidFill>
                <a:latin typeface="Georgia" pitchFamily="18" charset="0"/>
                <a:ea typeface="+mn-ea"/>
                <a:cs typeface="+mn-cs"/>
              </a:defRPr>
            </a:lvl1pPr>
            <a:lvl2pPr marL="27432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2pPr>
            <a:lvl3pPr marL="54864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3pPr>
            <a:lvl4pPr marL="82296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4pPr>
            <a:lvl5pPr marL="109728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baseline="0">
                <a:solidFill>
                  <a:schemeClr val="tx1"/>
                </a:solidFill>
                <a:latin typeface="Georgia" pitchFamily="18" charset="0"/>
                <a:ea typeface="+mn-ea"/>
                <a:cs typeface="+mn-cs"/>
              </a:defRPr>
            </a:lvl5pPr>
            <a:lvl6pPr marL="274320" marR="0" indent="-274320" algn="l" defTabSz="914400" rtl="0" eaLnBrk="1" fontAlgn="auto" latinLnBrk="0" hangingPunct="1">
              <a:lnSpc>
                <a:spcPct val="100000"/>
              </a:lnSpc>
              <a:spcBef>
                <a:spcPts val="0"/>
              </a:spcBef>
              <a:spcAft>
                <a:spcPts val="900"/>
              </a:spcAft>
              <a:buClr>
                <a:schemeClr val="tx1"/>
              </a:buClr>
              <a:buSzPct val="100000"/>
              <a:buFont typeface="+mj-lt"/>
              <a:buAutoNum type="arabicPeriod"/>
              <a:tabLst/>
              <a:defRPr sz="2000" kern="1200" baseline="0">
                <a:solidFill>
                  <a:schemeClr val="tx1"/>
                </a:solidFill>
                <a:latin typeface="Georgia" pitchFamily="18" charset="0"/>
                <a:ea typeface="+mn-ea"/>
                <a:cs typeface="+mn-cs"/>
              </a:defRPr>
            </a:lvl6pPr>
            <a:lvl7pPr marL="548640" indent="-274320" algn="l" defTabSz="914400" rtl="0" eaLnBrk="1" latinLnBrk="0" hangingPunct="1">
              <a:lnSpc>
                <a:spcPct val="100000"/>
              </a:lnSpc>
              <a:spcBef>
                <a:spcPts val="0"/>
              </a:spcBef>
              <a:spcAft>
                <a:spcPts val="900"/>
              </a:spcAft>
              <a:buSzPct val="100000"/>
              <a:buFont typeface="+mj-lt"/>
              <a:buAutoNum type="alphaLcPeriod"/>
              <a:defRPr sz="2000" kern="1200" baseline="0">
                <a:solidFill>
                  <a:schemeClr val="tx1"/>
                </a:solidFill>
                <a:latin typeface="Georgia" pitchFamily="18" charset="0"/>
                <a:ea typeface="+mn-ea"/>
                <a:cs typeface="+mn-cs"/>
              </a:defRPr>
            </a:lvl7pPr>
            <a:lvl8pPr marL="822960" indent="-274320" algn="l" defTabSz="914400" rtl="0" eaLnBrk="1" latinLnBrk="0" hangingPunct="1">
              <a:lnSpc>
                <a:spcPct val="100000"/>
              </a:lnSpc>
              <a:spcBef>
                <a:spcPts val="0"/>
              </a:spcBef>
              <a:spcAft>
                <a:spcPts val="900"/>
              </a:spcAft>
              <a:buSzPct val="100000"/>
              <a:buFont typeface="+mj-lt"/>
              <a:buAutoNum type="romanLcPeriod"/>
              <a:defRPr sz="2000" kern="1200" baseline="0">
                <a:solidFill>
                  <a:schemeClr val="tx1"/>
                </a:solidFill>
                <a:latin typeface="Georgia" pitchFamily="18" charset="0"/>
                <a:ea typeface="+mn-ea"/>
                <a:cs typeface="+mn-cs"/>
              </a:defRPr>
            </a:lvl8pPr>
            <a:lvl9pPr marL="0" indent="-274320" algn="l" defTabSz="914400" rtl="0" eaLnBrk="1" latinLnBrk="0" hangingPunct="1">
              <a:lnSpc>
                <a:spcPct val="100000"/>
              </a:lnSpc>
              <a:spcBef>
                <a:spcPts val="0"/>
              </a:spcBef>
              <a:spcAft>
                <a:spcPts val="900"/>
              </a:spcAft>
              <a:buFont typeface="Arial" pitchFamily="34" charset="0"/>
              <a:buNone/>
              <a:defRPr sz="2000" b="1" kern="1200" baseline="0">
                <a:solidFill>
                  <a:schemeClr val="tx2"/>
                </a:solidFill>
                <a:latin typeface="Georgia" pitchFamily="18" charset="0"/>
                <a:ea typeface="+mn-ea"/>
                <a:cs typeface="+mn-cs"/>
              </a:defRPr>
            </a:lvl9pPr>
          </a:lstStyle>
          <a:p>
            <a:endParaRPr lang="en-GB" sz="1400" dirty="0" smtClean="0"/>
          </a:p>
          <a:p>
            <a:r>
              <a:rPr lang="en-GB" sz="1400" dirty="0" smtClean="0"/>
              <a:t>The </a:t>
            </a:r>
            <a:r>
              <a:rPr lang="en-GB" sz="1400" dirty="0"/>
              <a:t>coding of this operation remains the same regardless of the number of times that it needs to be performed. The only thing that changes is range of the variable on the first line of the code. This becomes very useful when analysing large data sets because rather than write the same operation </a:t>
            </a:r>
            <a:r>
              <a:rPr lang="en-GB" sz="1400" b="1" dirty="0"/>
              <a:t>n </a:t>
            </a:r>
            <a:r>
              <a:rPr lang="en-GB" sz="1400" dirty="0"/>
              <a:t>times, we only need to use one operation.</a:t>
            </a:r>
            <a:endParaRPr lang="en-GB" sz="1400" b="1" dirty="0"/>
          </a:p>
          <a:p>
            <a:r>
              <a:rPr lang="en-GB" sz="1400" dirty="0"/>
              <a:t>You can perform as many separate operations within a loop as you like which allows you to carry out complex analysis on a case by case basis and can be very powerful. </a:t>
            </a:r>
          </a:p>
        </p:txBody>
      </p:sp>
      <p:sp>
        <p:nvSpPr>
          <p:cNvPr id="10"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35683457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5"/>
          </p:nvPr>
        </p:nvSpPr>
        <p:spPr>
          <a:xfrm>
            <a:off x="467544" y="1156367"/>
            <a:ext cx="8077200" cy="361231"/>
          </a:xfrm>
        </p:spPr>
        <p:txBody>
          <a:bodyPr/>
          <a:lstStyle/>
          <a:p>
            <a:r>
              <a:rPr lang="en-GB" sz="1400" dirty="0"/>
              <a:t>This operation can be simplified and coded in a more efficient way using a loop as follows:</a:t>
            </a:r>
          </a:p>
          <a:p>
            <a:endParaRPr lang="en-GB" sz="1400" dirty="0"/>
          </a:p>
        </p:txBody>
      </p:sp>
      <p:sp>
        <p:nvSpPr>
          <p:cNvPr id="4" name="Title 1"/>
          <p:cNvSpPr>
            <a:spLocks noGrp="1"/>
          </p:cNvSpPr>
          <p:nvPr>
            <p:ph type="title"/>
          </p:nvPr>
        </p:nvSpPr>
        <p:spPr>
          <a:xfrm>
            <a:off x="467544" y="692696"/>
            <a:ext cx="8077200" cy="352605"/>
          </a:xfrm>
        </p:spPr>
        <p:txBody>
          <a:bodyPr/>
          <a:lstStyle/>
          <a:p>
            <a:r>
              <a:rPr lang="en-GB" dirty="0" smtClean="0"/>
              <a:t>The Benefits of Using Loops </a:t>
            </a:r>
            <a:endParaRPr lang="en-GB" dirty="0"/>
          </a:p>
        </p:txBody>
      </p:sp>
      <p:sp>
        <p:nvSpPr>
          <p:cNvPr id="2" name="TextBox 1"/>
          <p:cNvSpPr txBox="1"/>
          <p:nvPr/>
        </p:nvSpPr>
        <p:spPr>
          <a:xfrm>
            <a:off x="2399146" y="1473395"/>
            <a:ext cx="2316870" cy="1098782"/>
          </a:xfrm>
          <a:prstGeom prst="rect">
            <a:avLst/>
          </a:prstGeom>
          <a:noFill/>
        </p:spPr>
        <p:txBody>
          <a:bodyPr wrap="square" lIns="0" tIns="0" rIns="0" bIns="0" rtlCol="0">
            <a:noAutofit/>
          </a:bodyPr>
          <a:lstStyle/>
          <a:p>
            <a:pPr indent="-205740">
              <a:spcAft>
                <a:spcPts val="675"/>
              </a:spcAft>
            </a:pPr>
            <a:r>
              <a:rPr lang="en-GB" sz="1400" dirty="0">
                <a:solidFill>
                  <a:srgbClr val="0000FF"/>
                </a:solidFill>
                <a:latin typeface="Consolas" panose="020B0609020204030204" pitchFamily="49" charset="0"/>
                <a:cs typeface="Consolas" panose="020B0609020204030204" pitchFamily="49" charset="0"/>
              </a:rPr>
              <a:t>for (</a:t>
            </a:r>
            <a:r>
              <a:rPr lang="en-GB" sz="1400" dirty="0" err="1">
                <a:solidFill>
                  <a:srgbClr val="0000FF"/>
                </a:solidFill>
                <a:latin typeface="Consolas" panose="020B0609020204030204" pitchFamily="49" charset="0"/>
                <a:cs typeface="Consolas" panose="020B0609020204030204" pitchFamily="49" charset="0"/>
              </a:rPr>
              <a:t>i</a:t>
            </a:r>
            <a:r>
              <a:rPr lang="en-GB" sz="1400" dirty="0">
                <a:solidFill>
                  <a:srgbClr val="0000FF"/>
                </a:solidFill>
                <a:latin typeface="Consolas" panose="020B0609020204030204" pitchFamily="49" charset="0"/>
                <a:cs typeface="Consolas" panose="020B0609020204030204" pitchFamily="49" charset="0"/>
              </a:rPr>
              <a:t> in 1:3)</a:t>
            </a:r>
          </a:p>
          <a:p>
            <a:pPr indent="-205740">
              <a:spcAft>
                <a:spcPts val="675"/>
              </a:spcAft>
            </a:pPr>
            <a:r>
              <a:rPr lang="en-GB" sz="1400" dirty="0">
                <a:solidFill>
                  <a:srgbClr val="0000FF"/>
                </a:solidFill>
                <a:latin typeface="Consolas" panose="020B0609020204030204" pitchFamily="49" charset="0"/>
                <a:cs typeface="Consolas" panose="020B0609020204030204" pitchFamily="49" charset="0"/>
              </a:rPr>
              <a:t>{</a:t>
            </a:r>
          </a:p>
          <a:p>
            <a:pPr indent="-205740">
              <a:spcAft>
                <a:spcPts val="675"/>
              </a:spcAft>
            </a:pPr>
            <a:r>
              <a:rPr lang="en-GB" sz="1400" dirty="0">
                <a:solidFill>
                  <a:srgbClr val="0000FF"/>
                </a:solidFill>
                <a:latin typeface="Consolas" panose="020B0609020204030204" pitchFamily="49" charset="0"/>
                <a:cs typeface="Consolas" panose="020B0609020204030204" pitchFamily="49" charset="0"/>
              </a:rPr>
              <a:t>     m[,</a:t>
            </a:r>
            <a:r>
              <a:rPr lang="en-GB" sz="1400" dirty="0" err="1">
                <a:solidFill>
                  <a:srgbClr val="0000FF"/>
                </a:solidFill>
                <a:latin typeface="Consolas" panose="020B0609020204030204" pitchFamily="49" charset="0"/>
                <a:cs typeface="Consolas" panose="020B0609020204030204" pitchFamily="49" charset="0"/>
              </a:rPr>
              <a:t>i</a:t>
            </a:r>
            <a:r>
              <a:rPr lang="en-GB" sz="1400" dirty="0">
                <a:solidFill>
                  <a:srgbClr val="0000FF"/>
                </a:solidFill>
                <a:latin typeface="Consolas" panose="020B0609020204030204" pitchFamily="49" charset="0"/>
                <a:cs typeface="Consolas" panose="020B0609020204030204" pitchFamily="49" charset="0"/>
              </a:rPr>
              <a:t>] &lt;- m[,</a:t>
            </a:r>
            <a:r>
              <a:rPr lang="en-GB" sz="1400" dirty="0" err="1">
                <a:solidFill>
                  <a:srgbClr val="0000FF"/>
                </a:solidFill>
                <a:latin typeface="Consolas" panose="020B0609020204030204" pitchFamily="49" charset="0"/>
                <a:cs typeface="Consolas" panose="020B0609020204030204" pitchFamily="49" charset="0"/>
              </a:rPr>
              <a:t>i</a:t>
            </a:r>
            <a:r>
              <a:rPr lang="en-GB" sz="1400" dirty="0">
                <a:solidFill>
                  <a:srgbClr val="0000FF"/>
                </a:solidFill>
                <a:latin typeface="Consolas" panose="020B0609020204030204" pitchFamily="49" charset="0"/>
                <a:cs typeface="Consolas" panose="020B0609020204030204" pitchFamily="49" charset="0"/>
              </a:rPr>
              <a:t>] * </a:t>
            </a:r>
            <a:r>
              <a:rPr lang="en-GB" sz="1400" dirty="0" err="1">
                <a:solidFill>
                  <a:srgbClr val="0000FF"/>
                </a:solidFill>
                <a:latin typeface="Consolas" panose="020B0609020204030204" pitchFamily="49" charset="0"/>
                <a:cs typeface="Consolas" panose="020B0609020204030204" pitchFamily="49" charset="0"/>
              </a:rPr>
              <a:t>i</a:t>
            </a:r>
            <a:endParaRPr lang="en-GB" sz="1400" dirty="0">
              <a:solidFill>
                <a:srgbClr val="0000FF"/>
              </a:solidFill>
              <a:latin typeface="Consolas" panose="020B0609020204030204" pitchFamily="49" charset="0"/>
              <a:cs typeface="Consolas" panose="020B0609020204030204" pitchFamily="49" charset="0"/>
            </a:endParaRPr>
          </a:p>
          <a:p>
            <a:pPr indent="-205740">
              <a:spcAft>
                <a:spcPts val="675"/>
              </a:spcAft>
            </a:pPr>
            <a:r>
              <a:rPr lang="en-GB" sz="1400" dirty="0">
                <a:solidFill>
                  <a:srgbClr val="0000FF"/>
                </a:solidFill>
                <a:latin typeface="Consolas" panose="020B0609020204030204" pitchFamily="49" charset="0"/>
                <a:cs typeface="Consolas" panose="020B0609020204030204" pitchFamily="49" charset="0"/>
              </a:rPr>
              <a:t>}</a:t>
            </a:r>
            <a:endParaRPr lang="en-GB" sz="1400" dirty="0">
              <a:latin typeface="+mj-lt"/>
            </a:endParaRPr>
          </a:p>
        </p:txBody>
      </p:sp>
      <p:sp>
        <p:nvSpPr>
          <p:cNvPr id="5" name="TextBox 4"/>
          <p:cNvSpPr txBox="1"/>
          <p:nvPr/>
        </p:nvSpPr>
        <p:spPr>
          <a:xfrm>
            <a:off x="4773566" y="1494438"/>
            <a:ext cx="3212646" cy="91320"/>
          </a:xfrm>
          <a:prstGeom prst="rect">
            <a:avLst/>
          </a:prstGeom>
          <a:noFill/>
        </p:spPr>
        <p:txBody>
          <a:bodyPr wrap="square" lIns="0" tIns="0" rIns="0" bIns="0" rtlCol="0">
            <a:noAutofit/>
          </a:bodyPr>
          <a:lstStyle/>
          <a:p>
            <a:pPr indent="-205740">
              <a:spcAft>
                <a:spcPts val="675"/>
              </a:spcAft>
            </a:pPr>
            <a:r>
              <a:rPr lang="en-GB" sz="1400" dirty="0">
                <a:latin typeface="Georgia" pitchFamily="18" charset="0"/>
              </a:rPr>
              <a:t>1. Assign variables to control the loop</a:t>
            </a:r>
          </a:p>
        </p:txBody>
      </p:sp>
      <p:sp>
        <p:nvSpPr>
          <p:cNvPr id="6" name="TextBox 5"/>
          <p:cNvSpPr txBox="1"/>
          <p:nvPr/>
        </p:nvSpPr>
        <p:spPr>
          <a:xfrm>
            <a:off x="4773566" y="1777756"/>
            <a:ext cx="3212646" cy="91320"/>
          </a:xfrm>
          <a:prstGeom prst="rect">
            <a:avLst/>
          </a:prstGeom>
          <a:noFill/>
        </p:spPr>
        <p:txBody>
          <a:bodyPr wrap="square" lIns="0" tIns="0" rIns="0" bIns="0" rtlCol="0">
            <a:noAutofit/>
          </a:bodyPr>
          <a:lstStyle/>
          <a:p>
            <a:pPr indent="-205740">
              <a:spcAft>
                <a:spcPts val="675"/>
              </a:spcAft>
            </a:pPr>
            <a:r>
              <a:rPr lang="en-GB" sz="1400" dirty="0">
                <a:latin typeface="Georgia" pitchFamily="18" charset="0"/>
              </a:rPr>
              <a:t>2. Begin loop</a:t>
            </a:r>
          </a:p>
        </p:txBody>
      </p:sp>
      <p:sp>
        <p:nvSpPr>
          <p:cNvPr id="7" name="TextBox 6"/>
          <p:cNvSpPr txBox="1"/>
          <p:nvPr/>
        </p:nvSpPr>
        <p:spPr>
          <a:xfrm>
            <a:off x="4773564" y="2074013"/>
            <a:ext cx="3830883" cy="83022"/>
          </a:xfrm>
          <a:prstGeom prst="rect">
            <a:avLst/>
          </a:prstGeom>
          <a:noFill/>
        </p:spPr>
        <p:txBody>
          <a:bodyPr wrap="square" lIns="0" tIns="0" rIns="0" bIns="0" rtlCol="0">
            <a:noAutofit/>
          </a:bodyPr>
          <a:lstStyle/>
          <a:p>
            <a:pPr indent="-205740">
              <a:spcAft>
                <a:spcPts val="675"/>
              </a:spcAft>
            </a:pPr>
            <a:r>
              <a:rPr lang="en-GB" sz="1400" dirty="0">
                <a:latin typeface="Georgia" pitchFamily="18" charset="0"/>
              </a:rPr>
              <a:t>3. Operation using the variables set in step 1.</a:t>
            </a:r>
          </a:p>
        </p:txBody>
      </p:sp>
      <p:sp>
        <p:nvSpPr>
          <p:cNvPr id="8" name="TextBox 7"/>
          <p:cNvSpPr txBox="1"/>
          <p:nvPr/>
        </p:nvSpPr>
        <p:spPr>
          <a:xfrm>
            <a:off x="4773566" y="2363011"/>
            <a:ext cx="3212646" cy="91320"/>
          </a:xfrm>
          <a:prstGeom prst="rect">
            <a:avLst/>
          </a:prstGeom>
          <a:noFill/>
        </p:spPr>
        <p:txBody>
          <a:bodyPr wrap="square" lIns="0" tIns="0" rIns="0" bIns="0" rtlCol="0">
            <a:noAutofit/>
          </a:bodyPr>
          <a:lstStyle/>
          <a:p>
            <a:pPr indent="-205740">
              <a:spcAft>
                <a:spcPts val="675"/>
              </a:spcAft>
            </a:pPr>
            <a:r>
              <a:rPr lang="en-GB" sz="1400" dirty="0">
                <a:latin typeface="Georgia" pitchFamily="18" charset="0"/>
              </a:rPr>
              <a:t>4. End loop</a:t>
            </a:r>
          </a:p>
        </p:txBody>
      </p:sp>
      <p:sp>
        <p:nvSpPr>
          <p:cNvPr id="9" name="Content Placeholder 2"/>
          <p:cNvSpPr txBox="1">
            <a:spLocks/>
          </p:cNvSpPr>
          <p:nvPr/>
        </p:nvSpPr>
        <p:spPr>
          <a:xfrm>
            <a:off x="467544" y="2629332"/>
            <a:ext cx="8077200" cy="1663814"/>
          </a:xfrm>
          <a:prstGeom prst="rect">
            <a:avLst/>
          </a:prstGeom>
        </p:spPr>
        <p:txBody>
          <a:bodyPr vert="horz" lIns="0" tIns="0" rIns="0" bIns="0" rtlCol="0">
            <a:noAutofit/>
          </a:bodyPr>
          <a:lstStyle>
            <a:lvl1pPr marL="0" marR="0" indent="-274320" algn="l" defTabSz="914400" rtl="0" eaLnBrk="1" fontAlgn="auto" latinLnBrk="0" hangingPunct="1">
              <a:lnSpc>
                <a:spcPct val="100000"/>
              </a:lnSpc>
              <a:spcBef>
                <a:spcPts val="0"/>
              </a:spcBef>
              <a:spcAft>
                <a:spcPts val="900"/>
              </a:spcAft>
              <a:buClr>
                <a:schemeClr val="tx1"/>
              </a:buClr>
              <a:buSzTx/>
              <a:buFontTx/>
              <a:buNone/>
              <a:tabLst/>
              <a:defRPr sz="2000" kern="1200" baseline="0">
                <a:solidFill>
                  <a:schemeClr val="tx1"/>
                </a:solidFill>
                <a:latin typeface="Georgia" pitchFamily="18" charset="0"/>
                <a:ea typeface="+mn-ea"/>
                <a:cs typeface="+mn-cs"/>
              </a:defRPr>
            </a:lvl1pPr>
            <a:lvl2pPr marL="27432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2pPr>
            <a:lvl3pPr marL="54864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3pPr>
            <a:lvl4pPr marL="82296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4pPr>
            <a:lvl5pPr marL="109728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baseline="0">
                <a:solidFill>
                  <a:schemeClr val="tx1"/>
                </a:solidFill>
                <a:latin typeface="Georgia" pitchFamily="18" charset="0"/>
                <a:ea typeface="+mn-ea"/>
                <a:cs typeface="+mn-cs"/>
              </a:defRPr>
            </a:lvl5pPr>
            <a:lvl6pPr marL="274320" marR="0" indent="-274320" algn="l" defTabSz="914400" rtl="0" eaLnBrk="1" fontAlgn="auto" latinLnBrk="0" hangingPunct="1">
              <a:lnSpc>
                <a:spcPct val="100000"/>
              </a:lnSpc>
              <a:spcBef>
                <a:spcPts val="0"/>
              </a:spcBef>
              <a:spcAft>
                <a:spcPts val="900"/>
              </a:spcAft>
              <a:buClr>
                <a:schemeClr val="tx1"/>
              </a:buClr>
              <a:buSzPct val="100000"/>
              <a:buFont typeface="+mj-lt"/>
              <a:buAutoNum type="arabicPeriod"/>
              <a:tabLst/>
              <a:defRPr sz="2000" kern="1200" baseline="0">
                <a:solidFill>
                  <a:schemeClr val="tx1"/>
                </a:solidFill>
                <a:latin typeface="Georgia" pitchFamily="18" charset="0"/>
                <a:ea typeface="+mn-ea"/>
                <a:cs typeface="+mn-cs"/>
              </a:defRPr>
            </a:lvl6pPr>
            <a:lvl7pPr marL="548640" indent="-274320" algn="l" defTabSz="914400" rtl="0" eaLnBrk="1" latinLnBrk="0" hangingPunct="1">
              <a:lnSpc>
                <a:spcPct val="100000"/>
              </a:lnSpc>
              <a:spcBef>
                <a:spcPts val="0"/>
              </a:spcBef>
              <a:spcAft>
                <a:spcPts val="900"/>
              </a:spcAft>
              <a:buSzPct val="100000"/>
              <a:buFont typeface="+mj-lt"/>
              <a:buAutoNum type="alphaLcPeriod"/>
              <a:defRPr sz="2000" kern="1200" baseline="0">
                <a:solidFill>
                  <a:schemeClr val="tx1"/>
                </a:solidFill>
                <a:latin typeface="Georgia" pitchFamily="18" charset="0"/>
                <a:ea typeface="+mn-ea"/>
                <a:cs typeface="+mn-cs"/>
              </a:defRPr>
            </a:lvl7pPr>
            <a:lvl8pPr marL="822960" indent="-274320" algn="l" defTabSz="914400" rtl="0" eaLnBrk="1" latinLnBrk="0" hangingPunct="1">
              <a:lnSpc>
                <a:spcPct val="100000"/>
              </a:lnSpc>
              <a:spcBef>
                <a:spcPts val="0"/>
              </a:spcBef>
              <a:spcAft>
                <a:spcPts val="900"/>
              </a:spcAft>
              <a:buSzPct val="100000"/>
              <a:buFont typeface="+mj-lt"/>
              <a:buAutoNum type="romanLcPeriod"/>
              <a:defRPr sz="2000" kern="1200" baseline="0">
                <a:solidFill>
                  <a:schemeClr val="tx1"/>
                </a:solidFill>
                <a:latin typeface="Georgia" pitchFamily="18" charset="0"/>
                <a:ea typeface="+mn-ea"/>
                <a:cs typeface="+mn-cs"/>
              </a:defRPr>
            </a:lvl8pPr>
            <a:lvl9pPr marL="0" indent="-274320" algn="l" defTabSz="914400" rtl="0" eaLnBrk="1" latinLnBrk="0" hangingPunct="1">
              <a:lnSpc>
                <a:spcPct val="100000"/>
              </a:lnSpc>
              <a:spcBef>
                <a:spcPts val="0"/>
              </a:spcBef>
              <a:spcAft>
                <a:spcPts val="900"/>
              </a:spcAft>
              <a:buFont typeface="Arial" pitchFamily="34" charset="0"/>
              <a:buNone/>
              <a:defRPr sz="2000" b="1" kern="1200" baseline="0">
                <a:solidFill>
                  <a:schemeClr val="tx2"/>
                </a:solidFill>
                <a:latin typeface="Georgia" pitchFamily="18" charset="0"/>
                <a:ea typeface="+mn-ea"/>
                <a:cs typeface="+mn-cs"/>
              </a:defRPr>
            </a:lvl9pPr>
          </a:lstStyle>
          <a:p>
            <a:endParaRPr lang="en-GB" sz="1400" dirty="0" smtClean="0"/>
          </a:p>
          <a:p>
            <a:r>
              <a:rPr lang="en-GB" sz="1400" dirty="0" smtClean="0"/>
              <a:t>The </a:t>
            </a:r>
            <a:r>
              <a:rPr lang="en-GB" sz="1400" dirty="0"/>
              <a:t>coding of this operation remains the same regardless of the number of times that it needs to be performed. The only thing that changes is range of the variable on the first line of the code. This becomes very useful when analysing large data sets because rather than write the same operation </a:t>
            </a:r>
            <a:r>
              <a:rPr lang="en-GB" sz="1400" b="1" dirty="0"/>
              <a:t>n </a:t>
            </a:r>
            <a:r>
              <a:rPr lang="en-GB" sz="1400" dirty="0"/>
              <a:t>times, we only need to use one operation.</a:t>
            </a:r>
            <a:endParaRPr lang="en-GB" sz="1400" b="1" dirty="0"/>
          </a:p>
          <a:p>
            <a:r>
              <a:rPr lang="en-GB" sz="1400" dirty="0"/>
              <a:t>You can perform as many separate operations within a loop as you like which allows you to carry out complex analysis on a case by case basis and can be very powerful. </a:t>
            </a:r>
          </a:p>
          <a:p>
            <a:r>
              <a:rPr lang="en-GB" sz="1400" dirty="0"/>
              <a:t>The above shows a “for” loop which is very specific about the range of variables that control the loop, another type of loop known as  a “while loop” provides additional flexibility for a repeating process by allowing the automation of an operation be performed based on a condition.</a:t>
            </a:r>
          </a:p>
          <a:p>
            <a:endParaRPr lang="en-GB" sz="1400" dirty="0"/>
          </a:p>
        </p:txBody>
      </p:sp>
      <p:sp>
        <p:nvSpPr>
          <p:cNvPr id="10"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29111724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2696"/>
            <a:ext cx="8077200" cy="326726"/>
          </a:xfrm>
        </p:spPr>
        <p:txBody>
          <a:bodyPr/>
          <a:lstStyle/>
          <a:p>
            <a:r>
              <a:rPr lang="en-GB" dirty="0" smtClean="0"/>
              <a:t>The Disadvantages of Using Loops</a:t>
            </a:r>
            <a:endParaRPr lang="en-GB" dirty="0"/>
          </a:p>
        </p:txBody>
      </p:sp>
      <p:sp>
        <p:nvSpPr>
          <p:cNvPr id="3" name="Content Placeholder 2"/>
          <p:cNvSpPr>
            <a:spLocks noGrp="1"/>
          </p:cNvSpPr>
          <p:nvPr>
            <p:ph sz="quarter" idx="15"/>
          </p:nvPr>
        </p:nvSpPr>
        <p:spPr>
          <a:xfrm>
            <a:off x="467544" y="1117547"/>
            <a:ext cx="8077200" cy="3314700"/>
          </a:xfrm>
        </p:spPr>
        <p:txBody>
          <a:bodyPr/>
          <a:lstStyle/>
          <a:p>
            <a:r>
              <a:rPr lang="en-GB" sz="1400" dirty="0" smtClean="0"/>
              <a:t>As we have already mentioned, loops are very intuitive and useful but if they are used incorrectly or in certain situations, they have one main drawback:</a:t>
            </a:r>
          </a:p>
        </p:txBody>
      </p:sp>
      <p:sp>
        <p:nvSpPr>
          <p:cNvPr id="4"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pic>
        <p:nvPicPr>
          <p:cNvPr id="88066" name="Picture 2" descr="http://www.dzinepress.com/wp-content/uploads/2011/05/Disadvantages-of-Having-a-Single-Page-Websit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2300" y="2535780"/>
            <a:ext cx="2777852" cy="2620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9126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2696"/>
            <a:ext cx="8077200" cy="326726"/>
          </a:xfrm>
        </p:spPr>
        <p:txBody>
          <a:bodyPr/>
          <a:lstStyle/>
          <a:p>
            <a:r>
              <a:rPr lang="en-GB" dirty="0" smtClean="0"/>
              <a:t>The Disadvantages of Using Loops</a:t>
            </a:r>
            <a:endParaRPr lang="en-GB" dirty="0"/>
          </a:p>
        </p:txBody>
      </p:sp>
      <p:sp>
        <p:nvSpPr>
          <p:cNvPr id="3" name="Content Placeholder 2"/>
          <p:cNvSpPr>
            <a:spLocks noGrp="1"/>
          </p:cNvSpPr>
          <p:nvPr>
            <p:ph sz="quarter" idx="15"/>
          </p:nvPr>
        </p:nvSpPr>
        <p:spPr>
          <a:xfrm>
            <a:off x="467544" y="1117547"/>
            <a:ext cx="8077200" cy="3314700"/>
          </a:xfrm>
        </p:spPr>
        <p:txBody>
          <a:bodyPr/>
          <a:lstStyle/>
          <a:p>
            <a:r>
              <a:rPr lang="en-GB" sz="1400" dirty="0" smtClean="0"/>
              <a:t>As we have already mentioned, loops are very intuitive and useful but if they are used incorrectly or in certain situations, they have one main drawback:</a:t>
            </a:r>
          </a:p>
          <a:p>
            <a:pPr marL="51435" indent="-257175">
              <a:buFont typeface="Arial" panose="020B0604020202020204" pitchFamily="34" charset="0"/>
              <a:buChar char="•"/>
            </a:pPr>
            <a:r>
              <a:rPr lang="en-GB" sz="1400" dirty="0" smtClean="0"/>
              <a:t>Loops can be </a:t>
            </a:r>
            <a:r>
              <a:rPr lang="en-GB" sz="1400" b="1" dirty="0" smtClean="0"/>
              <a:t>slow</a:t>
            </a:r>
          </a:p>
        </p:txBody>
      </p:sp>
      <p:sp>
        <p:nvSpPr>
          <p:cNvPr id="4"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pic>
        <p:nvPicPr>
          <p:cNvPr id="87042" name="Picture 2" descr="http://searchengineland.com/figz/wp-content/seloads/2014/08/speed-slow-snails-ss-1920-800x4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2372565"/>
            <a:ext cx="3600128" cy="2025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67546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2696"/>
            <a:ext cx="8077200" cy="326726"/>
          </a:xfrm>
        </p:spPr>
        <p:txBody>
          <a:bodyPr/>
          <a:lstStyle/>
          <a:p>
            <a:r>
              <a:rPr lang="en-GB" dirty="0" smtClean="0"/>
              <a:t>The Disadvantages of Using Loops</a:t>
            </a:r>
            <a:endParaRPr lang="en-GB" dirty="0"/>
          </a:p>
        </p:txBody>
      </p:sp>
      <p:sp>
        <p:nvSpPr>
          <p:cNvPr id="3" name="Content Placeholder 2"/>
          <p:cNvSpPr>
            <a:spLocks noGrp="1"/>
          </p:cNvSpPr>
          <p:nvPr>
            <p:ph sz="quarter" idx="15"/>
          </p:nvPr>
        </p:nvSpPr>
        <p:spPr>
          <a:xfrm>
            <a:off x="467544" y="1117547"/>
            <a:ext cx="8077200" cy="3314700"/>
          </a:xfrm>
        </p:spPr>
        <p:txBody>
          <a:bodyPr/>
          <a:lstStyle/>
          <a:p>
            <a:r>
              <a:rPr lang="en-GB" sz="1400" dirty="0" smtClean="0"/>
              <a:t>As we have already mentioned, loops are very intuitive and useful but if they are used incorrectly or in certain situations, they have one main drawback:</a:t>
            </a:r>
          </a:p>
          <a:p>
            <a:endParaRPr lang="en-GB" sz="1400" dirty="0" smtClean="0"/>
          </a:p>
          <a:p>
            <a:pPr marL="51435" indent="-257175">
              <a:buFont typeface="Arial" panose="020B0604020202020204" pitchFamily="34" charset="0"/>
              <a:buChar char="•"/>
            </a:pPr>
            <a:r>
              <a:rPr lang="en-GB" sz="1400" dirty="0" smtClean="0"/>
              <a:t>Loops can be </a:t>
            </a:r>
            <a:r>
              <a:rPr lang="en-GB" sz="1400" b="1" dirty="0" smtClean="0"/>
              <a:t>slow</a:t>
            </a:r>
          </a:p>
          <a:p>
            <a:pPr marL="51435" indent="-257175">
              <a:buFont typeface="Arial" panose="020B0604020202020204" pitchFamily="34" charset="0"/>
              <a:buChar char="•"/>
            </a:pPr>
            <a:endParaRPr lang="en-GB" sz="1400" b="1" dirty="0" smtClean="0"/>
          </a:p>
          <a:p>
            <a:pPr marL="462915" lvl="2" indent="-257175">
              <a:buFont typeface="Arial" panose="020B0604020202020204" pitchFamily="34" charset="0"/>
              <a:buChar char="•"/>
            </a:pPr>
            <a:r>
              <a:rPr lang="en-GB" sz="1400" dirty="0" smtClean="0"/>
              <a:t>It is not always necessary to use loops, their significantly larger processing time compared to other commands means that they should only be used when absolutely necessary.</a:t>
            </a:r>
            <a:endParaRPr lang="en-GB" sz="1400" dirty="0"/>
          </a:p>
        </p:txBody>
      </p:sp>
      <p:sp>
        <p:nvSpPr>
          <p:cNvPr id="4" name="Footer Placeholder 8"/>
          <p:cNvSpPr>
            <a:spLocks noGrp="1"/>
          </p:cNvSpPr>
          <p:nvPr>
            <p:ph type="ftr" sz="quarter" idx="3"/>
          </p:nvPr>
        </p:nvSpPr>
        <p:spPr>
          <a:xfrm>
            <a:off x="533400" y="6324600"/>
            <a:ext cx="5257800" cy="152400"/>
          </a:xfrm>
        </p:spPr>
        <p:txBody>
          <a:bodyPr/>
          <a:lstStyle/>
          <a:p>
            <a:r>
              <a:rPr lang="en-GB" dirty="0" smtClean="0"/>
              <a:t>R Training - Basic</a:t>
            </a:r>
            <a:endParaRPr lang="en-GB" dirty="0"/>
          </a:p>
        </p:txBody>
      </p:sp>
    </p:spTree>
    <p:extLst>
      <p:ext uri="{BB962C8B-B14F-4D97-AF65-F5344CB8AC3E}">
        <p14:creationId xmlns:p14="http://schemas.microsoft.com/office/powerpoint/2010/main" val="1355655233"/>
      </p:ext>
    </p:extLst>
  </p:cSld>
  <p:clrMapOvr>
    <a:masterClrMapping/>
  </p:clrMapOvr>
</p:sld>
</file>

<file path=ppt/theme/theme1.xml><?xml version="1.0" encoding="utf-8"?>
<a:theme xmlns:a="http://schemas.openxmlformats.org/drawingml/2006/main" name="PwC">
  <a:themeElements>
    <a:clrScheme name="PwC Orange">
      <a:dk1>
        <a:srgbClr val="000000"/>
      </a:dk1>
      <a:lt1>
        <a:srgbClr val="FFFFFF"/>
      </a:lt1>
      <a:dk2>
        <a:srgbClr val="DC6900"/>
      </a:dk2>
      <a:lt2>
        <a:srgbClr val="FFFFFF"/>
      </a:lt2>
      <a:accent1>
        <a:srgbClr val="DC6900"/>
      </a:accent1>
      <a:accent2>
        <a:srgbClr val="FFB600"/>
      </a:accent2>
      <a:accent3>
        <a:srgbClr val="602320"/>
      </a:accent3>
      <a:accent4>
        <a:srgbClr val="DB536A"/>
      </a:accent4>
      <a:accent5>
        <a:srgbClr val="A32020"/>
      </a:accent5>
      <a:accent6>
        <a:srgbClr val="E0301E"/>
      </a:accent6>
      <a:hlink>
        <a:srgbClr val="DC6900"/>
      </a:hlink>
      <a:folHlink>
        <a:srgbClr val="DC6900"/>
      </a:folHlink>
    </a:clrScheme>
    <a:fontScheme name="PwC">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ltGray">
        <a:solidFill>
          <a:schemeClr val="tx2"/>
        </a:solidFill>
        <a:ln w="3175"/>
      </a:spPr>
      <a:bodyPr rtlCol="0" anchor="ctr"/>
      <a:lstStyle>
        <a:defPPr algn="ctr">
          <a:defRPr dirty="0" err="1" smtClean="0">
            <a:solidFill>
              <a:schemeClr val="bg1"/>
            </a:solidFill>
            <a:latin typeface="Georgia" pitchFamily="18"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indent="-274320">
          <a:spcAft>
            <a:spcPts val="900"/>
          </a:spcAft>
          <a:defRPr sz="2000" dirty="0" err="1" smtClean="0">
            <a:latin typeface="Georgia" pitchFamily="18" charset="0"/>
          </a:defRPr>
        </a:defPPr>
      </a:lstStyle>
    </a:txDef>
  </a:objectDefaults>
  <a:extraClrSchemeLst/>
  <a:extLst>
    <a:ext uri="{05A4C25C-085E-4340-85A3-A5531E510DB2}">
      <thm15:themeFamily xmlns:thm15="http://schemas.microsoft.com/office/thememl/2012/main" name="Presentation1" id="{7988E98D-8FD1-45F2-841C-1FFAD17100E1}" vid="{BAC3A873-D524-4AD0-9C87-202E33E79F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PwC Presentation</Template>
  <TotalTime>2810</TotalTime>
  <Words>9520</Words>
  <Application>Microsoft Office PowerPoint</Application>
  <PresentationFormat>On-screen Show (4:3)</PresentationFormat>
  <Paragraphs>1592</Paragraphs>
  <Slides>170</Slides>
  <Notes>80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170</vt:i4>
      </vt:variant>
    </vt:vector>
  </HeadingPairs>
  <TitlesOfParts>
    <vt:vector size="179" baseType="lpstr">
      <vt:lpstr>Arial</vt:lpstr>
      <vt:lpstr>Calibri</vt:lpstr>
      <vt:lpstr>Cambria Math</vt:lpstr>
      <vt:lpstr>Consolas</vt:lpstr>
      <vt:lpstr>Georgia</vt:lpstr>
      <vt:lpstr>Lucida Console</vt:lpstr>
      <vt:lpstr>Times New Roman</vt:lpstr>
      <vt:lpstr>Wingdings</vt:lpstr>
      <vt:lpstr>PwC</vt:lpstr>
      <vt:lpstr>  R Training An Introduction to R</vt:lpstr>
      <vt:lpstr>Todays Agenda</vt:lpstr>
      <vt:lpstr>Introduction to R</vt:lpstr>
      <vt:lpstr>Introduction to R</vt:lpstr>
      <vt:lpstr>Definition</vt:lpstr>
      <vt:lpstr>  Why Use R ?</vt:lpstr>
      <vt:lpstr>Benefits of using R</vt:lpstr>
      <vt:lpstr>Benefits of using R (Contd)</vt:lpstr>
      <vt:lpstr>Benefits of using R (Contd)</vt:lpstr>
      <vt:lpstr> User Interface for R </vt:lpstr>
      <vt:lpstr>Graphical User Interface for R</vt:lpstr>
      <vt:lpstr>Benefits of using RStudio </vt:lpstr>
      <vt:lpstr>RStudio Screen</vt:lpstr>
      <vt:lpstr>Navigating around RStudio</vt:lpstr>
      <vt:lpstr> R in Financial Services</vt:lpstr>
      <vt:lpstr>Analytics in Financial Services</vt:lpstr>
      <vt:lpstr> Data Structures in R </vt:lpstr>
      <vt:lpstr>Basic data structures in R</vt:lpstr>
      <vt:lpstr>Vectors in R</vt:lpstr>
      <vt:lpstr>Matrix in R</vt:lpstr>
      <vt:lpstr>Array in R</vt:lpstr>
      <vt:lpstr>Data frame in R</vt:lpstr>
      <vt:lpstr>List in R</vt:lpstr>
      <vt:lpstr>Basic Commands</vt:lpstr>
      <vt:lpstr>Basic Commands</vt:lpstr>
      <vt:lpstr>Basic Arithmetic</vt:lpstr>
      <vt:lpstr>Basic Arithmetic</vt:lpstr>
      <vt:lpstr>Storing variables</vt:lpstr>
      <vt:lpstr>Using stored variables</vt:lpstr>
      <vt:lpstr>Using stored variables</vt:lpstr>
      <vt:lpstr>Using stored variables</vt:lpstr>
      <vt:lpstr>Creating vectors and matrices</vt:lpstr>
      <vt:lpstr>Example 1 – Basic Commands</vt:lpstr>
      <vt:lpstr>Example 1 – Basic Commands</vt:lpstr>
      <vt:lpstr>PowerPoint Presentation</vt:lpstr>
      <vt:lpstr>PowerPoint Presentation</vt:lpstr>
      <vt:lpstr>PowerPoint Presentation</vt:lpstr>
      <vt:lpstr>PowerPoint Presentation</vt:lpstr>
      <vt:lpstr>PowerPoint Presentation</vt:lpstr>
      <vt:lpstr>PowerPoint Presentation</vt:lpstr>
      <vt:lpstr>Packages in R</vt:lpstr>
      <vt:lpstr>Packages in R</vt:lpstr>
      <vt:lpstr>Introduction to packages</vt:lpstr>
      <vt:lpstr>PowerPoint Presentation</vt:lpstr>
      <vt:lpstr>PowerPoint Presentation</vt:lpstr>
      <vt:lpstr>Introduction to packages</vt:lpstr>
      <vt:lpstr>Introduction to packages</vt:lpstr>
      <vt:lpstr>Introduction to packages</vt:lpstr>
      <vt:lpstr>Using standard packages</vt:lpstr>
      <vt:lpstr>Using standard packages</vt:lpstr>
      <vt:lpstr>Using standard packages</vt:lpstr>
      <vt:lpstr>Loading and using contributed packages</vt:lpstr>
      <vt:lpstr>Loading and using contributed packages</vt:lpstr>
      <vt:lpstr>Loading and using contributed packages</vt:lpstr>
      <vt:lpstr>Loading and using contributed packages</vt:lpstr>
      <vt:lpstr>Loading and using contributed packages</vt:lpstr>
      <vt:lpstr>Loading and using contributed packages</vt:lpstr>
      <vt:lpstr>Loading and using contributed packages</vt:lpstr>
      <vt:lpstr>Loading and using contributed packages</vt:lpstr>
      <vt:lpstr>Loading and using contributed packages</vt:lpstr>
      <vt:lpstr>Loading and using contributed packages</vt:lpstr>
      <vt:lpstr>Loading and using contributed packages</vt:lpstr>
      <vt:lpstr>Loading and using contributed packages</vt:lpstr>
      <vt:lpstr>Importing/exporting data</vt:lpstr>
      <vt:lpstr>Importing/exporting data</vt:lpstr>
      <vt:lpstr>Importing methods: using the Wizard</vt:lpstr>
      <vt:lpstr>Importing methods: using the Wizard</vt:lpstr>
      <vt:lpstr>Importing methods: using functions in scripts</vt:lpstr>
      <vt:lpstr>Importing methods: using functions in scripts</vt:lpstr>
      <vt:lpstr>Importing methods: using functions in scripts</vt:lpstr>
      <vt:lpstr>Exporting methods: from the table viewer</vt:lpstr>
      <vt:lpstr>Exporting methods: from the table viewer</vt:lpstr>
      <vt:lpstr>Exporting methods: using functions in scripts</vt:lpstr>
      <vt:lpstr>Exporting methods: using functions in scripts</vt:lpstr>
      <vt:lpstr>Exporting methods: using functions in scripts</vt:lpstr>
      <vt:lpstr>Loops in R </vt:lpstr>
      <vt:lpstr>Loops in R</vt:lpstr>
      <vt:lpstr>An Introduction to Loops </vt:lpstr>
      <vt:lpstr>An Introduction to Loops </vt:lpstr>
      <vt:lpstr>An Introduction to Loops</vt:lpstr>
      <vt:lpstr>An Introduction to Loops </vt:lpstr>
      <vt:lpstr>An Introduction to Loops </vt:lpstr>
      <vt:lpstr>The Benefits of Using Loops </vt:lpstr>
      <vt:lpstr>The Benefits of Using Loops </vt:lpstr>
      <vt:lpstr>The Benefits of Using Loops </vt:lpstr>
      <vt:lpstr>The Benefits of Using Loops </vt:lpstr>
      <vt:lpstr>The Benefits of Using Loops </vt:lpstr>
      <vt:lpstr>The Benefits of Using Loops </vt:lpstr>
      <vt:lpstr>The Benefits of Using Loops </vt:lpstr>
      <vt:lpstr>The Benefits of Using Loops </vt:lpstr>
      <vt:lpstr>The Benefits of Using Loops </vt:lpstr>
      <vt:lpstr>The Benefits of Using Loops </vt:lpstr>
      <vt:lpstr>The Benefits of Using Loops </vt:lpstr>
      <vt:lpstr>The Benefits of Using Loops </vt:lpstr>
      <vt:lpstr>The Benefits of Using Loops </vt:lpstr>
      <vt:lpstr>The Benefits of Using Loops </vt:lpstr>
      <vt:lpstr>The Disadvantages of Using Loops</vt:lpstr>
      <vt:lpstr>The Disadvantages of Using Loops</vt:lpstr>
      <vt:lpstr>The Disadvantages of Using Loops</vt:lpstr>
      <vt:lpstr>The Disadvantages of Using Loops</vt:lpstr>
      <vt:lpstr>The Disadvantages of Using Loops</vt:lpstr>
      <vt:lpstr>Types of Loops</vt:lpstr>
      <vt:lpstr>Types of Loops</vt:lpstr>
      <vt:lpstr>Types of Loops</vt:lpstr>
      <vt:lpstr>For Loops</vt:lpstr>
      <vt:lpstr>For Loops</vt:lpstr>
      <vt:lpstr>For Loops</vt:lpstr>
      <vt:lpstr>For Loops</vt:lpstr>
      <vt:lpstr>For Loops</vt:lpstr>
      <vt:lpstr>For Loops – Syntax </vt:lpstr>
      <vt:lpstr>For Loops – Syntax </vt:lpstr>
      <vt:lpstr>For Loops – Syntax </vt:lpstr>
      <vt:lpstr>For Loops – Syntax </vt:lpstr>
      <vt:lpstr>For Loops – Example</vt:lpstr>
      <vt:lpstr>For Loops – Example</vt:lpstr>
      <vt:lpstr>For Loops – Example</vt:lpstr>
      <vt:lpstr>For Loops – Example</vt:lpstr>
      <vt:lpstr>For Loops – Example</vt:lpstr>
      <vt:lpstr>For Loops – Example</vt:lpstr>
      <vt:lpstr>For Loops – Example</vt:lpstr>
      <vt:lpstr>While Loops</vt:lpstr>
      <vt:lpstr>While Loops</vt:lpstr>
      <vt:lpstr>While Loops</vt:lpstr>
      <vt:lpstr>While Loops</vt:lpstr>
      <vt:lpstr>While Loops</vt:lpstr>
      <vt:lpstr>While Loops – Syntax</vt:lpstr>
      <vt:lpstr>While Loops – Syntax</vt:lpstr>
      <vt:lpstr>While Loops – Syntax</vt:lpstr>
      <vt:lpstr>While Loops – Syntax</vt:lpstr>
      <vt:lpstr>While Loops – Syntax</vt:lpstr>
      <vt:lpstr>While Loops – Example</vt:lpstr>
      <vt:lpstr>While Loops – Example</vt:lpstr>
      <vt:lpstr>Loops – Additional Information</vt:lpstr>
      <vt:lpstr>Loops – Additional Information</vt:lpstr>
      <vt:lpstr>Loops – Additional Information</vt:lpstr>
      <vt:lpstr>Loops – Additional Information</vt:lpstr>
      <vt:lpstr>Loops – Additional Information</vt:lpstr>
      <vt:lpstr>Loops – Additional Information</vt:lpstr>
      <vt:lpstr>Loops – Additional Information</vt:lpstr>
      <vt:lpstr>Loops – Additional Information</vt:lpstr>
      <vt:lpstr>Loops – Additional Information</vt:lpstr>
      <vt:lpstr>Loops – Additional Information</vt:lpstr>
      <vt:lpstr>Functions in R </vt:lpstr>
      <vt:lpstr>Functions in R</vt:lpstr>
      <vt:lpstr>Introduction to Functions in R</vt:lpstr>
      <vt:lpstr>Introduction to Functions in R</vt:lpstr>
      <vt:lpstr>Introduction to Functions in R</vt:lpstr>
      <vt:lpstr>Introduction to Functions in R Cont.</vt:lpstr>
      <vt:lpstr>Introduction to Functions in R Cont.</vt:lpstr>
      <vt:lpstr>Introduction to Functions in R Cont.</vt:lpstr>
      <vt:lpstr>Defining a Function </vt:lpstr>
      <vt:lpstr>Defining a Function </vt:lpstr>
      <vt:lpstr>Defining a Function </vt:lpstr>
      <vt:lpstr>Defining a Function   </vt:lpstr>
      <vt:lpstr>Defining a Function   </vt:lpstr>
      <vt:lpstr>Defining a Function   </vt:lpstr>
      <vt:lpstr>Function Arguments  </vt:lpstr>
      <vt:lpstr>Argument Matching</vt:lpstr>
      <vt:lpstr>Argument Matching</vt:lpstr>
      <vt:lpstr>Argument Matching</vt:lpstr>
      <vt:lpstr>Lazy Evaluation</vt:lpstr>
      <vt:lpstr>The ‘ …’ Argument</vt:lpstr>
      <vt:lpstr>The ‘ …’ Argument</vt:lpstr>
      <vt:lpstr>Examples of Functions</vt:lpstr>
      <vt:lpstr>More Examples of Functions</vt:lpstr>
      <vt:lpstr>Conclusion </vt:lpstr>
      <vt:lpstr>Capabilities of R </vt:lpstr>
      <vt:lpstr>Capabilities of R </vt:lpstr>
      <vt:lpstr>Other capabilities of R </vt:lpstr>
      <vt:lpstr>Resources available</vt:lpstr>
    </vt:vector>
  </TitlesOfParts>
  <Company>PricewaterhouseCoopers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 Training - Basic</dc:title>
  <dc:creator>Sunil Ghosh</dc:creator>
  <cp:lastModifiedBy>Wole Ogungbesan</cp:lastModifiedBy>
  <cp:revision>120</cp:revision>
  <dcterms:created xsi:type="dcterms:W3CDTF">2016-01-05T14:18:21Z</dcterms:created>
  <dcterms:modified xsi:type="dcterms:W3CDTF">2016-03-08T14:44:28Z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B template version">
    <vt:lpwstr>6</vt:lpwstr>
  </property>
  <property fmtid="{D5CDD505-2E9C-101B-9397-08002B2CF9AE}" pid="3" name="TB template type">
    <vt:lpwstr>Onscreen</vt:lpwstr>
  </property>
  <property fmtid="{D5CDD505-2E9C-101B-9397-08002B2CF9AE}" pid="4" name="Template created by">
    <vt:lpwstr>PwC</vt:lpwstr>
  </property>
  <property fmtid="{D5CDD505-2E9C-101B-9397-08002B2CF9AE}" pid="5" name="Template version">
    <vt:lpwstr>6</vt:lpwstr>
  </property>
</Properties>
</file>